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Roboto Medium"/>
      <p:regular r:id="rId16"/>
      <p:bold r:id="rId17"/>
      <p:italic r:id="rId18"/>
      <p:boldItalic r:id="rId19"/>
    </p:embeddedFont>
    <p:embeddedFont>
      <p:font typeface="Roboto Ligh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4" roundtripDataSignature="AMtx7mhWMK9Qt+Wj4mTbAufoneVp1Ad9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regular.fntdata"/><Relationship Id="rId11" Type="http://schemas.openxmlformats.org/officeDocument/2006/relationships/slide" Target="slides/slide6.xml"/><Relationship Id="rId22" Type="http://schemas.openxmlformats.org/officeDocument/2006/relationships/font" Target="fonts/RobotoLight-italic.fntdata"/><Relationship Id="rId10" Type="http://schemas.openxmlformats.org/officeDocument/2006/relationships/slide" Target="slides/slide5.xml"/><Relationship Id="rId21" Type="http://schemas.openxmlformats.org/officeDocument/2006/relationships/font" Target="fonts/RobotoLight-bold.fntdata"/><Relationship Id="rId13" Type="http://schemas.openxmlformats.org/officeDocument/2006/relationships/font" Target="fonts/Roboto-bold.fntdata"/><Relationship Id="rId24" Type="http://customschemas.google.com/relationships/presentationmetadata" Target="metadata"/><Relationship Id="rId12" Type="http://schemas.openxmlformats.org/officeDocument/2006/relationships/font" Target="fonts/Roboto-regular.fntdata"/><Relationship Id="rId23" Type="http://schemas.openxmlformats.org/officeDocument/2006/relationships/font" Target="fonts/Roboto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RobotoMedium-bold.fntdata"/><Relationship Id="rId16" Type="http://schemas.openxmlformats.org/officeDocument/2006/relationships/font" Target="fonts/Roboto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b302468bb1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" name="Google Shape;32;gb302468bb1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" name="Google Shape;3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eda573d0f_1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gdeda573d0f_1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" name="Google Shape;6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302468bb1_0_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gb302468bb1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uverture A">
  <p:cSld name="2_Couverture A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horloge, portable&#10;&#10;Description générée automatiquement" id="13" name="Google Shape;1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0320" y="-232698"/>
            <a:ext cx="3249454" cy="1827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jouet, table, intérieur, assis&#10;&#10;Description générée automatiquement" id="14" name="Google Shape;1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5121" y="680720"/>
            <a:ext cx="7648315" cy="575984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0"/>
          <p:cNvSpPr txBox="1"/>
          <p:nvPr>
            <p:ph idx="1" type="body"/>
          </p:nvPr>
        </p:nvSpPr>
        <p:spPr>
          <a:xfrm>
            <a:off x="670560" y="2782858"/>
            <a:ext cx="3089275" cy="223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20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9B03C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20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20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20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2" type="body"/>
          </p:nvPr>
        </p:nvSpPr>
        <p:spPr>
          <a:xfrm>
            <a:off x="670560" y="3301018"/>
            <a:ext cx="3810000" cy="93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20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9B03C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20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20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20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3" type="body"/>
          </p:nvPr>
        </p:nvSpPr>
        <p:spPr>
          <a:xfrm>
            <a:off x="660400" y="4357658"/>
            <a:ext cx="3810000" cy="93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20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9B03C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20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20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20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0"/>
          <p:cNvSpPr/>
          <p:nvPr>
            <p:ph idx="4" type="pic"/>
          </p:nvPr>
        </p:nvSpPr>
        <p:spPr>
          <a:xfrm>
            <a:off x="669925" y="1706563"/>
            <a:ext cx="1117600" cy="8842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calaire">
  <p:cSld name="Intercalair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horloge, portable&#10;&#10;Description générée automatiquement" id="20" name="Google Shape;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743" y="5819170"/>
            <a:ext cx="1990846" cy="111985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 txBox="1"/>
          <p:nvPr>
            <p:ph type="title"/>
          </p:nvPr>
        </p:nvSpPr>
        <p:spPr>
          <a:xfrm>
            <a:off x="2629773" y="2766218"/>
            <a:ext cx="69324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202"/>
              </a:buClr>
              <a:buSzPts val="4400"/>
              <a:buFont typeface="Roboto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clusion B">
  <p:cSld name="3_Conclusion B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horloge, portable&#10;&#10;Description générée automatiquement" id="23" name="Google Shape;2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2205" y="10160"/>
            <a:ext cx="4007590" cy="225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1"/>
          <p:cNvSpPr/>
          <p:nvPr/>
        </p:nvSpPr>
        <p:spPr>
          <a:xfrm>
            <a:off x="2697473" y="2787134"/>
            <a:ext cx="679705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-FR" sz="4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Merci pour votre attention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1"/>
          <p:cNvSpPr/>
          <p:nvPr/>
        </p:nvSpPr>
        <p:spPr>
          <a:xfrm>
            <a:off x="4870773" y="3932962"/>
            <a:ext cx="2450454" cy="822459"/>
          </a:xfrm>
          <a:prstGeom prst="roundRect">
            <a:avLst>
              <a:gd fmla="val 16667" name="adj"/>
            </a:avLst>
          </a:prstGeom>
          <a:solidFill>
            <a:srgbClr val="2BAB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afigeo.asso.fr</a:t>
            </a:r>
            <a:endParaRPr b="1" i="0" sz="14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contact@afigeo.asso.fr</a:t>
            </a:r>
            <a:endParaRPr b="0" i="0" sz="14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 B">
  <p:cSld name="Couverture B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Une image contenant jouet, table&#10;&#10;Description générée automatiquement" id="27" name="Google Shape;27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clusion A">
  <p:cSld name="1_Conclusion 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horloge, portable&#10;&#10;Description générée automatiquement" id="29" name="Google Shape;2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1050" y="1503950"/>
            <a:ext cx="6409899" cy="3605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202"/>
              </a:buClr>
              <a:buSzPts val="4400"/>
              <a:buFont typeface="Roboto"/>
              <a:buNone/>
              <a:defRPr b="1" i="0" sz="4400" u="none" cap="none" strike="noStrike">
                <a:solidFill>
                  <a:srgbClr val="00020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202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20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9B03C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F9B03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20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20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20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20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202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20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5.png"/><Relationship Id="rId13" Type="http://schemas.openxmlformats.org/officeDocument/2006/relationships/image" Target="../media/image11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afigeo.asso.fr/groupes-de-travail/adresse/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7.png"/><Relationship Id="rId15" Type="http://schemas.openxmlformats.org/officeDocument/2006/relationships/image" Target="../media/image4.png"/><Relationship Id="rId14" Type="http://schemas.openxmlformats.org/officeDocument/2006/relationships/image" Target="../media/image1.png"/><Relationship Id="rId16" Type="http://schemas.openxmlformats.org/officeDocument/2006/relationships/image" Target="../media/image22.png"/><Relationship Id="rId5" Type="http://schemas.openxmlformats.org/officeDocument/2006/relationships/image" Target="../media/image14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hyperlink" Target="https://www.afigeo.asso.fr/wp-content/uploads/2022/01/07/afigeo-rapport-ban-gtadresse-012022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hyperlink" Target="https://www.afigeo.asso.fr/ressources/" TargetMode="External"/><Relationship Id="rId13" Type="http://schemas.openxmlformats.org/officeDocument/2006/relationships/image" Target="../media/image26.png"/><Relationship Id="rId12" Type="http://schemas.openxmlformats.org/officeDocument/2006/relationships/hyperlink" Target="https://www.afigeo.asso.fr/evenement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afigeo.asso.fr/devenir-adherent/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24.png"/><Relationship Id="rId15" Type="http://schemas.openxmlformats.org/officeDocument/2006/relationships/image" Target="../media/image32.png"/><Relationship Id="rId14" Type="http://schemas.openxmlformats.org/officeDocument/2006/relationships/hyperlink" Target="https://www.geodatadays.fr/" TargetMode="External"/><Relationship Id="rId5" Type="http://schemas.openxmlformats.org/officeDocument/2006/relationships/image" Target="../media/image27.png"/><Relationship Id="rId6" Type="http://schemas.openxmlformats.org/officeDocument/2006/relationships/hyperlink" Target="https://www.afigeo.asso.fr/adherents/" TargetMode="External"/><Relationship Id="rId7" Type="http://schemas.openxmlformats.org/officeDocument/2006/relationships/image" Target="../media/image25.png"/><Relationship Id="rId8" Type="http://schemas.openxmlformats.org/officeDocument/2006/relationships/hyperlink" Target="https://www.afigeo.asso.fr/groupes-de-travail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fr.linkedin.com/company/afigeo" TargetMode="External"/><Relationship Id="rId4" Type="http://schemas.openxmlformats.org/officeDocument/2006/relationships/image" Target="../media/image28.png"/><Relationship Id="rId5" Type="http://schemas.openxmlformats.org/officeDocument/2006/relationships/hyperlink" Target="https://twitter.com/afigeo_asso_fr?ref_src=twsrc%5egoogle%7Ctwcamp%5eserp%7Ctwgr%5eauthor" TargetMode="External"/><Relationship Id="rId6" Type="http://schemas.openxmlformats.org/officeDocument/2006/relationships/image" Target="../media/image29.png"/><Relationship Id="rId7" Type="http://schemas.openxmlformats.org/officeDocument/2006/relationships/hyperlink" Target="http://youtube.com/channel/UCeII9aMvws1aDACYtzHfhqg" TargetMode="External"/><Relationship Id="rId8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b302468bb1_0_24"/>
          <p:cNvSpPr txBox="1"/>
          <p:nvPr>
            <p:ph idx="2" type="body"/>
          </p:nvPr>
        </p:nvSpPr>
        <p:spPr>
          <a:xfrm>
            <a:off x="255875" y="2469822"/>
            <a:ext cx="4892900" cy="1918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 sz="3600"/>
              <a:t>CRIGE PACA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202"/>
              </a:buClr>
              <a:buSzPts val="2800"/>
              <a:buNone/>
            </a:pPr>
            <a:r>
              <a:rPr lang="fr-FR" sz="2800"/>
              <a:t>Journée Technique Adresse</a:t>
            </a:r>
            <a:endParaRPr/>
          </a:p>
        </p:txBody>
      </p:sp>
      <p:sp>
        <p:nvSpPr>
          <p:cNvPr id="35" name="Google Shape;35;gb302468bb1_0_24"/>
          <p:cNvSpPr txBox="1"/>
          <p:nvPr>
            <p:ph idx="3" type="body"/>
          </p:nvPr>
        </p:nvSpPr>
        <p:spPr>
          <a:xfrm>
            <a:off x="1085625" y="4490526"/>
            <a:ext cx="3233400" cy="1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95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202"/>
              </a:buClr>
              <a:buSzPts val="1200"/>
              <a:buNone/>
            </a:pPr>
            <a:r>
              <a:t/>
            </a:r>
            <a:endParaRPr b="1" sz="1800"/>
          </a:p>
          <a:p>
            <a:pPr indent="0" lvl="3" marL="95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202"/>
              </a:buClr>
              <a:buSzPts val="1200"/>
              <a:buNone/>
            </a:pPr>
            <a:r>
              <a:rPr b="1" lang="fr-FR" sz="1800"/>
              <a:t>14 décembre 2022</a:t>
            </a:r>
            <a:br>
              <a:rPr b="1" lang="fr-FR" sz="1800"/>
            </a:br>
            <a:endParaRPr b="1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"/>
          <p:cNvSpPr txBox="1"/>
          <p:nvPr>
            <p:ph type="title"/>
          </p:nvPr>
        </p:nvSpPr>
        <p:spPr>
          <a:xfrm>
            <a:off x="0" y="115400"/>
            <a:ext cx="7240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202"/>
              </a:buClr>
              <a:buSzPts val="4400"/>
              <a:buFont typeface="Roboto"/>
              <a:buNone/>
            </a:pPr>
            <a:r>
              <a:rPr lang="fr-FR" sz="3200"/>
              <a:t>GT Adresse de l’AFIGEO en 2021</a:t>
            </a:r>
            <a:endParaRPr sz="3200"/>
          </a:p>
        </p:txBody>
      </p:sp>
      <p:sp>
        <p:nvSpPr>
          <p:cNvPr id="41" name="Google Shape;41;p2"/>
          <p:cNvSpPr txBox="1"/>
          <p:nvPr/>
        </p:nvSpPr>
        <p:spPr>
          <a:xfrm>
            <a:off x="234733" y="3722716"/>
            <a:ext cx="11846743" cy="477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 témoignages variés  - Retrouver les ressources des webinaires sur la page </a:t>
            </a:r>
            <a:r>
              <a:rPr b="0" i="0" lang="fr-FR" sz="2100" u="sng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Adresse | Afigeo</a:t>
            </a:r>
            <a:endParaRPr b="0"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" name="Google Shape;4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6913" y="4310216"/>
            <a:ext cx="1185850" cy="966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5257" y="5562985"/>
            <a:ext cx="1736175" cy="902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"/>
          <p:cNvPicPr preferRelativeResize="0"/>
          <p:nvPr/>
        </p:nvPicPr>
        <p:blipFill rotWithShape="1">
          <a:blip r:embed="rId6">
            <a:alphaModFix/>
          </a:blip>
          <a:srcRect b="25698" l="14997" r="15601" t="20607"/>
          <a:stretch/>
        </p:blipFill>
        <p:spPr>
          <a:xfrm>
            <a:off x="6814442" y="4406694"/>
            <a:ext cx="1849472" cy="8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59588" y="4324621"/>
            <a:ext cx="1736175" cy="108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27431" y="5500657"/>
            <a:ext cx="1128225" cy="10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04752" y="4327500"/>
            <a:ext cx="1736175" cy="96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242867" y="5723045"/>
            <a:ext cx="1933575" cy="58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982592" y="4232962"/>
            <a:ext cx="823507" cy="10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796920" y="5714307"/>
            <a:ext cx="1838582" cy="60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267637" y="4182884"/>
            <a:ext cx="1205813" cy="118946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"/>
          <p:cNvSpPr txBox="1"/>
          <p:nvPr/>
        </p:nvSpPr>
        <p:spPr>
          <a:xfrm>
            <a:off x="3639300" y="-580603"/>
            <a:ext cx="10554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Trois webinaires organisés autour des usages de l’adresses</a:t>
            </a:r>
            <a:endParaRPr b="0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123876" y="5530975"/>
            <a:ext cx="1185850" cy="1174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776776" y="5594001"/>
            <a:ext cx="1205825" cy="104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451000" y="5530975"/>
            <a:ext cx="1346675" cy="13466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"/>
          <p:cNvSpPr txBox="1"/>
          <p:nvPr/>
        </p:nvSpPr>
        <p:spPr>
          <a:xfrm>
            <a:off x="234733" y="6550264"/>
            <a:ext cx="6372545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57;p2"/>
          <p:cNvSpPr txBox="1"/>
          <p:nvPr/>
        </p:nvSpPr>
        <p:spPr>
          <a:xfrm>
            <a:off x="234733" y="1109583"/>
            <a:ext cx="5562187" cy="2062063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Animation d’une communauté d’utilisateurs en vue de 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nouer un dialogue et des échanges constructifs avec les grands opérateurs français de l’Adresse,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permettre une prise en compte des besoins des usagers de l’Adresse et de leur capacité à contribuer à la montée en qualité d’une base unifiée, consolidée et pérenne</a:t>
            </a:r>
            <a:endParaRPr/>
          </a:p>
        </p:txBody>
      </p:sp>
      <p:sp>
        <p:nvSpPr>
          <p:cNvPr id="58" name="Google Shape;58;p2"/>
          <p:cNvSpPr txBox="1"/>
          <p:nvPr/>
        </p:nvSpPr>
        <p:spPr>
          <a:xfrm>
            <a:off x="6405672" y="971715"/>
            <a:ext cx="5585713" cy="2308284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Organisation de webinaires autour des usages de l’adresse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Entre 100 et 150 inscrits à chaque webinaire :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fr-FR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Collectivités </a:t>
            </a:r>
            <a:r>
              <a:rPr b="0" i="0" lang="fr-FR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(Communes, EPCI, Départements, Régions)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fr-FR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Entreprises </a:t>
            </a:r>
            <a:r>
              <a:rPr b="0" i="0" lang="fr-FR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(SSI, BE, startup)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fr-FR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Institutions </a:t>
            </a:r>
            <a:r>
              <a:rPr b="0" i="0" lang="fr-FR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(nationales ou services déconcentrés)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fr-FR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IDG / CRIGE </a:t>
            </a:r>
            <a:r>
              <a:rPr b="0" i="0" lang="fr-FR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(régionaux ou départementaux)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fr-FR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Établissements publics </a:t>
            </a:r>
            <a:r>
              <a:rPr b="0" i="0" lang="fr-FR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(EPA/SM/Agences)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fr-FR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Organismes divers </a:t>
            </a:r>
            <a:r>
              <a:rPr b="0" i="0" lang="fr-FR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(asso, ONG, université, labo)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fr-FR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Gestionnaires de réseaux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eda573d0f_1_16"/>
          <p:cNvSpPr txBox="1"/>
          <p:nvPr/>
        </p:nvSpPr>
        <p:spPr>
          <a:xfrm>
            <a:off x="801650" y="-29375"/>
            <a:ext cx="9111300" cy="10464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fr-FR" sz="3200" u="none" cap="none" strike="noStrike">
                <a:solidFill>
                  <a:srgbClr val="000202"/>
                </a:solidFill>
                <a:latin typeface="Roboto"/>
                <a:ea typeface="Roboto"/>
                <a:cs typeface="Roboto"/>
                <a:sym typeface="Roboto"/>
              </a:rPr>
              <a:t>GT Adresse Afigeo</a:t>
            </a:r>
            <a:endParaRPr b="1" i="0" sz="3200" u="none" cap="none" strike="noStrike">
              <a:solidFill>
                <a:srgbClr val="00020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fr-FR" sz="2400" u="none" cap="none" strike="noStrike">
                <a:solidFill>
                  <a:srgbClr val="000202"/>
                </a:solidFill>
                <a:latin typeface="Roboto"/>
                <a:ea typeface="Roboto"/>
                <a:cs typeface="Roboto"/>
                <a:sym typeface="Roboto"/>
              </a:rPr>
              <a:t>Publication d’un rapport de synthèse (01/2022)</a:t>
            </a:r>
            <a:endParaRPr/>
          </a:p>
        </p:txBody>
      </p:sp>
      <p:pic>
        <p:nvPicPr>
          <p:cNvPr descr="Format image BAN" id="64" name="Google Shape;64;gdeda573d0f_1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126" y="1921048"/>
            <a:ext cx="6921794" cy="354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deda573d0f_1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9281" y="1357862"/>
            <a:ext cx="4327338" cy="467205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deda573d0f_1_16">
            <a:hlinkClick r:id="rId5"/>
          </p:cNvPr>
          <p:cNvSpPr/>
          <p:nvPr/>
        </p:nvSpPr>
        <p:spPr>
          <a:xfrm>
            <a:off x="486126" y="6068405"/>
            <a:ext cx="3460955" cy="604684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Télécharger le rapport (version PDF)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846399" y="0"/>
            <a:ext cx="8715774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202"/>
              </a:buClr>
              <a:buSzPts val="4400"/>
              <a:buFont typeface="Roboto"/>
              <a:buNone/>
            </a:pPr>
            <a:r>
              <a:rPr lang="fr-FR" sz="3200"/>
              <a:t>Depuis un an et la publication du rapport…</a:t>
            </a:r>
            <a:endParaRPr sz="3900"/>
          </a:p>
        </p:txBody>
      </p:sp>
      <p:sp>
        <p:nvSpPr>
          <p:cNvPr id="72" name="Google Shape;72;p14"/>
          <p:cNvSpPr txBox="1"/>
          <p:nvPr/>
        </p:nvSpPr>
        <p:spPr>
          <a:xfrm>
            <a:off x="777573" y="2122113"/>
            <a:ext cx="9772440" cy="2723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07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Evolution des organisations</a:t>
            </a:r>
            <a:endParaRPr/>
          </a:p>
          <a:p>
            <a:pPr indent="0" lvl="0" marL="107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	- CNIG, comité de déploiement BAN</a:t>
            </a:r>
            <a:endParaRPr/>
          </a:p>
          <a:p>
            <a:pPr indent="0" lvl="0" marL="107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	- Loi 3DS</a:t>
            </a:r>
            <a:endParaRPr/>
          </a:p>
          <a:p>
            <a:pPr indent="0" lvl="0" marL="107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	- Equipe BAN avec ANCT, ETALAB et IGN</a:t>
            </a:r>
            <a:endParaRPr/>
          </a:p>
          <a:p>
            <a:pPr indent="0" lvl="0" marL="107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	- IGN : hébergement d’Adresse Lab au sein de la Fabrique des Géocommuns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07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07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07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Animation et travaux doivent se poursuivent via Adresse Lab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07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302468bb1_0_17"/>
          <p:cNvSpPr txBox="1"/>
          <p:nvPr>
            <p:ph type="title"/>
          </p:nvPr>
        </p:nvSpPr>
        <p:spPr>
          <a:xfrm>
            <a:off x="0" y="109135"/>
            <a:ext cx="12192000" cy="541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202"/>
              </a:buClr>
              <a:buSzPts val="4400"/>
              <a:buFont typeface="Roboto"/>
              <a:buNone/>
            </a:pPr>
            <a:r>
              <a:rPr lang="fr-FR" sz="3200"/>
              <a:t>L’Afigéo</a:t>
            </a:r>
            <a:endParaRPr sz="3200"/>
          </a:p>
        </p:txBody>
      </p:sp>
      <p:sp>
        <p:nvSpPr>
          <p:cNvPr id="78" name="Google Shape;78;gb302468bb1_0_17"/>
          <p:cNvSpPr txBox="1"/>
          <p:nvPr/>
        </p:nvSpPr>
        <p:spPr>
          <a:xfrm>
            <a:off x="316029" y="593940"/>
            <a:ext cx="11559941" cy="2246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L’Afigéo nourrit 3 principales missions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fr-FR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Animer la communauté française </a:t>
            </a:r>
            <a:r>
              <a:rPr b="0" i="0" lang="fr-FR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 acteurs et des réseaux de l’information géographique : service de l’État et collectivités locales, institutions publiques et grands comptes, industries et entreprises de toutes tailles, universités et centres de formation et de recherche, associations et médias… </a:t>
            </a:r>
            <a:br>
              <a:rPr b="0" i="0" lang="fr-FR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fr-FR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Promouvoir le secteur de l’information géographique </a:t>
            </a:r>
            <a:r>
              <a:rPr b="0" i="0" lang="fr-FR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 France et à l’international</a:t>
            </a:r>
            <a:br>
              <a:rPr b="0" i="0" lang="fr-FR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fr-FR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Représenter la filière et ses différents acteurs et réseaux</a:t>
            </a:r>
            <a:r>
              <a:rPr b="0" i="0" lang="fr-FR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auprès des instances nationales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b302468bb1_0_17"/>
          <p:cNvSpPr txBox="1"/>
          <p:nvPr/>
        </p:nvSpPr>
        <p:spPr>
          <a:xfrm>
            <a:off x="316029" y="5063731"/>
            <a:ext cx="11559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L’Afigéo est une association neutre et indépendante, qui reflète la diversité et la pluralité des acteurs et réseaux du secteur français de l’information géographique. Pour participer à ces réflexions, apporter votre vision, bénéficier de nos actions, contribuer à construire l’information géographique de demain... nous comptons sur vous en 202</a:t>
            </a:r>
            <a:r>
              <a:rPr lang="fr-FR" sz="1800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b="0" i="0" lang="fr-FR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!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" name="Google Shape;80;gb302468bb1_0_1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7604" r="18062" t="0"/>
          <a:stretch/>
        </p:blipFill>
        <p:spPr>
          <a:xfrm>
            <a:off x="4262550" y="6054825"/>
            <a:ext cx="3214374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b302468bb1_0_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7435" y="3425431"/>
            <a:ext cx="747712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b302468bb1_0_1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6150" y="2836158"/>
            <a:ext cx="27813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b302468bb1_0_17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04534" y="2831395"/>
            <a:ext cx="24765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b302468bb1_0_17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88239" y="2838414"/>
            <a:ext cx="161925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b302468bb1_0_17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048798" y="2831395"/>
            <a:ext cx="16002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b302468bb1_0_17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890307" y="2402281"/>
            <a:ext cx="2071322" cy="1161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2338" y="5284784"/>
            <a:ext cx="394215" cy="46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77044" y="5284784"/>
            <a:ext cx="637912" cy="46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91736" y="5284784"/>
            <a:ext cx="637912" cy="46589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8763300" y="3736238"/>
            <a:ext cx="3132300" cy="29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 GT Adresse AFIGEO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Romain BUCHAUT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(CRIGE PACA)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04 42 90 71 22 / 67 83 (direct)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06 72 83 84 71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romain.buchaut@crige-paca.org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Loïc REBOURS 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(ENEDIS)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06 99 17  82  51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Loic.rebours@enedis.fr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2020-08-03T09:56:31Z</dcterms:created>
  <dc:creator>Gwen Broudic</dc:creator>
</cp:coreProperties>
</file>