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59" r:id="rId6"/>
  </p:sldMasterIdLst>
  <p:notesMasterIdLst>
    <p:notesMasterId r:id="rId20"/>
  </p:notesMasterIdLst>
  <p:sldIdLst>
    <p:sldId id="257" r:id="rId7"/>
    <p:sldId id="287" r:id="rId8"/>
    <p:sldId id="2147378716" r:id="rId9"/>
    <p:sldId id="431" r:id="rId10"/>
    <p:sldId id="430" r:id="rId11"/>
    <p:sldId id="270" r:id="rId12"/>
    <p:sldId id="434" r:id="rId13"/>
    <p:sldId id="435" r:id="rId14"/>
    <p:sldId id="446" r:id="rId15"/>
    <p:sldId id="440" r:id="rId16"/>
    <p:sldId id="447" r:id="rId17"/>
    <p:sldId id="442" r:id="rId18"/>
    <p:sldId id="44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E4F"/>
    <a:srgbClr val="1B1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32" autoAdjust="0"/>
  </p:normalViewPr>
  <p:slideViewPr>
    <p:cSldViewPr snapToGrid="0">
      <p:cViewPr varScale="1">
        <p:scale>
          <a:sx n="106" d="100"/>
          <a:sy n="106" d="100"/>
        </p:scale>
        <p:origin x="42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FF75C-1A5D-4653-8B39-EBD37A96C98C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B0615-4B3B-4602-A04F-A3A7BD7589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4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615-4B3B-4602-A04F-A3A7BD7589D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319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615-4B3B-4602-A04F-A3A7BD7589D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27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615-4B3B-4602-A04F-A3A7BD7589D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65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615-4B3B-4602-A04F-A3A7BD7589D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9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615-4B3B-4602-A04F-A3A7BD7589D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56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615-4B3B-4602-A04F-A3A7BD7589D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47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PP puis VM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615-4B3B-4602-A04F-A3A7BD7589D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90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615-4B3B-4602-A04F-A3A7BD7589D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62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PP</a:t>
            </a:r>
          </a:p>
          <a:p>
            <a:endParaRPr lang="fr-FR" dirty="0"/>
          </a:p>
          <a:p>
            <a:r>
              <a:rPr lang="fr-FR" dirty="0"/>
              <a:t>Transition : enjeu d’interopérabilité – gouvernance de la donnée (y accéder entre différents acteurs) =&gt; ce qu’on a vu avec le projet Smart Port Challenge à Marseille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615-4B3B-4602-A04F-A3A7BD7589D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095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B0615-4B3B-4602-A04F-A3A7BD7589D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3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81911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: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3"/>
          <p:cNvSpPr>
            <a:spLocks noGrp="1"/>
          </p:cNvSpPr>
          <p:nvPr>
            <p:ph sz="quarter" idx="57" hasCustomPrompt="1"/>
          </p:nvPr>
        </p:nvSpPr>
        <p:spPr>
          <a:xfrm>
            <a:off x="894507" y="1412776"/>
            <a:ext cx="8892000" cy="4212000"/>
          </a:xfrm>
        </p:spPr>
        <p:txBody>
          <a:bodyPr tIns="1260000" bIns="0" anchor="ctr" anchorCtr="0"/>
          <a:lstStyle>
            <a:lvl1pPr algn="ctr">
              <a:spcAft>
                <a:spcPts val="0"/>
              </a:spcAft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Sélectionner l’icône pour insérer </a:t>
            </a:r>
            <a:br>
              <a:rPr lang="fr-FR" noProof="0"/>
            </a:br>
            <a:r>
              <a:rPr lang="fr-FR" noProof="0"/>
              <a:t>un graphique ou un tableau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322000" y="6195600"/>
            <a:ext cx="720000" cy="540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defRPr sz="100" baseline="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8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49"/>
          </p:nvPr>
        </p:nvSpPr>
        <p:spPr bwMode="gray">
          <a:xfrm>
            <a:off x="895503" y="6385259"/>
            <a:ext cx="10115004" cy="472741"/>
          </a:xfrm>
        </p:spPr>
        <p:txBody>
          <a:bodyPr/>
          <a:lstStyle/>
          <a:p>
            <a:r>
              <a:rPr lang="fr-FR"/>
              <a:t>TITRE DU DOCUMENT - AUTEUR - DATE DE DIFFUSION - NIVEAU DE CLASSIFICATION ( PUBLIC OU INTERNE, CONFIDENTIEL OU SECRET)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50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r>
              <a:rPr lang="fr-FR"/>
              <a:t>   </a:t>
            </a:r>
            <a:r>
              <a:rPr lang="fr-FR" sz="700">
                <a:latin typeface="Arial"/>
                <a:cs typeface="Arial"/>
              </a:rPr>
              <a:t>●</a:t>
            </a:r>
            <a:endParaRPr lang="fr-FR" sz="70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 bwMode="gray">
          <a:xfrm>
            <a:off x="557999" y="453601"/>
            <a:ext cx="11073600" cy="6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Titre de niveau 0 </a:t>
            </a:r>
            <a:br>
              <a:rPr lang="fr-FR" noProof="0"/>
            </a:br>
            <a:r>
              <a:rPr lang="fr-FR" noProof="0"/>
              <a:t>(sur 1 à 2 lignes maximum)</a:t>
            </a:r>
          </a:p>
        </p:txBody>
      </p:sp>
      <p:sp>
        <p:nvSpPr>
          <p:cNvPr id="22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94507" y="5769260"/>
            <a:ext cx="10116000" cy="468052"/>
          </a:xfrm>
        </p:spPr>
        <p:txBody>
          <a:bodyPr anchor="b" anchorCtr="0"/>
          <a:lstStyle>
            <a:lvl1pPr>
              <a:lnSpc>
                <a:spcPct val="85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 pour les notes en Calibri Regular </a:t>
            </a:r>
          </a:p>
          <a:p>
            <a:pPr lvl="0"/>
            <a:r>
              <a:rPr lang="fr-FR"/>
              <a:t>(a) </a:t>
            </a:r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</a:p>
          <a:p>
            <a:pPr lvl="0"/>
            <a:r>
              <a:rPr lang="fr-FR"/>
              <a:t>(b)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</a:t>
            </a:r>
            <a:r>
              <a:rPr lang="fr-FR" err="1"/>
              <a:t>laoreet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 </a:t>
            </a:r>
            <a:r>
              <a:rPr lang="fr-FR" err="1"/>
              <a:t>aliquam</a:t>
            </a:r>
            <a:r>
              <a:rPr lang="fr-FR"/>
              <a:t> erat </a:t>
            </a:r>
            <a:r>
              <a:rPr lang="fr-FR" err="1"/>
              <a:t>volutpat</a:t>
            </a:r>
            <a:r>
              <a:rPr lang="fr-FR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551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5A93291-C002-4B32-A337-420D480D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982" y="340348"/>
            <a:ext cx="10317018" cy="647943"/>
          </a:xfrm>
        </p:spPr>
        <p:txBody>
          <a:bodyPr/>
          <a:lstStyle>
            <a:lvl1pPr>
              <a:defRPr sz="3600">
                <a:latin typeface="Tusker Grotesk 5600 Semibold" panose="000007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6785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46297-D7A1-4133-A8FB-4FFE0A84D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FF6589-1C11-41CE-92BF-8C4597E70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36645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71441-56F3-462C-B241-979C70BA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543" y="483437"/>
            <a:ext cx="10515600" cy="638782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08CE4-1ED5-448B-AF69-4E4D5128C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93931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62A5A-E981-4B44-9C8C-09C9953E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87331"/>
            <a:ext cx="10515600" cy="1083338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7CE434-E68C-4597-876A-FC0C41CED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1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9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2D980-3E09-49F3-8486-6C4FA2D1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93B5F2-8610-4CDC-A607-34F6F7636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731ED4-ED3D-4C4D-80FB-A813D382E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643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B7674-6E48-4D3E-AF83-EE6AA40E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17" y="448252"/>
            <a:ext cx="10288183" cy="59083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6E792-FD0C-4D5B-871E-659CAF577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7D54E9-4FA4-47C5-A6F2-81F9C64F2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49E421-40AD-4CD0-AF25-3FA2C5A26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75BA73-4091-4FD6-B78B-7D96C7421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7673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7660F5-0FD2-4012-8CCA-C4C00CC92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99725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888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A7EEB-9D78-4D3D-A67C-38975F58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F6D44B-84AA-44D0-B63B-494F5754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BC7DD0-4510-46AD-9DC2-4B05DB6FF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053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435290"/>
            <a:ext cx="10515600" cy="1147665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33298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572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948DD-BF85-4CDE-ADC5-8CFF788F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5414E6-694D-4B61-9557-5C325AC69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003486-FB5F-4BB9-95F2-71707158C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0186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55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9659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17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315616"/>
            <a:ext cx="5128305" cy="741784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746033" y="1315616"/>
            <a:ext cx="4935894" cy="4545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240971" y="2057400"/>
            <a:ext cx="4727122" cy="3811588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Plus un slide est sobre, plus il a des chances d’être lu.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34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9772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016582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021568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021568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6692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773338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20893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913288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20893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913288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3614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534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4" y="468000"/>
            <a:ext cx="1350431" cy="48951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820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375807"/>
            <a:ext cx="10515600" cy="380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53050" y="6702873"/>
            <a:ext cx="6848475" cy="161925"/>
          </a:xfrm>
          <a:prstGeom prst="rect">
            <a:avLst/>
          </a:prstGeom>
          <a:solidFill>
            <a:srgbClr val="E70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6702874"/>
            <a:ext cx="6848475" cy="161925"/>
          </a:xfrm>
          <a:prstGeom prst="rect">
            <a:avLst/>
          </a:prstGeom>
          <a:solidFill>
            <a:srgbClr val="1B1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6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7" r:id="rId5"/>
    <p:sldLayoutId id="2147483650" r:id="rId6"/>
    <p:sldLayoutId id="2147483652" r:id="rId7"/>
    <p:sldLayoutId id="2147483653" r:id="rId8"/>
    <p:sldLayoutId id="2147483656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127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AA1501-23E5-49A7-BDFE-757E612F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855" y="468000"/>
            <a:ext cx="9660774" cy="620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BCEB00-2C79-4AD8-8E98-9CB0B5AB1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8B4F34-B9F0-4E52-83FD-72E90A4E6593}"/>
              </a:ext>
            </a:extLst>
          </p:cNvPr>
          <p:cNvSpPr/>
          <p:nvPr userDrawn="1"/>
        </p:nvSpPr>
        <p:spPr>
          <a:xfrm>
            <a:off x="0" y="6714000"/>
            <a:ext cx="6852862" cy="148976"/>
          </a:xfrm>
          <a:prstGeom prst="rect">
            <a:avLst/>
          </a:prstGeom>
          <a:solidFill>
            <a:srgbClr val="1B1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A7509D-8A93-4399-9756-AC6EAA58ED9A}"/>
              </a:ext>
            </a:extLst>
          </p:cNvPr>
          <p:cNvSpPr/>
          <p:nvPr userDrawn="1"/>
        </p:nvSpPr>
        <p:spPr>
          <a:xfrm>
            <a:off x="6852862" y="6714000"/>
            <a:ext cx="5364000" cy="149056"/>
          </a:xfrm>
          <a:prstGeom prst="rect">
            <a:avLst/>
          </a:prstGeom>
          <a:solidFill>
            <a:srgbClr val="E50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49F7DB6-D16A-435E-9ED4-4F6585DCB4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1389579" cy="5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3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ierre.perrin@capdigital.com" TargetMode="External"/><Relationship Id="rId5" Type="http://schemas.openxmlformats.org/officeDocument/2006/relationships/hyperlink" Target="mailto:vmaret@bouygues.com" TargetMode="External"/><Relationship Id="rId4" Type="http://schemas.openxmlformats.org/officeDocument/2006/relationships/image" Target="../media/image34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digital.com/publication-les-jumeaux-numeriques-pour-la-construction-la-renovation-et-lenvironnem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4W-7agYJejo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soundcloud.com/capdigital-840718858/jumeau-numerique-vincentmaret-capdigital?utm_source=clipboard&amp;utm_medium=text&amp;utm_campaign=social_shari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914401" y="1956163"/>
            <a:ext cx="11277599" cy="11642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>
                <a:solidFill>
                  <a:schemeClr val="bg1"/>
                </a:solidFill>
                <a:latin typeface="Tusker Grotesk 6600 Semibold" panose="00000705000000000000" pitchFamily="50" charset="0"/>
                <a:cs typeface="Arial" panose="020B0604020202020204" pitchFamily="34" charset="0"/>
              </a:rPr>
              <a:t>De la normalisation des jumeaux numériques au Smart Port Challenge de Marseille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5361" y="6378485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16/01/2024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073716" y="6321335"/>
            <a:ext cx="381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2" y="462444"/>
            <a:ext cx="1356796" cy="4895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CDAD9CB-FD34-4B64-8F49-B108B8B86B06}"/>
              </a:ext>
            </a:extLst>
          </p:cNvPr>
          <p:cNvSpPr txBox="1"/>
          <p:nvPr/>
        </p:nvSpPr>
        <p:spPr>
          <a:xfrm>
            <a:off x="2375695" y="6378485"/>
            <a:ext cx="3119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Benoit </a:t>
            </a:r>
            <a:r>
              <a:rPr lang="fr-FR" sz="15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Gufflet</a:t>
            </a:r>
            <a:r>
              <a:rPr lang="fr-FR" sz="15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&amp; Pierre Perrin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3DEB73A-9A77-44F7-AE22-7D214328A3CC}"/>
              </a:ext>
            </a:extLst>
          </p:cNvPr>
          <p:cNvCxnSpPr/>
          <p:nvPr/>
        </p:nvCxnSpPr>
        <p:spPr>
          <a:xfrm>
            <a:off x="2512151" y="6321335"/>
            <a:ext cx="381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5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4E79A69-E537-8761-541A-1B1DA488C183}"/>
              </a:ext>
            </a:extLst>
          </p:cNvPr>
          <p:cNvSpPr txBox="1">
            <a:spLocks/>
          </p:cNvSpPr>
          <p:nvPr/>
        </p:nvSpPr>
        <p:spPr>
          <a:xfrm>
            <a:off x="1910543" y="394949"/>
            <a:ext cx="10515600" cy="63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NORMALISATION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3FF02C-922C-670A-B631-58B16AF4A1EB}"/>
              </a:ext>
            </a:extLst>
          </p:cNvPr>
          <p:cNvSpPr txBox="1"/>
          <p:nvPr/>
        </p:nvSpPr>
        <p:spPr>
          <a:xfrm>
            <a:off x="348345" y="1278774"/>
            <a:ext cx="6470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 </a:t>
            </a:r>
            <a:r>
              <a:rPr lang="fr-FR" sz="1400" b="1" dirty="0"/>
              <a:t>normalisation</a:t>
            </a:r>
            <a:r>
              <a:rPr lang="fr-FR" sz="1400" dirty="0"/>
              <a:t> du jumeau numérique engendre des enjeux complexes : la notion </a:t>
            </a:r>
            <a:r>
              <a:rPr lang="fr-FR" sz="1400" b="1" dirty="0"/>
              <a:t>d’interaction entre les niveaux de détails</a:t>
            </a:r>
            <a:r>
              <a:rPr lang="fr-FR" sz="1400" dirty="0"/>
              <a:t>, inclure la </a:t>
            </a:r>
            <a:r>
              <a:rPr lang="fr-FR" sz="1400" b="1" dirty="0"/>
              <a:t>mise à jour de données </a:t>
            </a:r>
            <a:r>
              <a:rPr lang="fr-FR" sz="1400" dirty="0"/>
              <a:t>en temps réel mais aussi la capacité de gestion d’un </a:t>
            </a:r>
            <a:r>
              <a:rPr lang="fr-FR" sz="1400" b="1" dirty="0"/>
              <a:t>nombre de valeurs important à grande échelle</a:t>
            </a:r>
            <a:r>
              <a:rPr lang="fr-FR" sz="1400" dirty="0"/>
              <a:t>. Beaucoup d’intervenants tentent de tirer leur épingle du jeu mais cela va à l’encontre </a:t>
            </a:r>
          </a:p>
          <a:p>
            <a:r>
              <a:rPr lang="fr-FR" sz="1400" dirty="0"/>
              <a:t>de l’impératif </a:t>
            </a:r>
            <a:r>
              <a:rPr lang="fr-FR" sz="1400" b="1" dirty="0"/>
              <a:t>d’Open Data et </a:t>
            </a:r>
            <a:r>
              <a:rPr lang="fr-FR" sz="1400" dirty="0"/>
              <a:t>la </a:t>
            </a:r>
            <a:r>
              <a:rPr lang="fr-FR" sz="1400" b="1" dirty="0"/>
              <a:t>mise</a:t>
            </a:r>
          </a:p>
          <a:p>
            <a:r>
              <a:rPr lang="fr-FR" sz="1400" b="1" dirty="0"/>
              <a:t> en relation de tous les acteurs</a:t>
            </a:r>
          </a:p>
          <a:p>
            <a:r>
              <a:rPr lang="fr-FR" sz="1400" b="1" dirty="0"/>
              <a:t> </a:t>
            </a:r>
            <a:r>
              <a:rPr lang="fr-FR" sz="1400" dirty="0"/>
              <a:t>d’un bâtiment nécessaire </a:t>
            </a:r>
          </a:p>
          <a:p>
            <a:r>
              <a:rPr lang="fr-FR" sz="1400" dirty="0"/>
              <a:t>pour la création d’un jumeau</a:t>
            </a:r>
          </a:p>
          <a:p>
            <a:r>
              <a:rPr lang="fr-FR" sz="1400" dirty="0"/>
              <a:t> numérique abouti et </a:t>
            </a:r>
          </a:p>
          <a:p>
            <a:r>
              <a:rPr lang="fr-FR" sz="1400" dirty="0"/>
              <a:t>performant au service </a:t>
            </a:r>
          </a:p>
          <a:p>
            <a:r>
              <a:rPr lang="fr-FR" sz="1400" dirty="0"/>
              <a:t>de son double réel.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E5410E-1963-74D9-A2E7-CEE9A5BB2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427" y="2327881"/>
            <a:ext cx="4208038" cy="3874535"/>
          </a:xfrm>
          <a:prstGeom prst="ellipse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2E5DCCF-ACF0-ACEF-96F9-86AB58AED157}"/>
              </a:ext>
            </a:extLst>
          </p:cNvPr>
          <p:cNvSpPr txBox="1"/>
          <p:nvPr/>
        </p:nvSpPr>
        <p:spPr>
          <a:xfrm>
            <a:off x="3235108" y="6202416"/>
            <a:ext cx="2735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i="1" dirty="0"/>
              <a:t>Un enjeu d’échelle et d’interopérabilité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B92E9D-92F1-F5C5-F6B6-EE1F2DD48201}"/>
              </a:ext>
            </a:extLst>
          </p:cNvPr>
          <p:cNvSpPr txBox="1"/>
          <p:nvPr/>
        </p:nvSpPr>
        <p:spPr>
          <a:xfrm>
            <a:off x="11680723" y="6433248"/>
            <a:ext cx="353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E84090-EFF8-4648-877C-C4E09B83AF1C}" type="slidenum">
              <a:rPr lang="fr-FR" sz="1100" smtClean="0">
                <a:latin typeface="Montserrat" panose="00000500000000000000" pitchFamily="2" charset="0"/>
              </a:rPr>
              <a:t>10</a:t>
            </a:fld>
            <a:endParaRPr lang="fr-FR" sz="1100" dirty="0">
              <a:latin typeface="Montserrat" panose="00000500000000000000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E3657C-7F9B-4ABA-A4BA-147083EAF9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76"/>
          <a:stretch/>
        </p:blipFill>
        <p:spPr>
          <a:xfrm>
            <a:off x="7295602" y="-11451"/>
            <a:ext cx="4896398" cy="67063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7917927-BE30-406A-8AD2-5A6EDE6C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5" y="4426878"/>
            <a:ext cx="2036173" cy="20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2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4E79A69-E537-8761-541A-1B1DA488C183}"/>
              </a:ext>
            </a:extLst>
          </p:cNvPr>
          <p:cNvSpPr txBox="1">
            <a:spLocks/>
          </p:cNvSpPr>
          <p:nvPr/>
        </p:nvSpPr>
        <p:spPr>
          <a:xfrm>
            <a:off x="2969799" y="447239"/>
            <a:ext cx="10515600" cy="63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SMART PORT CHALLENGE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18BED1-D5B7-31E7-D9DA-DA551C5F7995}"/>
              </a:ext>
            </a:extLst>
          </p:cNvPr>
          <p:cNvSpPr/>
          <p:nvPr/>
        </p:nvSpPr>
        <p:spPr>
          <a:xfrm>
            <a:off x="362139" y="394949"/>
            <a:ext cx="1548404" cy="638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7D641C-3EE7-B311-8477-0A9ECD64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1" y="447239"/>
            <a:ext cx="1059574" cy="5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UYGUES ENERGIES &amp; SERVICES - Smart Buildings Alliance">
            <a:extLst>
              <a:ext uri="{FF2B5EF4-FFF2-40B4-BE49-F238E27FC236}">
                <a16:creationId xmlns:a16="http://schemas.microsoft.com/office/drawing/2014/main" id="{54F3BEED-8B94-D8E1-44A3-AD42D163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23" y="421094"/>
            <a:ext cx="1062830" cy="5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11594A20-E11D-2C20-35C0-D1E11F076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630" y="2085484"/>
            <a:ext cx="6254964" cy="34694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38F4F2-B91C-8BAC-297A-467F747AC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03" y="1610786"/>
            <a:ext cx="4032758" cy="1631084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C726C8C-284F-0A75-ED46-08E4C332F316}"/>
              </a:ext>
            </a:extLst>
          </p:cNvPr>
          <p:cNvSpPr txBox="1">
            <a:spLocks/>
          </p:cNvSpPr>
          <p:nvPr/>
        </p:nvSpPr>
        <p:spPr>
          <a:xfrm>
            <a:off x="780603" y="3429000"/>
            <a:ext cx="4032758" cy="2466792"/>
          </a:xfrm>
          <a:prstGeom prst="rect">
            <a:avLst/>
          </a:prstGeom>
          <a:solidFill>
            <a:schemeClr val="bg1">
              <a:alpha val="99000"/>
            </a:schemeClr>
          </a:solidFill>
          <a:ln w="38100">
            <a:solidFill>
              <a:srgbClr val="EC1E4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fr-FR" sz="1100" i="1" dirty="0">
              <a:ln w="3175">
                <a:noFill/>
              </a:ln>
              <a:solidFill>
                <a:schemeClr val="bg1"/>
              </a:solidFill>
              <a:latin typeface="Tusker Grotesk 4600 Semibold" panose="00000706000000000000" pitchFamily="50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6BA20E-7C65-C72E-647A-E56CA03312CF}"/>
              </a:ext>
            </a:extLst>
          </p:cNvPr>
          <p:cNvSpPr txBox="1"/>
          <p:nvPr/>
        </p:nvSpPr>
        <p:spPr>
          <a:xfrm>
            <a:off x="1004684" y="3769844"/>
            <a:ext cx="338133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1000" dirty="0"/>
              <a:t>Développement d’un premier concept sur différents cas d'usage autour du </a:t>
            </a:r>
            <a:r>
              <a:rPr lang="fr-FR" sz="1000" b="1" dirty="0"/>
              <a:t>réseau électrique et de l’eau </a:t>
            </a:r>
            <a:r>
              <a:rPr lang="fr-FR" sz="1000" dirty="0"/>
              <a:t>intégrant par exemple des </a:t>
            </a:r>
            <a:r>
              <a:rPr lang="fr-FR" sz="1000" b="1" dirty="0"/>
              <a:t>systèmes d’alerte ou de contrôle pour plus de sobriété et garantir l’accès à l’énergie </a:t>
            </a:r>
            <a:r>
              <a:rPr lang="fr-FR" sz="1000" dirty="0"/>
              <a:t>selon le juste besoin. </a:t>
            </a:r>
          </a:p>
          <a:p>
            <a:pPr marL="0" indent="0" algn="r">
              <a:spcBef>
                <a:spcPts val="0"/>
              </a:spcBef>
              <a:buNone/>
            </a:pPr>
            <a:endParaRPr lang="fr-FR" sz="1000" dirty="0"/>
          </a:p>
          <a:p>
            <a:pPr marL="0" indent="0">
              <a:spcBef>
                <a:spcPts val="0"/>
              </a:spcBef>
              <a:buNone/>
            </a:pPr>
            <a:r>
              <a:rPr lang="fr-FR" sz="1000" dirty="0"/>
              <a:t>Cette étape de simulation de l'outil est une première brique qui invite les acteurs du port à collaborer pour développer encore plus de services (</a:t>
            </a:r>
            <a:r>
              <a:rPr lang="fr-FR" sz="1000" b="1" dirty="0"/>
              <a:t>comme la collaboration énergétique entre les industriels de Fos sur Fer</a:t>
            </a:r>
            <a:r>
              <a:rPr lang="fr-FR" sz="1000" dirty="0"/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828946-68F0-81B4-284C-31C12BE44A9F}"/>
              </a:ext>
            </a:extLst>
          </p:cNvPr>
          <p:cNvSpPr txBox="1"/>
          <p:nvPr/>
        </p:nvSpPr>
        <p:spPr>
          <a:xfrm>
            <a:off x="11680723" y="6433248"/>
            <a:ext cx="353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E84090-EFF8-4648-877C-C4E09B83AF1C}" type="slidenum">
              <a:rPr lang="fr-FR" sz="1100" smtClean="0">
                <a:latin typeface="Montserrat" panose="00000500000000000000" pitchFamily="2" charset="0"/>
              </a:rPr>
              <a:t>11</a:t>
            </a:fld>
            <a:endParaRPr lang="fr-FR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1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4E79A69-E537-8761-541A-1B1DA488C183}"/>
              </a:ext>
            </a:extLst>
          </p:cNvPr>
          <p:cNvSpPr txBox="1">
            <a:spLocks/>
          </p:cNvSpPr>
          <p:nvPr/>
        </p:nvSpPr>
        <p:spPr>
          <a:xfrm>
            <a:off x="1910543" y="394949"/>
            <a:ext cx="10515600" cy="63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D9741B-7287-B26E-B05F-570772E61D6B}"/>
              </a:ext>
            </a:extLst>
          </p:cNvPr>
          <p:cNvSpPr txBox="1"/>
          <p:nvPr/>
        </p:nvSpPr>
        <p:spPr>
          <a:xfrm>
            <a:off x="11680723" y="6433248"/>
            <a:ext cx="353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E84090-EFF8-4648-877C-C4E09B83AF1C}" type="slidenum">
              <a:rPr lang="fr-FR" sz="1100" smtClean="0">
                <a:latin typeface="Montserrat" panose="00000500000000000000" pitchFamily="2" charset="0"/>
              </a:rPr>
              <a:t>12</a:t>
            </a:fld>
            <a:endParaRPr lang="fr-FR" sz="1100" dirty="0">
              <a:latin typeface="Montserrat" panose="00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F72EAF-D6E3-4043-ADC8-957FA1A0B5CF}"/>
              </a:ext>
            </a:extLst>
          </p:cNvPr>
          <p:cNvSpPr txBox="1"/>
          <p:nvPr/>
        </p:nvSpPr>
        <p:spPr>
          <a:xfrm>
            <a:off x="7383415" y="3801870"/>
            <a:ext cx="3705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Pierre PERRIN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4022A2A-E776-4BDB-8CBC-EA3DF6C58BAF}"/>
              </a:ext>
            </a:extLst>
          </p:cNvPr>
          <p:cNvSpPr>
            <a:spLocks noChangeAspect="1"/>
          </p:cNvSpPr>
          <p:nvPr/>
        </p:nvSpPr>
        <p:spPr>
          <a:xfrm>
            <a:off x="8516086" y="2113814"/>
            <a:ext cx="1440000" cy="144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AC409ABF-C615-4A2B-97B7-36832C87AB55}"/>
              </a:ext>
            </a:extLst>
          </p:cNvPr>
          <p:cNvSpPr txBox="1">
            <a:spLocks/>
          </p:cNvSpPr>
          <p:nvPr/>
        </p:nvSpPr>
        <p:spPr>
          <a:xfrm>
            <a:off x="1910543" y="420004"/>
            <a:ext cx="10515600" cy="63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CONTACTEZ-NOUS !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8DA6542-10D7-4539-AE05-6A9681D5C7C8}"/>
              </a:ext>
            </a:extLst>
          </p:cNvPr>
          <p:cNvSpPr>
            <a:spLocks noChangeAspect="1"/>
          </p:cNvSpPr>
          <p:nvPr/>
        </p:nvSpPr>
        <p:spPr>
          <a:xfrm>
            <a:off x="2235916" y="2113814"/>
            <a:ext cx="1440000" cy="144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A7EA11-BCEB-4A89-BE10-0E8BA542E1DE}"/>
              </a:ext>
            </a:extLst>
          </p:cNvPr>
          <p:cNvSpPr/>
          <p:nvPr/>
        </p:nvSpPr>
        <p:spPr>
          <a:xfrm>
            <a:off x="1050202" y="4134702"/>
            <a:ext cx="3892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Chef de projet Innovation</a:t>
            </a:r>
          </a:p>
          <a:p>
            <a:pPr algn="ctr"/>
            <a:r>
              <a:rPr lang="fr-FR" sz="1400" dirty="0"/>
              <a:t>ELAB – Direction centrale de l’Innovation </a:t>
            </a:r>
          </a:p>
          <a:p>
            <a:pPr algn="ctr"/>
            <a:r>
              <a:rPr lang="fr-FR" sz="1400" dirty="0"/>
              <a:t>Groupe Bouygues</a:t>
            </a:r>
          </a:p>
          <a:p>
            <a:pPr algn="ctr"/>
            <a:r>
              <a:rPr lang="fr-FR" sz="1400" dirty="0"/>
              <a:t> </a:t>
            </a:r>
            <a:r>
              <a:rPr lang="fr-FR" sz="1400" dirty="0">
                <a:hlinkClick r:id="rId5"/>
              </a:rPr>
              <a:t>bgufflet@bouygues.com</a:t>
            </a:r>
            <a:r>
              <a:rPr lang="fr-FR" sz="14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2819D6-7AEC-4FC4-81C7-372CE09C7389}"/>
              </a:ext>
            </a:extLst>
          </p:cNvPr>
          <p:cNvSpPr/>
          <p:nvPr/>
        </p:nvSpPr>
        <p:spPr>
          <a:xfrm>
            <a:off x="2235916" y="3801870"/>
            <a:ext cx="144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+mj-lt"/>
              </a:rPr>
              <a:t>Benoît GUFFLET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4EAA33-7D64-4B7E-84D7-ADEC99139ECB}"/>
              </a:ext>
            </a:extLst>
          </p:cNvPr>
          <p:cNvSpPr/>
          <p:nvPr/>
        </p:nvSpPr>
        <p:spPr>
          <a:xfrm>
            <a:off x="7661627" y="4109647"/>
            <a:ext cx="3148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Chef de projet innovation urbaine </a:t>
            </a:r>
          </a:p>
          <a:p>
            <a:pPr algn="ctr"/>
            <a:r>
              <a:rPr lang="fr-FR" sz="1400" dirty="0"/>
              <a:t>Cap Digital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 </a:t>
            </a:r>
            <a:r>
              <a:rPr lang="fr-FR" sz="1400" dirty="0">
                <a:hlinkClick r:id="rId6"/>
              </a:rPr>
              <a:t>pierre.perrin@capdigital.com</a:t>
            </a:r>
            <a:r>
              <a:rPr lang="fr-FR" sz="1400" dirty="0"/>
              <a:t> </a:t>
            </a:r>
          </a:p>
        </p:txBody>
      </p:sp>
      <p:pic>
        <p:nvPicPr>
          <p:cNvPr id="2" name="Image 1" descr="Une image contenant Visage humain, verres, habits, personne&#10;&#10;Description générée automatiquement">
            <a:extLst>
              <a:ext uri="{FF2B5EF4-FFF2-40B4-BE49-F238E27FC236}">
                <a16:creationId xmlns:a16="http://schemas.microsoft.com/office/drawing/2014/main" id="{BF0E183A-1851-EDBB-766D-216AFDEB3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38" y="211381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1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914401" y="2493287"/>
            <a:ext cx="11277599" cy="11642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dirty="0">
                <a:solidFill>
                  <a:srgbClr val="FFFFFF"/>
                </a:solidFill>
                <a:latin typeface="Tusker Grotesk 6600 Semibold" panose="00000705000000000000" pitchFamily="50" charset="0"/>
                <a:cs typeface="Arial" panose="020B0604020202020204" pitchFamily="34" charset="0"/>
              </a:rPr>
              <a:t>MERCI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usker Grotesk 6600 Semibold" panose="00000705000000000000" pitchFamily="50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12756" y="3438797"/>
            <a:ext cx="381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2" y="462444"/>
            <a:ext cx="1356796" cy="4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6FF18F6-0A0D-46E6-9AD6-008D1D4730F8}"/>
              </a:ext>
            </a:extLst>
          </p:cNvPr>
          <p:cNvSpPr/>
          <p:nvPr/>
        </p:nvSpPr>
        <p:spPr>
          <a:xfrm>
            <a:off x="334851" y="1352550"/>
            <a:ext cx="4928315" cy="461036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33" name="Titre 30">
            <a:extLst>
              <a:ext uri="{FF2B5EF4-FFF2-40B4-BE49-F238E27FC236}">
                <a16:creationId xmlns:a16="http://schemas.microsoft.com/office/drawing/2014/main" id="{82F7BC3C-78E6-4492-8788-A6F34660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021" y="418739"/>
            <a:ext cx="9167487" cy="647943"/>
          </a:xfrm>
        </p:spPr>
        <p:txBody>
          <a:bodyPr>
            <a:normAutofit fontScale="90000"/>
          </a:bodyPr>
          <a:lstStyle/>
          <a:p>
            <a:r>
              <a:rPr lang="fr-FR" dirty="0"/>
              <a:t>Le pôle de compétitivité des acteurs du numérique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11F3D994-B93C-482C-93D4-E6C4E53E7EDD}"/>
              </a:ext>
            </a:extLst>
          </p:cNvPr>
          <p:cNvSpPr txBox="1">
            <a:spLocks/>
          </p:cNvSpPr>
          <p:nvPr/>
        </p:nvSpPr>
        <p:spPr>
          <a:xfrm>
            <a:off x="1343146" y="3305404"/>
            <a:ext cx="2885057" cy="1011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usker Grotesk 5600 Semibold" panose="00000700000000000000" pitchFamily="2" charset="0"/>
                <a:ea typeface="+mj-ea"/>
                <a:cs typeface="+mj-cs"/>
              </a:rPr>
              <a:t>850+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rPr>
              <a:t>Structures adhérentes</a:t>
            </a: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D02FA639-F58D-490F-B9A0-9F1B0EB0626C}"/>
              </a:ext>
            </a:extLst>
          </p:cNvPr>
          <p:cNvSpPr txBox="1">
            <a:spLocks/>
          </p:cNvSpPr>
          <p:nvPr/>
        </p:nvSpPr>
        <p:spPr>
          <a:xfrm>
            <a:off x="579812" y="4297756"/>
            <a:ext cx="1526669" cy="7565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usker Grotesk 5600 Semibold" panose="00000700000000000000" pitchFamily="2" charset="0"/>
                <a:ea typeface="+mj-ea"/>
                <a:cs typeface="+mj-cs"/>
              </a:rPr>
              <a:t>717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rPr>
              <a:t>PME &amp; Start-up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B84BEEAF-9883-4C0D-9515-F788C014FF59}"/>
              </a:ext>
            </a:extLst>
          </p:cNvPr>
          <p:cNvSpPr txBox="1">
            <a:spLocks/>
          </p:cNvSpPr>
          <p:nvPr/>
        </p:nvSpPr>
        <p:spPr>
          <a:xfrm>
            <a:off x="2372223" y="4748946"/>
            <a:ext cx="612666" cy="7565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usker Grotesk 5600 Semibold" panose="00000700000000000000" pitchFamily="2" charset="0"/>
                <a:ea typeface="+mj-ea"/>
                <a:cs typeface="+mj-cs"/>
              </a:rPr>
              <a:t>60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rPr>
              <a:t>EEFR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A1CB7F6E-214D-4302-82D3-7FAD465A95C5}"/>
              </a:ext>
            </a:extLst>
          </p:cNvPr>
          <p:cNvSpPr txBox="1">
            <a:spLocks/>
          </p:cNvSpPr>
          <p:nvPr/>
        </p:nvSpPr>
        <p:spPr>
          <a:xfrm>
            <a:off x="592074" y="4972534"/>
            <a:ext cx="1526669" cy="7565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usker Grotesk 5600 Semibold" panose="00000700000000000000" pitchFamily="2" charset="0"/>
                <a:ea typeface="+mj-ea"/>
                <a:cs typeface="+mj-cs"/>
              </a:rPr>
              <a:t>64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rPr>
              <a:t>Grands comptes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4CB43998-A8DB-48B5-A89A-9954A576E353}"/>
              </a:ext>
            </a:extLst>
          </p:cNvPr>
          <p:cNvSpPr txBox="1">
            <a:spLocks/>
          </p:cNvSpPr>
          <p:nvPr/>
        </p:nvSpPr>
        <p:spPr>
          <a:xfrm>
            <a:off x="3298526" y="4297756"/>
            <a:ext cx="1581276" cy="7565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usker Grotesk 5600 Semibold" panose="00000700000000000000" pitchFamily="2" charset="0"/>
                <a:ea typeface="+mj-ea"/>
                <a:cs typeface="+mj-cs"/>
              </a:rPr>
              <a:t>12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rPr>
              <a:t>Fonds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rPr>
              <a:t>d’investissement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C852C5C7-DCBB-407C-9AF8-F4E8A2EC4384}"/>
              </a:ext>
            </a:extLst>
          </p:cNvPr>
          <p:cNvSpPr txBox="1">
            <a:spLocks/>
          </p:cNvSpPr>
          <p:nvPr/>
        </p:nvSpPr>
        <p:spPr>
          <a:xfrm>
            <a:off x="3298526" y="5085173"/>
            <a:ext cx="2077486" cy="7565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usker Grotesk 5600 Semibold" panose="00000700000000000000" pitchFamily="2" charset="0"/>
                <a:ea typeface="+mj-ea"/>
                <a:cs typeface="+mj-cs"/>
              </a:rPr>
              <a:t>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rPr>
              <a:t>Métropoles et collectivités territoriales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15B50A73-DD7C-4E8B-8435-81B903EC6D20}"/>
              </a:ext>
            </a:extLst>
          </p:cNvPr>
          <p:cNvGrpSpPr/>
          <p:nvPr/>
        </p:nvGrpSpPr>
        <p:grpSpPr>
          <a:xfrm>
            <a:off x="5406284" y="3679999"/>
            <a:ext cx="6229151" cy="2282920"/>
            <a:chOff x="3972048" y="1147070"/>
            <a:chExt cx="6876044" cy="2520000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022F3B03-2627-43D9-BB5C-BA675AD35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272" y="1147070"/>
              <a:ext cx="3780820" cy="2520000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9AAA8951-788B-4187-B244-7F667E810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2" r="11862"/>
            <a:stretch/>
          </p:blipFill>
          <p:spPr>
            <a:xfrm>
              <a:off x="3972048" y="1147070"/>
              <a:ext cx="3061809" cy="2520000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A0B57C4D-571A-4840-9DDE-DBBF55CA40F1}"/>
              </a:ext>
            </a:extLst>
          </p:cNvPr>
          <p:cNvGrpSpPr/>
          <p:nvPr/>
        </p:nvGrpSpPr>
        <p:grpSpPr>
          <a:xfrm>
            <a:off x="9632279" y="2295891"/>
            <a:ext cx="2358820" cy="2331454"/>
            <a:chOff x="6361545" y="2100515"/>
            <a:chExt cx="2358820" cy="233145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71E31D9-FC81-4C54-BBAC-868ABEBAA116}"/>
                </a:ext>
              </a:extLst>
            </p:cNvPr>
            <p:cNvSpPr/>
            <p:nvPr/>
          </p:nvSpPr>
          <p:spPr>
            <a:xfrm>
              <a:off x="6361545" y="2100515"/>
              <a:ext cx="2008568" cy="2075452"/>
            </a:xfrm>
            <a:prstGeom prst="rect">
              <a:avLst/>
            </a:prstGeom>
            <a:solidFill>
              <a:srgbClr val="301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5" name="Titre 1">
              <a:extLst>
                <a:ext uri="{FF2B5EF4-FFF2-40B4-BE49-F238E27FC236}">
                  <a16:creationId xmlns:a16="http://schemas.microsoft.com/office/drawing/2014/main" id="{BF1550BC-0072-40A7-850C-971537258E0F}"/>
                </a:ext>
              </a:extLst>
            </p:cNvPr>
            <p:cNvSpPr txBox="1">
              <a:spLocks/>
            </p:cNvSpPr>
            <p:nvPr/>
          </p:nvSpPr>
          <p:spPr>
            <a:xfrm>
              <a:off x="6495703" y="3239828"/>
              <a:ext cx="2224662" cy="119214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50845"/>
                  </a:solidFill>
                  <a:effectLst/>
                  <a:uLnTx/>
                  <a:uFillTx/>
                  <a:latin typeface="Tusker Grotesk 5600 Semibold" panose="00000700000000000000" pitchFamily="2" charset="0"/>
                  <a:ea typeface="+mj-ea"/>
                  <a:cs typeface="+mj-cs"/>
                </a:rPr>
                <a:t>10 000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j-ea"/>
                  <a:cs typeface="+mj-cs"/>
                </a:rPr>
                <a:t>participants</a:t>
              </a:r>
              <a:endPara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endParaRPr>
            </a:p>
          </p:txBody>
        </p:sp>
        <p:sp>
          <p:nvSpPr>
            <p:cNvPr id="46" name="Titre 1">
              <a:extLst>
                <a:ext uri="{FF2B5EF4-FFF2-40B4-BE49-F238E27FC236}">
                  <a16:creationId xmlns:a16="http://schemas.microsoft.com/office/drawing/2014/main" id="{CCAF3B04-42D2-41A3-86CB-F78DE617154F}"/>
                </a:ext>
              </a:extLst>
            </p:cNvPr>
            <p:cNvSpPr txBox="1">
              <a:spLocks/>
            </p:cNvSpPr>
            <p:nvPr/>
          </p:nvSpPr>
          <p:spPr>
            <a:xfrm>
              <a:off x="6495703" y="2213804"/>
              <a:ext cx="2224662" cy="88734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50845"/>
                  </a:solidFill>
                  <a:effectLst/>
                  <a:uLnTx/>
                  <a:uFillTx/>
                  <a:latin typeface="Tusker Grotesk 5600 Semibold" panose="00000700000000000000" pitchFamily="2" charset="0"/>
                  <a:ea typeface="+mj-ea"/>
                  <a:cs typeface="+mj-cs"/>
                </a:rPr>
                <a:t>75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j-ea"/>
                  <a:cs typeface="+mj-cs"/>
                </a:rPr>
                <a:t>événements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j-ea"/>
                  <a:cs typeface="+mj-cs"/>
                </a:rPr>
                <a:t>organisés en 2022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8C33D225-D3EC-44CA-8B95-95445BC3EB91}"/>
              </a:ext>
            </a:extLst>
          </p:cNvPr>
          <p:cNvGrpSpPr/>
          <p:nvPr/>
        </p:nvGrpSpPr>
        <p:grpSpPr>
          <a:xfrm>
            <a:off x="1033195" y="1609509"/>
            <a:ext cx="3047593" cy="971693"/>
            <a:chOff x="480829" y="1861659"/>
            <a:chExt cx="2724140" cy="971693"/>
          </a:xfrm>
        </p:grpSpPr>
        <p:sp>
          <p:nvSpPr>
            <p:cNvPr id="48" name="Titre 1">
              <a:extLst>
                <a:ext uri="{FF2B5EF4-FFF2-40B4-BE49-F238E27FC236}">
                  <a16:creationId xmlns:a16="http://schemas.microsoft.com/office/drawing/2014/main" id="{052703E0-9A6F-4C7D-8B94-F390373F065B}"/>
                </a:ext>
              </a:extLst>
            </p:cNvPr>
            <p:cNvSpPr txBox="1">
              <a:spLocks/>
            </p:cNvSpPr>
            <p:nvPr/>
          </p:nvSpPr>
          <p:spPr>
            <a:xfrm>
              <a:off x="480829" y="1861659"/>
              <a:ext cx="951546" cy="73721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usker Grotesk 5600 Semibold" panose="00000700000000000000" pitchFamily="2" charset="0"/>
                  <a:ea typeface="+mj-ea"/>
                  <a:cs typeface="+mj-cs"/>
                </a:rPr>
                <a:t>170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j-ea"/>
                  <a:cs typeface="+mj-cs"/>
                </a:rPr>
                <a:t>Expert.e.s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endParaRPr>
            </a:p>
          </p:txBody>
        </p:sp>
        <p:sp>
          <p:nvSpPr>
            <p:cNvPr id="49" name="Titre 1">
              <a:extLst>
                <a:ext uri="{FF2B5EF4-FFF2-40B4-BE49-F238E27FC236}">
                  <a16:creationId xmlns:a16="http://schemas.microsoft.com/office/drawing/2014/main" id="{C86CFA2C-D6CF-4442-907E-A79518DBBCF1}"/>
                </a:ext>
              </a:extLst>
            </p:cNvPr>
            <p:cNvSpPr txBox="1">
              <a:spLocks/>
            </p:cNvSpPr>
            <p:nvPr/>
          </p:nvSpPr>
          <p:spPr>
            <a:xfrm>
              <a:off x="1432376" y="1861659"/>
              <a:ext cx="1772593" cy="97169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usker Grotesk 5600 Semibold" panose="00000700000000000000" pitchFamily="2" charset="0"/>
                  <a:ea typeface="+mj-ea"/>
                  <a:cs typeface="+mj-cs"/>
                </a:rPr>
                <a:t>32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j-ea"/>
                  <a:cs typeface="+mj-cs"/>
                </a:rPr>
                <a:t>Collaborateurs.rices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/>
                  <a:ea typeface="+mj-ea"/>
                  <a:cs typeface="+mj-cs"/>
                </a:rPr>
                <a:t>(équipe permanente)</a:t>
              </a:r>
            </a:p>
          </p:txBody>
        </p:sp>
      </p:grpSp>
      <p:sp>
        <p:nvSpPr>
          <p:cNvPr id="50" name="Titre 1">
            <a:extLst>
              <a:ext uri="{FF2B5EF4-FFF2-40B4-BE49-F238E27FC236}">
                <a16:creationId xmlns:a16="http://schemas.microsoft.com/office/drawing/2014/main" id="{942A504A-6AFA-454B-83FF-61880EF3D57B}"/>
              </a:ext>
            </a:extLst>
          </p:cNvPr>
          <p:cNvSpPr txBox="1">
            <a:spLocks/>
          </p:cNvSpPr>
          <p:nvPr/>
        </p:nvSpPr>
        <p:spPr>
          <a:xfrm>
            <a:off x="502278" y="1612492"/>
            <a:ext cx="644981" cy="887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usker Grotesk 5600 Semibold" panose="00000700000000000000" pitchFamily="2" charset="0"/>
                <a:ea typeface="+mj-ea"/>
                <a:cs typeface="+mj-cs"/>
              </a:rPr>
              <a:t>17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rPr>
              <a:t>ans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EF7EE59-1C4E-4525-B70C-13D419870767}"/>
              </a:ext>
            </a:extLst>
          </p:cNvPr>
          <p:cNvCxnSpPr/>
          <p:nvPr/>
        </p:nvCxnSpPr>
        <p:spPr>
          <a:xfrm>
            <a:off x="656823" y="4297756"/>
            <a:ext cx="44818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C30A03B-4E9B-4DFC-A0FA-B4133E21814F}"/>
              </a:ext>
            </a:extLst>
          </p:cNvPr>
          <p:cNvCxnSpPr>
            <a:cxnSpLocks/>
          </p:cNvCxnSpPr>
          <p:nvPr/>
        </p:nvCxnSpPr>
        <p:spPr>
          <a:xfrm>
            <a:off x="656469" y="4922382"/>
            <a:ext cx="1382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3F658F4-7FED-4CAF-A34A-E96F981178D7}"/>
              </a:ext>
            </a:extLst>
          </p:cNvPr>
          <p:cNvCxnSpPr>
            <a:cxnSpLocks/>
          </p:cNvCxnSpPr>
          <p:nvPr/>
        </p:nvCxnSpPr>
        <p:spPr>
          <a:xfrm>
            <a:off x="3379079" y="5089972"/>
            <a:ext cx="1382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D6DCF053-3013-445C-86F4-635F9141405B}"/>
              </a:ext>
            </a:extLst>
          </p:cNvPr>
          <p:cNvCxnSpPr/>
          <p:nvPr/>
        </p:nvCxnSpPr>
        <p:spPr>
          <a:xfrm>
            <a:off x="2663298" y="4297756"/>
            <a:ext cx="0" cy="4330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35BBFFD-9935-4A1F-9755-0AFEAD6D0E85}"/>
              </a:ext>
            </a:extLst>
          </p:cNvPr>
          <p:cNvSpPr/>
          <p:nvPr/>
        </p:nvSpPr>
        <p:spPr>
          <a:xfrm>
            <a:off x="502278" y="1508983"/>
            <a:ext cx="3954166" cy="1636905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E38B9FEB-54DC-495C-B64C-A81AFDBF7A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r="2674"/>
          <a:stretch/>
        </p:blipFill>
        <p:spPr>
          <a:xfrm>
            <a:off x="4134897" y="1691798"/>
            <a:ext cx="5436158" cy="1927906"/>
          </a:xfrm>
          <a:prstGeom prst="rect">
            <a:avLst/>
          </a:prstGeom>
        </p:spPr>
      </p:pic>
      <p:sp>
        <p:nvSpPr>
          <p:cNvPr id="57" name="Titre 1">
            <a:extLst>
              <a:ext uri="{FF2B5EF4-FFF2-40B4-BE49-F238E27FC236}">
                <a16:creationId xmlns:a16="http://schemas.microsoft.com/office/drawing/2014/main" id="{93A10347-4D13-4FE1-A1AA-782DCF6EF503}"/>
              </a:ext>
            </a:extLst>
          </p:cNvPr>
          <p:cNvSpPr txBox="1">
            <a:spLocks/>
          </p:cNvSpPr>
          <p:nvPr/>
        </p:nvSpPr>
        <p:spPr>
          <a:xfrm>
            <a:off x="509539" y="2341585"/>
            <a:ext cx="2822920" cy="887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usker Grotesk 5600 Semibold" panose="00000700000000000000" pitchFamily="2" charset="0"/>
                <a:ea typeface="+mj-ea"/>
                <a:cs typeface="+mj-cs"/>
              </a:rPr>
              <a:t>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j-ea"/>
                <a:cs typeface="+mj-cs"/>
              </a:rPr>
              <a:t>Délégations spéciales</a:t>
            </a:r>
          </a:p>
        </p:txBody>
      </p:sp>
    </p:spTree>
    <p:extLst>
      <p:ext uri="{BB962C8B-B14F-4D97-AF65-F5344CB8AC3E}">
        <p14:creationId xmlns:p14="http://schemas.microsoft.com/office/powerpoint/2010/main" val="259446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EC6C63F6-29DC-5286-F51A-A8B4728B6B58}"/>
              </a:ext>
            </a:extLst>
          </p:cNvPr>
          <p:cNvGrpSpPr/>
          <p:nvPr/>
        </p:nvGrpSpPr>
        <p:grpSpPr>
          <a:xfrm>
            <a:off x="0" y="987673"/>
            <a:ext cx="12192000" cy="4133616"/>
            <a:chOff x="0" y="987673"/>
            <a:chExt cx="12192000" cy="4133616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B35A8E47-6668-72CE-9399-BE961F0A9721}"/>
                </a:ext>
              </a:extLst>
            </p:cNvPr>
            <p:cNvGrpSpPr/>
            <p:nvPr/>
          </p:nvGrpSpPr>
          <p:grpSpPr>
            <a:xfrm>
              <a:off x="0" y="1222005"/>
              <a:ext cx="12192000" cy="3899284"/>
              <a:chOff x="0" y="1222005"/>
              <a:chExt cx="12192000" cy="3899284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027979A7-A131-F36E-6257-EC0E954DE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222005"/>
                <a:ext cx="12192000" cy="389928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BC3E585-1F9E-72A5-759F-9CEE3404D82B}"/>
                  </a:ext>
                </a:extLst>
              </p:cNvPr>
              <p:cNvSpPr/>
              <p:nvPr/>
            </p:nvSpPr>
            <p:spPr>
              <a:xfrm>
                <a:off x="5052813" y="1351892"/>
                <a:ext cx="1959620" cy="10634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DE14D7E2-4635-E00E-4EC6-66BFF5042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5760" y="987673"/>
              <a:ext cx="2158077" cy="1470710"/>
            </a:xfrm>
            <a:prstGeom prst="rect">
              <a:avLst/>
            </a:prstGeom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7ADFDD88-2726-0F70-8D1A-4BB9B28F36E7}"/>
              </a:ext>
            </a:extLst>
          </p:cNvPr>
          <p:cNvSpPr txBox="1"/>
          <p:nvPr/>
        </p:nvSpPr>
        <p:spPr>
          <a:xfrm>
            <a:off x="9680896" y="5246716"/>
            <a:ext cx="23722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E64C12"/>
                </a:solidFill>
                <a:cs typeface="Arial" panose="020B0604020202020204" pitchFamily="34" charset="0"/>
              </a:rPr>
              <a:t>CA : </a:t>
            </a:r>
            <a:r>
              <a:rPr lang="fr-FR" sz="1300" b="1">
                <a:solidFill>
                  <a:srgbClr val="E64C12"/>
                </a:solidFill>
                <a:cs typeface="Arial" panose="020B0604020202020204" pitchFamily="34" charset="0"/>
              </a:rPr>
              <a:t>7,3 Md€</a:t>
            </a:r>
          </a:p>
          <a:p>
            <a:pPr algn="ctr"/>
            <a:endParaRPr lang="fr-FR" sz="1300" b="1">
              <a:solidFill>
                <a:srgbClr val="E64C12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13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~10 000 </a:t>
            </a:r>
            <a:r>
              <a:rPr lang="fr-FR" sz="1300" b="1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employees</a:t>
            </a:r>
            <a:endParaRPr lang="fr-FR" sz="13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057B901-D41A-93CA-40F9-E6E1667229C6}"/>
              </a:ext>
            </a:extLst>
          </p:cNvPr>
          <p:cNvSpPr txBox="1"/>
          <p:nvPr/>
        </p:nvSpPr>
        <p:spPr>
          <a:xfrm>
            <a:off x="7532751" y="5246716"/>
            <a:ext cx="22961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E64C12"/>
                </a:solidFill>
                <a:cs typeface="Arial" panose="020B0604020202020204" pitchFamily="34" charset="0"/>
              </a:rPr>
              <a:t>CA: </a:t>
            </a:r>
            <a:r>
              <a:rPr lang="fr-FR" sz="1300" b="1">
                <a:solidFill>
                  <a:srgbClr val="E64C12"/>
                </a:solidFill>
                <a:cs typeface="Arial" panose="020B0604020202020204" pitchFamily="34" charset="0"/>
              </a:rPr>
              <a:t>2,5Md€</a:t>
            </a:r>
          </a:p>
          <a:p>
            <a:pPr algn="ctr"/>
            <a:endParaRPr lang="fr-FR" sz="1300" b="1">
              <a:solidFill>
                <a:srgbClr val="E64C12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13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~4 000 </a:t>
            </a:r>
            <a:r>
              <a:rPr lang="fr-FR" sz="1300" b="1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employess</a:t>
            </a:r>
            <a:endParaRPr lang="fr-FR" sz="13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BB40583-9EEC-2C3F-2170-05D347B0D7FB}"/>
              </a:ext>
            </a:extLst>
          </p:cNvPr>
          <p:cNvSpPr txBox="1"/>
          <p:nvPr/>
        </p:nvSpPr>
        <p:spPr>
          <a:xfrm>
            <a:off x="1246890" y="5246716"/>
            <a:ext cx="22325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E64C12"/>
                </a:solidFill>
                <a:cs typeface="Arial" panose="020B0604020202020204" pitchFamily="34" charset="0"/>
              </a:rPr>
              <a:t>CA : </a:t>
            </a:r>
            <a:r>
              <a:rPr lang="fr-FR" sz="1300" b="1">
                <a:solidFill>
                  <a:srgbClr val="E64C12"/>
                </a:solidFill>
                <a:cs typeface="Arial" panose="020B0604020202020204" pitchFamily="34" charset="0"/>
              </a:rPr>
              <a:t>26,7 Md€</a:t>
            </a:r>
          </a:p>
          <a:p>
            <a:pPr algn="ctr"/>
            <a:endParaRPr lang="fr-FR" sz="1300" b="1">
              <a:solidFill>
                <a:srgbClr val="E64C12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13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~ 92 000 </a:t>
            </a:r>
            <a:r>
              <a:rPr lang="fr-FR" sz="1300" b="1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employees</a:t>
            </a:r>
            <a:endParaRPr lang="fr-FR" sz="13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37BA309-5F0F-6760-7AC0-CA141A707515}"/>
              </a:ext>
            </a:extLst>
          </p:cNvPr>
          <p:cNvSpPr txBox="1"/>
          <p:nvPr/>
        </p:nvSpPr>
        <p:spPr>
          <a:xfrm>
            <a:off x="7294806" y="1399384"/>
            <a:ext cx="2782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rgbClr val="E64C12"/>
                </a:solidFill>
                <a:cs typeface="Arial" panose="020B0604020202020204" pitchFamily="34" charset="0"/>
              </a:rPr>
              <a:t>CA: </a:t>
            </a:r>
            <a:r>
              <a:rPr lang="fr-FR" sz="1600" b="1">
                <a:solidFill>
                  <a:srgbClr val="E64C12"/>
                </a:solidFill>
                <a:cs typeface="Arial" panose="020B0604020202020204" pitchFamily="34" charset="0"/>
              </a:rPr>
              <a:t>54,4 Md€ * </a:t>
            </a:r>
          </a:p>
          <a:p>
            <a:pPr algn="ctr"/>
            <a:endParaRPr lang="fr-FR" sz="1600" b="1">
              <a:solidFill>
                <a:srgbClr val="E64C12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~ 196 000 Collaborateurs</a:t>
            </a:r>
          </a:p>
          <a:p>
            <a:pPr algn="ctr"/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80 Pays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642226-C69B-C877-D79E-9D501EB2664A}"/>
              </a:ext>
            </a:extLst>
          </p:cNvPr>
          <p:cNvSpPr txBox="1"/>
          <p:nvPr/>
        </p:nvSpPr>
        <p:spPr>
          <a:xfrm>
            <a:off x="4857516" y="5246716"/>
            <a:ext cx="22961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E64C12"/>
                </a:solidFill>
                <a:cs typeface="Arial" panose="020B0604020202020204" pitchFamily="34" charset="0"/>
              </a:rPr>
              <a:t>CA : </a:t>
            </a:r>
            <a:r>
              <a:rPr lang="fr-FR" sz="1300" b="1">
                <a:solidFill>
                  <a:srgbClr val="E64C12"/>
                </a:solidFill>
                <a:cs typeface="Arial" panose="020B0604020202020204" pitchFamily="34" charset="0"/>
              </a:rPr>
              <a:t>17,7 Md€</a:t>
            </a:r>
          </a:p>
          <a:p>
            <a:pPr algn="ctr"/>
            <a:endParaRPr lang="fr-FR" sz="1300" b="1">
              <a:solidFill>
                <a:srgbClr val="E64C12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13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~90 000 </a:t>
            </a:r>
            <a:r>
              <a:rPr lang="fr-FR" sz="1300" b="1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employees</a:t>
            </a:r>
            <a:endParaRPr lang="fr-FR" sz="13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5E9A7D-93AD-AC30-86C8-9F4380B3CACC}"/>
              </a:ext>
            </a:extLst>
          </p:cNvPr>
          <p:cNvSpPr txBox="1"/>
          <p:nvPr/>
        </p:nvSpPr>
        <p:spPr>
          <a:xfrm>
            <a:off x="346230" y="6475299"/>
            <a:ext cx="1233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chemeClr val="accent2"/>
                </a:solidFill>
              </a:rPr>
              <a:t>* Proforma 2022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52E63B-1D1C-6DB0-5A65-D16FCBC5264E}"/>
              </a:ext>
            </a:extLst>
          </p:cNvPr>
          <p:cNvSpPr txBox="1"/>
          <p:nvPr/>
        </p:nvSpPr>
        <p:spPr>
          <a:xfrm>
            <a:off x="11680723" y="6433248"/>
            <a:ext cx="353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E84090-EFF8-4648-877C-C4E09B83AF1C}" type="slidenum">
              <a:rPr lang="fr-FR" sz="1100" smtClean="0">
                <a:latin typeface="Montserrat" panose="00000500000000000000" pitchFamily="2" charset="0"/>
              </a:rPr>
              <a:t>3</a:t>
            </a:fld>
            <a:endParaRPr lang="fr-FR" sz="1100" dirty="0"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F4195-3F65-76C3-9168-8E1E96A5E197}"/>
              </a:ext>
            </a:extLst>
          </p:cNvPr>
          <p:cNvSpPr/>
          <p:nvPr/>
        </p:nvSpPr>
        <p:spPr>
          <a:xfrm>
            <a:off x="462481" y="346364"/>
            <a:ext cx="1795810" cy="739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1C99CE00-3347-F98A-3FBC-44ECB575B77D}"/>
              </a:ext>
            </a:extLst>
          </p:cNvPr>
          <p:cNvSpPr txBox="1">
            <a:spLocks/>
          </p:cNvSpPr>
          <p:nvPr/>
        </p:nvSpPr>
        <p:spPr>
          <a:xfrm>
            <a:off x="1676400" y="482882"/>
            <a:ext cx="10515600" cy="53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4 PÔLES DIVERSIFIÉS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0E28F98-0A86-3781-DCBE-A30ADC1AA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1" y="447239"/>
            <a:ext cx="1059574" cy="5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7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1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2E3B2BB-FD5F-EA2C-EB27-5E378E99FADC}"/>
              </a:ext>
            </a:extLst>
          </p:cNvPr>
          <p:cNvSpPr txBox="1">
            <a:spLocks/>
          </p:cNvSpPr>
          <p:nvPr/>
        </p:nvSpPr>
        <p:spPr>
          <a:xfrm>
            <a:off x="1571626" y="1409700"/>
            <a:ext cx="9248774" cy="45053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2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LES JUMEAUX NUMÉRIQUES VONT-ILS REBATTRE LES CARTES DE LA VILLE ET DES TERRITOIRES ?</a:t>
            </a:r>
            <a:r>
              <a:rPr lang="fr-FR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usker Grotesk 4600 Semibold" panose="00000706000000000000" pitchFamily="50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LE DÉPLOIEMENT DE CES NOUVELLES SOLUTIONS DIGITALES OFFRENT-ELLES DE NOUVELLES FAÇONS PLUS PERFORMANTES DE </a:t>
            </a:r>
            <a:r>
              <a:rPr lang="fr-FR" sz="18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CONSTRUIRE, GÉRER, OPTIMISER LES TERRITOIRES </a:t>
            </a:r>
            <a:r>
              <a:rPr lang="fr-FR" sz="18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? ET CE, QUELLE QUE SOIT L’ÉCHELLE (UN BÂTIMENT, UN QUARTIER, UN TERRITOIRE) OU LE TYPE DE DONNÉES (STATIQUES OU DYNAMIQUES) 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FC4D0C-6C6F-3FA3-D367-3876E8D71094}"/>
              </a:ext>
            </a:extLst>
          </p:cNvPr>
          <p:cNvSpPr txBox="1"/>
          <p:nvPr/>
        </p:nvSpPr>
        <p:spPr>
          <a:xfrm>
            <a:off x="11680723" y="6433248"/>
            <a:ext cx="353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E84090-EFF8-4648-877C-C4E09B83AF1C}" type="slidenum">
              <a:rPr lang="fr-FR" sz="1100" smtClean="0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fld>
            <a:endParaRPr lang="fr-FR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5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EC0D4-B7F0-4BDB-B7D9-94E7A096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20267"/>
          </a:xfrm>
          <a:solidFill>
            <a:srgbClr val="EC1E4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>
              <a:solidFill>
                <a:schemeClr val="bg1"/>
              </a:solidFill>
              <a:latin typeface="Tusker Grotesk 4600 Semibold" panose="00000706000000000000" pitchFamily="50" charset="0"/>
            </a:endParaRPr>
          </a:p>
          <a:p>
            <a:pPr marL="0" indent="0" algn="ctr">
              <a:buNone/>
            </a:pPr>
            <a:r>
              <a:rPr lang="fr-FR" sz="36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Développer la </a:t>
            </a:r>
            <a:r>
              <a:rPr lang="fr-FR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boite à outils </a:t>
            </a:r>
            <a:r>
              <a:rPr lang="fr-FR" sz="36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permettant à </a:t>
            </a:r>
            <a:r>
              <a:rPr lang="fr-FR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l’écosystème construction, rénovation, environnement </a:t>
            </a:r>
            <a:r>
              <a:rPr lang="fr-FR" sz="36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de déployer le </a:t>
            </a:r>
            <a:r>
              <a:rPr lang="fr-FR" sz="3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Jumeau Numérique </a:t>
            </a:r>
            <a:r>
              <a:rPr lang="fr-FR" sz="36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et d’améliorer ses performances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2137D0-AFE7-17DC-6E68-E899175D7262}"/>
              </a:ext>
            </a:extLst>
          </p:cNvPr>
          <p:cNvSpPr txBox="1"/>
          <p:nvPr/>
        </p:nvSpPr>
        <p:spPr>
          <a:xfrm>
            <a:off x="3045619" y="1992905"/>
            <a:ext cx="610076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UNE MISSION</a:t>
            </a:r>
            <a:endParaRPr lang="fr-FR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usker Grotesk 4600 Semibold" panose="00000706000000000000" pitchFamily="50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58DA1C-D2A5-B739-DAD8-3CC0A0AEB518}"/>
              </a:ext>
            </a:extLst>
          </p:cNvPr>
          <p:cNvSpPr txBox="1"/>
          <p:nvPr/>
        </p:nvSpPr>
        <p:spPr>
          <a:xfrm>
            <a:off x="11680723" y="6433248"/>
            <a:ext cx="353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E84090-EFF8-4648-877C-C4E09B83AF1C}" type="slidenum">
              <a:rPr lang="fr-FR" sz="1100" smtClean="0">
                <a:latin typeface="Montserrat" panose="00000500000000000000" pitchFamily="2" charset="0"/>
              </a:rPr>
              <a:t>5</a:t>
            </a:fld>
            <a:endParaRPr lang="fr-FR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8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F6DA904-75C1-4AC4-BB40-9DF6E141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POINT DE DÉPART : DÉFINIR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3686416-E1C9-4DB2-B0A0-E28649F94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19" y="1460592"/>
            <a:ext cx="55554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/>
              <a:t>Enquête pour identifier les principaux freins au développement des jumeaux numériques.</a:t>
            </a:r>
          </a:p>
          <a:p>
            <a:pPr marL="0" indent="0">
              <a:buNone/>
            </a:pPr>
            <a:r>
              <a:rPr lang="fr-FR" sz="1400" dirty="0"/>
              <a:t>Trois points de blocage collectivement identifiés :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è"/>
              <a:defRPr/>
            </a:pPr>
            <a:r>
              <a:rPr lang="fr-FR" sz="1400" dirty="0"/>
              <a:t>Manque de clarté de l’apport concret du jumeau numérique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è"/>
              <a:defRPr/>
            </a:pPr>
            <a:r>
              <a:rPr lang="fr-FR" sz="1400" dirty="0"/>
              <a:t>Manque de formation de certains acteurs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è"/>
              <a:defRPr/>
            </a:pPr>
            <a:r>
              <a:rPr lang="fr-FR" sz="1400" dirty="0"/>
              <a:t>Manque de standards communs à l’industrie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14" name="Flèche : virage 13">
            <a:extLst>
              <a:ext uri="{FF2B5EF4-FFF2-40B4-BE49-F238E27FC236}">
                <a16:creationId xmlns:a16="http://schemas.microsoft.com/office/drawing/2014/main" id="{8EC78F58-846C-4DD0-BE25-C2E21686E656}"/>
              </a:ext>
            </a:extLst>
          </p:cNvPr>
          <p:cNvSpPr/>
          <p:nvPr/>
        </p:nvSpPr>
        <p:spPr>
          <a:xfrm rot="5400000">
            <a:off x="10233803" y="2027211"/>
            <a:ext cx="750498" cy="646981"/>
          </a:xfrm>
          <a:prstGeom prst="bentArrow">
            <a:avLst/>
          </a:prstGeom>
          <a:solidFill>
            <a:srgbClr val="1B1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Espace réservé du contenu 10">
            <a:hlinkClick r:id="rId3"/>
            <a:extLst>
              <a:ext uri="{FF2B5EF4-FFF2-40B4-BE49-F238E27FC236}">
                <a16:creationId xmlns:a16="http://schemas.microsoft.com/office/drawing/2014/main" id="{65615B3F-1F83-46C7-9586-76A613892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887" y="-1"/>
            <a:ext cx="4732113" cy="6715019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74F334-0C2E-46D6-8FCA-323E227DC4E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777705" y="5796382"/>
            <a:ext cx="5181600" cy="7254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sz="2000" b="1" dirty="0"/>
              <a:t>Publication d’une note de veille sur les jumeaux numériques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B8D310-0DDD-6578-8567-AA4E2CE8EF4F}"/>
              </a:ext>
            </a:extLst>
          </p:cNvPr>
          <p:cNvSpPr txBox="1"/>
          <p:nvPr/>
        </p:nvSpPr>
        <p:spPr>
          <a:xfrm>
            <a:off x="11680723" y="6433248"/>
            <a:ext cx="353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E84090-EFF8-4648-877C-C4E09B83AF1C}" type="slidenum">
              <a:rPr lang="fr-FR" sz="1100" smtClean="0">
                <a:solidFill>
                  <a:schemeClr val="bg1"/>
                </a:solidFill>
                <a:latin typeface="Montserrat" panose="00000500000000000000" pitchFamily="2" charset="0"/>
              </a:rPr>
              <a:t>6</a:t>
            </a:fld>
            <a:endParaRPr lang="fr-FR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10AA6A-4BBA-4E2B-9EC8-E0C5FD58F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94" y="4014235"/>
            <a:ext cx="1853293" cy="18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AF7A3DC-3387-59FA-9FB1-18754F57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6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EC1E4F"/>
                </a:solidFill>
              </a:rPr>
              <a:t>3 AXES D’ACTION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A557B3D-692C-3B1A-4536-FBC35C67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299" y="2119721"/>
            <a:ext cx="3171825" cy="2618557"/>
          </a:xfrm>
          <a:solidFill>
            <a:srgbClr val="EC1E4F">
              <a:alpha val="99000"/>
            </a:srgbClr>
          </a:solidFill>
          <a:ln w="38100">
            <a:solidFill>
              <a:srgbClr val="EC1E4F"/>
            </a:solidFill>
          </a:ln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400" b="1" dirty="0">
                <a:ln w="3175">
                  <a:noFill/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NORMALISATION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2C039A9-EA6B-7F8B-FBBD-F0B7D5F3088F}"/>
              </a:ext>
            </a:extLst>
          </p:cNvPr>
          <p:cNvSpPr txBox="1">
            <a:spLocks/>
          </p:cNvSpPr>
          <p:nvPr/>
        </p:nvSpPr>
        <p:spPr>
          <a:xfrm>
            <a:off x="1010515" y="2119721"/>
            <a:ext cx="3171825" cy="2618557"/>
          </a:xfrm>
          <a:prstGeom prst="rect">
            <a:avLst/>
          </a:prstGeom>
          <a:solidFill>
            <a:srgbClr val="EC1E4F">
              <a:alpha val="99000"/>
            </a:srgbClr>
          </a:solidFill>
          <a:ln w="38100">
            <a:solidFill>
              <a:srgbClr val="EC1E4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r-FR" sz="2400" b="1" dirty="0">
                <a:ln w="3175">
                  <a:noFill/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FORMATION</a:t>
            </a:r>
            <a:r>
              <a:rPr lang="fr-FR" sz="1800" dirty="0">
                <a:ln w="3175">
                  <a:noFill/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EAE448F-F2F7-75B0-9E8D-1ABC874EEE00}"/>
              </a:ext>
            </a:extLst>
          </p:cNvPr>
          <p:cNvSpPr txBox="1">
            <a:spLocks/>
          </p:cNvSpPr>
          <p:nvPr/>
        </p:nvSpPr>
        <p:spPr>
          <a:xfrm>
            <a:off x="8026083" y="2119721"/>
            <a:ext cx="3171825" cy="2618557"/>
          </a:xfrm>
          <a:prstGeom prst="rect">
            <a:avLst/>
          </a:prstGeom>
          <a:solidFill>
            <a:srgbClr val="EC1E4F">
              <a:alpha val="99000"/>
            </a:srgbClr>
          </a:solidFill>
          <a:ln w="38100">
            <a:solidFill>
              <a:srgbClr val="EC1E4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r-FR" sz="2400" b="1" dirty="0">
                <a:ln w="3175">
                  <a:noFill/>
                </a:ln>
                <a:solidFill>
                  <a:schemeClr val="bg1"/>
                </a:solidFill>
                <a:latin typeface="Tusker Grotesk 4600 Semibold" panose="00000706000000000000" pitchFamily="50" charset="0"/>
              </a:rPr>
              <a:t>EMERGENCE DE PROJET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A4EE81-566A-387E-8995-58217A5C27A0}"/>
              </a:ext>
            </a:extLst>
          </p:cNvPr>
          <p:cNvSpPr txBox="1"/>
          <p:nvPr/>
        </p:nvSpPr>
        <p:spPr>
          <a:xfrm>
            <a:off x="11680723" y="6433248"/>
            <a:ext cx="353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E84090-EFF8-4648-877C-C4E09B83AF1C}" type="slidenum">
              <a:rPr lang="fr-FR" sz="1100" smtClean="0">
                <a:latin typeface="Montserrat" panose="00000500000000000000" pitchFamily="2" charset="0"/>
              </a:rPr>
              <a:t>7</a:t>
            </a:fld>
            <a:endParaRPr lang="fr-FR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7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4E79A69-E537-8761-541A-1B1DA488C183}"/>
              </a:ext>
            </a:extLst>
          </p:cNvPr>
          <p:cNvSpPr txBox="1">
            <a:spLocks/>
          </p:cNvSpPr>
          <p:nvPr/>
        </p:nvSpPr>
        <p:spPr>
          <a:xfrm>
            <a:off x="1910543" y="394949"/>
            <a:ext cx="10515600" cy="63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/>
              <a:t>FORMATION</a:t>
            </a:r>
            <a:endParaRPr lang="fr-FR" sz="32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1E0672-9316-A9E4-8F01-52743521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2" y="1609159"/>
            <a:ext cx="8541340" cy="48150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AD7844-6EE9-BAF0-65B1-22E153FEE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678" y="2079245"/>
            <a:ext cx="2737635" cy="638782"/>
          </a:xfrm>
          <a:prstGeom prst="rect">
            <a:avLst/>
          </a:prstGeom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E69D332A-78AA-3588-5115-2F06B21327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854" y="5333882"/>
            <a:ext cx="1229284" cy="516691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D9C7FFF-C04F-BB23-C31A-2E6D2F73B1DA}"/>
              </a:ext>
            </a:extLst>
          </p:cNvPr>
          <p:cNvCxnSpPr/>
          <p:nvPr/>
        </p:nvCxnSpPr>
        <p:spPr>
          <a:xfrm>
            <a:off x="8682867" y="2226605"/>
            <a:ext cx="0" cy="3583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88561C4-B2C7-89FE-1C4D-ABA9992FA839}"/>
              </a:ext>
            </a:extLst>
          </p:cNvPr>
          <p:cNvSpPr txBox="1"/>
          <p:nvPr/>
        </p:nvSpPr>
        <p:spPr>
          <a:xfrm>
            <a:off x="3458160" y="1007427"/>
            <a:ext cx="2248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CARTOGRAPHIER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6E4E790-9197-C268-ED8E-AC7D08F3037E}"/>
              </a:ext>
            </a:extLst>
          </p:cNvPr>
          <p:cNvSpPr txBox="1"/>
          <p:nvPr/>
        </p:nvSpPr>
        <p:spPr>
          <a:xfrm>
            <a:off x="9288366" y="1007427"/>
            <a:ext cx="2248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DIFFUSER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9A466B-9BFB-4AB3-A99D-49E0BD801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920" y="3330561"/>
            <a:ext cx="1434419" cy="143441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68F0B0B-64DD-0E44-FF67-7DC2A688E0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462"/>
          <a:stretch/>
        </p:blipFill>
        <p:spPr>
          <a:xfrm>
            <a:off x="8865110" y="3140698"/>
            <a:ext cx="1666568" cy="1751958"/>
          </a:xfrm>
          <a:prstGeom prst="rect">
            <a:avLst/>
          </a:prstGeom>
        </p:spPr>
      </p:pic>
      <p:pic>
        <p:nvPicPr>
          <p:cNvPr id="8" name="Image 7">
            <a:hlinkClick r:id="rId9"/>
            <a:extLst>
              <a:ext uri="{FF2B5EF4-FFF2-40B4-BE49-F238E27FC236}">
                <a16:creationId xmlns:a16="http://schemas.microsoft.com/office/drawing/2014/main" id="{B6CED457-B023-721B-58C8-F76463D8F1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20" y="4628098"/>
            <a:ext cx="928274" cy="5291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F2E668D-9543-10CD-B75A-856CBB2D4265}"/>
              </a:ext>
            </a:extLst>
          </p:cNvPr>
          <p:cNvSpPr txBox="1"/>
          <p:nvPr/>
        </p:nvSpPr>
        <p:spPr>
          <a:xfrm>
            <a:off x="11680723" y="6433248"/>
            <a:ext cx="353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E84090-EFF8-4648-877C-C4E09B83AF1C}" type="slidenum">
              <a:rPr lang="fr-FR" sz="1100" smtClean="0">
                <a:latin typeface="Montserrat" panose="00000500000000000000" pitchFamily="2" charset="0"/>
              </a:rPr>
              <a:t>8</a:t>
            </a:fld>
            <a:endParaRPr lang="fr-FR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4E79A69-E537-8761-541A-1B1DA488C183}"/>
              </a:ext>
            </a:extLst>
          </p:cNvPr>
          <p:cNvSpPr txBox="1">
            <a:spLocks/>
          </p:cNvSpPr>
          <p:nvPr/>
        </p:nvSpPr>
        <p:spPr>
          <a:xfrm>
            <a:off x="1910543" y="394949"/>
            <a:ext cx="10515600" cy="63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FORMATION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8561C4-B2C7-89FE-1C4D-ABA9992FA839}"/>
              </a:ext>
            </a:extLst>
          </p:cNvPr>
          <p:cNvSpPr txBox="1"/>
          <p:nvPr/>
        </p:nvSpPr>
        <p:spPr>
          <a:xfrm>
            <a:off x="1715111" y="1118556"/>
            <a:ext cx="4047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VULGARISER ET PROMOUVOIR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34D79C-FCC9-F745-C146-44D28745D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53" y="2054019"/>
            <a:ext cx="5444297" cy="1528976"/>
          </a:xfrm>
          <a:prstGeom prst="rect">
            <a:avLst/>
          </a:prstGeom>
        </p:spPr>
      </p:pic>
      <p:pic>
        <p:nvPicPr>
          <p:cNvPr id="21" name="Image 20" descr="Une image contenant motif, carré, pixel&#10;&#10;Description générée automatiquement">
            <a:extLst>
              <a:ext uri="{FF2B5EF4-FFF2-40B4-BE49-F238E27FC236}">
                <a16:creationId xmlns:a16="http://schemas.microsoft.com/office/drawing/2014/main" id="{4ED93BC2-3395-9E68-F257-22C38CDC9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" y="4883170"/>
            <a:ext cx="1531738" cy="1531738"/>
          </a:xfrm>
          <a:prstGeom prst="rect">
            <a:avLst/>
          </a:prstGeom>
        </p:spPr>
      </p:pic>
      <p:sp>
        <p:nvSpPr>
          <p:cNvPr id="22" name="Titre 3">
            <a:extLst>
              <a:ext uri="{FF2B5EF4-FFF2-40B4-BE49-F238E27FC236}">
                <a16:creationId xmlns:a16="http://schemas.microsoft.com/office/drawing/2014/main" id="{D0F1509F-3D74-4A50-747C-5E5AB14CE72F}"/>
              </a:ext>
            </a:extLst>
          </p:cNvPr>
          <p:cNvSpPr txBox="1">
            <a:spLocks/>
          </p:cNvSpPr>
          <p:nvPr/>
        </p:nvSpPr>
        <p:spPr>
          <a:xfrm>
            <a:off x="5104531" y="2795714"/>
            <a:ext cx="3715546" cy="1370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« </a:t>
            </a:r>
            <a:r>
              <a:rPr lang="fr-FR" sz="2800" b="1" dirty="0"/>
              <a:t>Mon Jumeau Magnifique »</a:t>
            </a:r>
            <a:endParaRPr lang="fr-FR" sz="24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5A7BDE-6586-DAFF-52EE-14BB1DE0F8AD}"/>
              </a:ext>
            </a:extLst>
          </p:cNvPr>
          <p:cNvSpPr txBox="1"/>
          <p:nvPr/>
        </p:nvSpPr>
        <p:spPr>
          <a:xfrm>
            <a:off x="11680723" y="6433248"/>
            <a:ext cx="353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E84090-EFF8-4648-877C-C4E09B83AF1C}" type="slidenum">
              <a:rPr lang="fr-FR" sz="1100" smtClean="0">
                <a:latin typeface="Montserrat" panose="00000500000000000000" pitchFamily="2" charset="0"/>
              </a:rPr>
              <a:t>9</a:t>
            </a:fld>
            <a:endParaRPr lang="fr-FR" sz="1100" dirty="0">
              <a:latin typeface="Montserrat" panose="00000500000000000000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59BF74B-4CA6-4821-9708-728A1A586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98" y="3106625"/>
            <a:ext cx="2880000" cy="1504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400565E-6878-4495-81A9-A56D6ABD1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98" y="1330080"/>
            <a:ext cx="2880000" cy="1504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BFA93CA-EE65-4D6C-A3ED-44E8245633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98" y="4883170"/>
            <a:ext cx="2880000" cy="15048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3150100-B76F-49DA-B57A-EBC5CF3180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51" y="4883170"/>
            <a:ext cx="2880000" cy="15048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BD515BB-3C9D-45C3-8D07-58A4A1D43E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02" y="4883170"/>
            <a:ext cx="2880000" cy="1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112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harte20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9DBC"/>
      </a:accent1>
      <a:accent2>
        <a:srgbClr val="E50845"/>
      </a:accent2>
      <a:accent3>
        <a:srgbClr val="A5A5A5"/>
      </a:accent3>
      <a:accent4>
        <a:srgbClr val="BE1546"/>
      </a:accent4>
      <a:accent5>
        <a:srgbClr val="147592"/>
      </a:accent5>
      <a:accent6>
        <a:srgbClr val="1B1029"/>
      </a:accent6>
      <a:hlink>
        <a:srgbClr val="0563C1"/>
      </a:hlink>
      <a:folHlink>
        <a:srgbClr val="954F72"/>
      </a:folHlink>
    </a:clrScheme>
    <a:fontScheme name="new charte">
      <a:majorFont>
        <a:latin typeface="Tusker Grotesk 6600 Semi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Ca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9DBC"/>
      </a:accent1>
      <a:accent2>
        <a:srgbClr val="E50845"/>
      </a:accent2>
      <a:accent3>
        <a:srgbClr val="A5A5A5"/>
      </a:accent3>
      <a:accent4>
        <a:srgbClr val="BE1546"/>
      </a:accent4>
      <a:accent5>
        <a:srgbClr val="147592"/>
      </a:accent5>
      <a:accent6>
        <a:srgbClr val="1B1029"/>
      </a:accent6>
      <a:hlink>
        <a:srgbClr val="757070"/>
      </a:hlink>
      <a:folHlink>
        <a:srgbClr val="954F72"/>
      </a:folHlink>
    </a:clrScheme>
    <a:fontScheme name="Cap ok">
      <a:majorFont>
        <a:latin typeface="Tusker Grotesk 6600 Semi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f1c9bd-9360-4ccc-a2a6-582ddb7a46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EF5C4C6F56E42B2168AEE2349AE03" ma:contentTypeVersion="15" ma:contentTypeDescription="Create a new document." ma:contentTypeScope="" ma:versionID="f4e05ea5be4dc6d0533ef25493ebcd40">
  <xsd:schema xmlns:xsd="http://www.w3.org/2001/XMLSchema" xmlns:xs="http://www.w3.org/2001/XMLSchema" xmlns:p="http://schemas.microsoft.com/office/2006/metadata/properties" xmlns:ns3="ccf1c9bd-9360-4ccc-a2a6-582ddb7a464a" xmlns:ns4="1f227128-8140-4d2f-8bc0-bcf97301ffe5" targetNamespace="http://schemas.microsoft.com/office/2006/metadata/properties" ma:root="true" ma:fieldsID="ea86f02b817e768355b7b6e86fad9731" ns3:_="" ns4:_="">
    <xsd:import namespace="ccf1c9bd-9360-4ccc-a2a6-582ddb7a464a"/>
    <xsd:import namespace="1f227128-8140-4d2f-8bc0-bcf97301ff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1c9bd-9360-4ccc-a2a6-582ddb7a4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27128-8140-4d2f-8bc0-bcf97301f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9B1F08-3D5C-4ADA-A9EB-C1BCBF6CCE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A265DD-ED08-4B34-85CC-158BEB0FAC92}">
  <ds:schemaRefs>
    <ds:schemaRef ds:uri="1f227128-8140-4d2f-8bc0-bcf97301ffe5"/>
    <ds:schemaRef ds:uri="ccf1c9bd-9360-4ccc-a2a6-582ddb7a464a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D8455E-6681-4DEF-ABF9-A05E8D46F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1c9bd-9360-4ccc-a2a6-582ddb7a464a"/>
    <ds:schemaRef ds:uri="1f227128-8140-4d2f-8bc0-bcf97301f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f2ec9bc-d21e-420c-8acf-29441b9f4d45}" enabled="0" method="" siteId="{bf2ec9bc-d21e-420c-8acf-29441b9f4d4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568</Words>
  <Application>Microsoft Office PowerPoint</Application>
  <PresentationFormat>Grand écran</PresentationFormat>
  <Paragraphs>129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5" baseType="lpstr">
      <vt:lpstr>Arial</vt:lpstr>
      <vt:lpstr>Calibri</vt:lpstr>
      <vt:lpstr>Montserrat</vt:lpstr>
      <vt:lpstr>Roboto</vt:lpstr>
      <vt:lpstr>Roboto Light</vt:lpstr>
      <vt:lpstr>Tusker Grotesk 4600 Semibold</vt:lpstr>
      <vt:lpstr>Tusker Grotesk 5600 Semibold</vt:lpstr>
      <vt:lpstr>Tusker Grotesk 6600 Semibold</vt:lpstr>
      <vt:lpstr>Wingdings</vt:lpstr>
      <vt:lpstr>Thème Office</vt:lpstr>
      <vt:lpstr>Conception personnalisée</vt:lpstr>
      <vt:lpstr>1_Thème Office</vt:lpstr>
      <vt:lpstr>Présentation PowerPoint</vt:lpstr>
      <vt:lpstr>Le pôle de compétitivité des acteurs du numérique</vt:lpstr>
      <vt:lpstr>Présentation PowerPoint</vt:lpstr>
      <vt:lpstr>Présentation PowerPoint</vt:lpstr>
      <vt:lpstr>Présentation PowerPoint</vt:lpstr>
      <vt:lpstr>POINT DE DÉPART : DÉFINIR</vt:lpstr>
      <vt:lpstr>3 AXES D’ACTION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CAP15026</dc:creator>
  <cp:lastModifiedBy>GUFFLET, Benoit</cp:lastModifiedBy>
  <cp:revision>81</cp:revision>
  <dcterms:created xsi:type="dcterms:W3CDTF">2018-10-25T09:02:44Z</dcterms:created>
  <dcterms:modified xsi:type="dcterms:W3CDTF">2024-01-15T17:26:10Z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0x010100D9BEF5C4C6F56E42B2168AEE2349AE03</vt:lpwstr>
  </property>
  <property fmtid="{D5CDD505-2E9C-101B-9397-08002B2CF9AE}" pid="3" name="MediaServiceImageTags">
    <vt:lpwstr/>
  </property>
</Properties>
</file>