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4"/>
  </p:sldMasterIdLst>
  <p:notesMasterIdLst>
    <p:notesMasterId r:id="rId22"/>
  </p:notesMasterIdLst>
  <p:sldIdLst>
    <p:sldId id="256" r:id="rId5"/>
    <p:sldId id="257" r:id="rId6"/>
    <p:sldId id="258" r:id="rId7"/>
    <p:sldId id="299" r:id="rId8"/>
    <p:sldId id="301" r:id="rId9"/>
    <p:sldId id="303" r:id="rId10"/>
    <p:sldId id="304" r:id="rId11"/>
    <p:sldId id="305" r:id="rId12"/>
    <p:sldId id="308" r:id="rId13"/>
    <p:sldId id="311" r:id="rId14"/>
    <p:sldId id="310" r:id="rId15"/>
    <p:sldId id="312" r:id="rId16"/>
    <p:sldId id="313" r:id="rId17"/>
    <p:sldId id="316" r:id="rId18"/>
    <p:sldId id="317" r:id="rId19"/>
    <p:sldId id="314" r:id="rId20"/>
    <p:sldId id="295" r:id="rId21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B312C4-510C-438C-9391-55E97295DE1E}" v="4" dt="2023-03-20T10:32:53.744"/>
    <p1510:client id="{573CE316-12D8-4127-9343-5A2DA57BC196}" v="2" dt="2023-03-20T10:19:40.492"/>
    <p1510:client id="{61FE47D3-C8D8-40C9-B42C-11397728C437}" v="4" dt="2023-03-20T10:20:56.278"/>
    <p1510:client id="{AD1E0165-390E-42A8-81D5-AFBAE37D3DA3}" v="1" dt="2023-03-21T13:24:25.034"/>
    <p1510:client id="{BA265943-A400-C03C-FC00-7DE6ECAFA50F}" v="635" dt="2023-03-20T10:17:22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36" autoAdjust="0"/>
  </p:normalViewPr>
  <p:slideViewPr>
    <p:cSldViewPr>
      <p:cViewPr>
        <p:scale>
          <a:sx n="125" d="100"/>
          <a:sy n="125" d="100"/>
        </p:scale>
        <p:origin x="-3144" y="-4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elli Julien" userId="S::j.perelli@ca-ajaccien.fr::9bae6433-5d9f-43c8-979c-6bdce7b9f931" providerId="AD" clId="Web-{23B312C4-510C-438C-9391-55E97295DE1E}"/>
    <pc:docChg chg="modSld">
      <pc:chgData name="Perelli Julien" userId="S::j.perelli@ca-ajaccien.fr::9bae6433-5d9f-43c8-979c-6bdce7b9f931" providerId="AD" clId="Web-{23B312C4-510C-438C-9391-55E97295DE1E}" dt="2023-03-20T10:32:50.260" v="0" actId="20577"/>
      <pc:docMkLst>
        <pc:docMk/>
      </pc:docMkLst>
      <pc:sldChg chg="modSp">
        <pc:chgData name="Perelli Julien" userId="S::j.perelli@ca-ajaccien.fr::9bae6433-5d9f-43c8-979c-6bdce7b9f931" providerId="AD" clId="Web-{23B312C4-510C-438C-9391-55E97295DE1E}" dt="2023-03-20T10:32:50.260" v="0" actId="20577"/>
        <pc:sldMkLst>
          <pc:docMk/>
          <pc:sldMk cId="252259700" sldId="301"/>
        </pc:sldMkLst>
        <pc:spChg chg="mod">
          <ac:chgData name="Perelli Julien" userId="S::j.perelli@ca-ajaccien.fr::9bae6433-5d9f-43c8-979c-6bdce7b9f931" providerId="AD" clId="Web-{23B312C4-510C-438C-9391-55E97295DE1E}" dt="2023-03-20T10:32:50.260" v="0" actId="20577"/>
          <ac:spMkLst>
            <pc:docMk/>
            <pc:sldMk cId="252259700" sldId="301"/>
            <ac:spMk id="14" creationId="{06FAB8D4-1F45-7BBD-7780-5FC51AF75BAF}"/>
          </ac:spMkLst>
        </pc:spChg>
      </pc:sldChg>
    </pc:docChg>
  </pc:docChgLst>
  <pc:docChgLst>
    <pc:chgData name="Perelli Julien" userId="S::j.perelli@ca-ajaccien.fr::9bae6433-5d9f-43c8-979c-6bdce7b9f931" providerId="AD" clId="Web-{AD1E0165-390E-42A8-81D5-AFBAE37D3DA3}"/>
    <pc:docChg chg="modSld">
      <pc:chgData name="Perelli Julien" userId="S::j.perelli@ca-ajaccien.fr::9bae6433-5d9f-43c8-979c-6bdce7b9f931" providerId="AD" clId="Web-{AD1E0165-390E-42A8-81D5-AFBAE37D3DA3}" dt="2023-03-21T13:24:25.018" v="0"/>
      <pc:docMkLst>
        <pc:docMk/>
      </pc:docMkLst>
      <pc:sldChg chg="delSp">
        <pc:chgData name="Perelli Julien" userId="S::j.perelli@ca-ajaccien.fr::9bae6433-5d9f-43c8-979c-6bdce7b9f931" providerId="AD" clId="Web-{AD1E0165-390E-42A8-81D5-AFBAE37D3DA3}" dt="2023-03-21T13:24:25.018" v="0"/>
        <pc:sldMkLst>
          <pc:docMk/>
          <pc:sldMk cId="0" sldId="282"/>
        </pc:sldMkLst>
        <pc:graphicFrameChg chg="del">
          <ac:chgData name="Perelli Julien" userId="S::j.perelli@ca-ajaccien.fr::9bae6433-5d9f-43c8-979c-6bdce7b9f931" providerId="AD" clId="Web-{AD1E0165-390E-42A8-81D5-AFBAE37D3DA3}" dt="2023-03-21T13:24:25.018" v="0"/>
          <ac:graphicFrameMkLst>
            <pc:docMk/>
            <pc:sldMk cId="0" sldId="282"/>
            <ac:graphicFrameMk id="29703" creationId="{6571BD97-4996-0CD1-6CC1-0945CBC8F0CD}"/>
          </ac:graphicFrameMkLst>
        </pc:graphicFrameChg>
      </pc:sldChg>
    </pc:docChg>
  </pc:docChgLst>
  <pc:docChgLst>
    <pc:chgData name="Perelli Julien" userId="S::j.perelli@ca-ajaccien.fr::9bae6433-5d9f-43c8-979c-6bdce7b9f931" providerId="AD" clId="Web-{61FE47D3-C8D8-40C9-B42C-11397728C437}"/>
    <pc:docChg chg="modSld">
      <pc:chgData name="Perelli Julien" userId="S::j.perelli@ca-ajaccien.fr::9bae6433-5d9f-43c8-979c-6bdce7b9f931" providerId="AD" clId="Web-{61FE47D3-C8D8-40C9-B42C-11397728C437}" dt="2023-03-20T10:20:52.168" v="0" actId="20577"/>
      <pc:docMkLst>
        <pc:docMk/>
      </pc:docMkLst>
      <pc:sldChg chg="modSp">
        <pc:chgData name="Perelli Julien" userId="S::j.perelli@ca-ajaccien.fr::9bae6433-5d9f-43c8-979c-6bdce7b9f931" providerId="AD" clId="Web-{61FE47D3-C8D8-40C9-B42C-11397728C437}" dt="2023-03-20T10:20:52.168" v="0" actId="20577"/>
        <pc:sldMkLst>
          <pc:docMk/>
          <pc:sldMk cId="252259700" sldId="301"/>
        </pc:sldMkLst>
        <pc:spChg chg="mod">
          <ac:chgData name="Perelli Julien" userId="S::j.perelli@ca-ajaccien.fr::9bae6433-5d9f-43c8-979c-6bdce7b9f931" providerId="AD" clId="Web-{61FE47D3-C8D8-40C9-B42C-11397728C437}" dt="2023-03-20T10:20:52.168" v="0" actId="20577"/>
          <ac:spMkLst>
            <pc:docMk/>
            <pc:sldMk cId="252259700" sldId="301"/>
            <ac:spMk id="14" creationId="{06FAB8D4-1F45-7BBD-7780-5FC51AF75BAF}"/>
          </ac:spMkLst>
        </pc:spChg>
      </pc:sldChg>
    </pc:docChg>
  </pc:docChgLst>
  <pc:docChgLst>
    <pc:chgData name="Peraldi Pascal" userId="S::p.peraldi@ca-ajaccien.fr::b3753ffd-4793-41dd-bbc9-c4826130e6c6" providerId="AD" clId="Web-{BA265943-A400-C03C-FC00-7DE6ECAFA50F}"/>
    <pc:docChg chg="addSld modSld">
      <pc:chgData name="Peraldi Pascal" userId="S::p.peraldi@ca-ajaccien.fr::b3753ffd-4793-41dd-bbc9-c4826130e6c6" providerId="AD" clId="Web-{BA265943-A400-C03C-FC00-7DE6ECAFA50F}" dt="2023-03-20T10:17:22.853" v="336" actId="20577"/>
      <pc:docMkLst>
        <pc:docMk/>
      </pc:docMkLst>
      <pc:sldChg chg="modSp">
        <pc:chgData name="Peraldi Pascal" userId="S::p.peraldi@ca-ajaccien.fr::b3753ffd-4793-41dd-bbc9-c4826130e6c6" providerId="AD" clId="Web-{BA265943-A400-C03C-FC00-7DE6ECAFA50F}" dt="2023-03-20T10:13:18.383" v="50" actId="20577"/>
        <pc:sldMkLst>
          <pc:docMk/>
          <pc:sldMk cId="0" sldId="257"/>
        </pc:sldMkLst>
        <pc:spChg chg="mod">
          <ac:chgData name="Peraldi Pascal" userId="S::p.peraldi@ca-ajaccien.fr::b3753ffd-4793-41dd-bbc9-c4826130e6c6" providerId="AD" clId="Web-{BA265943-A400-C03C-FC00-7DE6ECAFA50F}" dt="2023-03-20T10:13:18.383" v="50" actId="20577"/>
          <ac:spMkLst>
            <pc:docMk/>
            <pc:sldMk cId="0" sldId="257"/>
            <ac:spMk id="4098" creationId="{E8296D10-D7D3-A7E4-F04B-6C45714F06E1}"/>
          </ac:spMkLst>
        </pc:spChg>
      </pc:sldChg>
      <pc:sldChg chg="delSp modSp add replId">
        <pc:chgData name="Peraldi Pascal" userId="S::p.peraldi@ca-ajaccien.fr::b3753ffd-4793-41dd-bbc9-c4826130e6c6" providerId="AD" clId="Web-{BA265943-A400-C03C-FC00-7DE6ECAFA50F}" dt="2023-03-20T10:17:22.853" v="336" actId="20577"/>
        <pc:sldMkLst>
          <pc:docMk/>
          <pc:sldMk cId="252259700" sldId="301"/>
        </pc:sldMkLst>
        <pc:spChg chg="mod">
          <ac:chgData name="Peraldi Pascal" userId="S::p.peraldi@ca-ajaccien.fr::b3753ffd-4793-41dd-bbc9-c4826130e6c6" providerId="AD" clId="Web-{BA265943-A400-C03C-FC00-7DE6ECAFA50F}" dt="2023-03-20T10:13:44.852" v="83" actId="20577"/>
          <ac:spMkLst>
            <pc:docMk/>
            <pc:sldMk cId="252259700" sldId="301"/>
            <ac:spMk id="14" creationId="{06FAB8D4-1F45-7BBD-7780-5FC51AF75BAF}"/>
          </ac:spMkLst>
        </pc:spChg>
        <pc:spChg chg="del">
          <ac:chgData name="Peraldi Pascal" userId="S::p.peraldi@ca-ajaccien.fr::b3753ffd-4793-41dd-bbc9-c4826130e6c6" providerId="AD" clId="Web-{BA265943-A400-C03C-FC00-7DE6ECAFA50F}" dt="2023-03-20T10:13:45.665" v="84"/>
          <ac:spMkLst>
            <pc:docMk/>
            <pc:sldMk cId="252259700" sldId="301"/>
            <ac:spMk id="39940" creationId="{1FBAA08C-5BA9-A01C-57D0-3CC125B48C6E}"/>
          </ac:spMkLst>
        </pc:spChg>
        <pc:spChg chg="mod">
          <ac:chgData name="Peraldi Pascal" userId="S::p.peraldi@ca-ajaccien.fr::b3753ffd-4793-41dd-bbc9-c4826130e6c6" providerId="AD" clId="Web-{BA265943-A400-C03C-FC00-7DE6ECAFA50F}" dt="2023-03-20T10:17:22.853" v="336" actId="20577"/>
          <ac:spMkLst>
            <pc:docMk/>
            <pc:sldMk cId="252259700" sldId="301"/>
            <ac:spMk id="39943" creationId="{690354D1-206C-D943-B0E1-B20571D55930}"/>
          </ac:spMkLst>
        </pc:spChg>
        <pc:picChg chg="del">
          <ac:chgData name="Peraldi Pascal" userId="S::p.peraldi@ca-ajaccien.fr::b3753ffd-4793-41dd-bbc9-c4826130e6c6" providerId="AD" clId="Web-{BA265943-A400-C03C-FC00-7DE6ECAFA50F}" dt="2023-03-20T10:13:37.758" v="80"/>
          <ac:picMkLst>
            <pc:docMk/>
            <pc:sldMk cId="252259700" sldId="301"/>
            <ac:picMk id="39942" creationId="{3E75ACDF-580D-A8D9-5D74-2C2A3FD720DA}"/>
          </ac:picMkLst>
        </pc:picChg>
      </pc:sldChg>
    </pc:docChg>
  </pc:docChgLst>
  <pc:docChgLst>
    <pc:chgData name="Perelli Julien" userId="S::j.perelli@ca-ajaccien.fr::9bae6433-5d9f-43c8-979c-6bdce7b9f931" providerId="AD" clId="Web-{573CE316-12D8-4127-9343-5A2DA57BC196}"/>
    <pc:docChg chg="delSld">
      <pc:chgData name="Perelli Julien" userId="S::j.perelli@ca-ajaccien.fr::9bae6433-5d9f-43c8-979c-6bdce7b9f931" providerId="AD" clId="Web-{573CE316-12D8-4127-9343-5A2DA57BC196}" dt="2023-03-20T10:19:40.492" v="1"/>
      <pc:docMkLst>
        <pc:docMk/>
      </pc:docMkLst>
      <pc:sldChg chg="del">
        <pc:chgData name="Perelli Julien" userId="S::j.perelli@ca-ajaccien.fr::9bae6433-5d9f-43c8-979c-6bdce7b9f931" providerId="AD" clId="Web-{573CE316-12D8-4127-9343-5A2DA57BC196}" dt="2023-03-20T10:19:40.492" v="1"/>
        <pc:sldMkLst>
          <pc:docMk/>
          <pc:sldMk cId="0" sldId="297"/>
        </pc:sldMkLst>
      </pc:sldChg>
      <pc:sldChg chg="del">
        <pc:chgData name="Perelli Julien" userId="S::j.perelli@ca-ajaccien.fr::9bae6433-5d9f-43c8-979c-6bdce7b9f931" providerId="AD" clId="Web-{573CE316-12D8-4127-9343-5A2DA57BC196}" dt="2023-03-20T10:19:32.289" v="0"/>
        <pc:sldMkLst>
          <pc:docMk/>
          <pc:sldMk cId="0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xmlns="" id="{4E79B471-5392-5F67-2B0C-462819BB2F5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32CF79D7-89A5-1E5C-2201-2AB635D734D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E80E9607-D61D-1FB9-BCBE-E2FD78797861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38BD8191-2335-56EE-28D8-5B4055F4C75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xmlns="" id="{BEF949F1-39A0-FEB6-FC2B-E182F47E59EA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xmlns="" id="{1C2A7E2E-F5B8-0B9B-C73C-2175862FE05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53C2752-86C4-4C0E-A4CF-ACC0B46A93D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04481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xmlns="" id="{30E5AEE1-6A8F-223A-08A9-44396FD4A4C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D1DEDC1-6FF0-43B7-87C2-2544AAE89E94}" type="slidenum">
              <a:rPr lang="fr-FR" altLang="fr-FR" sz="1400">
                <a:cs typeface="Lucida Sans Unicode" panose="020B0602030504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fr-FR" altLang="fr-FR" sz="1400">
              <a:cs typeface="Lucida Sans Unicode" panose="020B0602030504020204" pitchFamily="34" charset="0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xmlns="" id="{1C1F0642-8973-7793-FF26-912E07C07B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xmlns="" id="{D8AF8C12-279A-DACF-1C0F-F3CB813F1F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fr-FR" altLang="fr-FR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197" name="Text Box 3">
            <a:extLst>
              <a:ext uri="{FF2B5EF4-FFF2-40B4-BE49-F238E27FC236}">
                <a16:creationId xmlns:a16="http://schemas.microsoft.com/office/drawing/2014/main" xmlns="" id="{26B48972-18E1-320D-B959-E0269DD7D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3330DB45-73DA-47A6-B545-5537E2903A0C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</a:t>
            </a:fld>
            <a:endParaRPr lang="fr-FR" altLang="fr-F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xmlns="" id="{FBD8C0DB-138A-C11A-D34A-A2A087E652D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5070725-05C6-4CDC-8742-8E9BA15EFC3A}" type="slidenum">
              <a:rPr lang="fr-FR" altLang="fr-FR" sz="1400">
                <a:cs typeface="Lucida Sans Unicode" panose="020B0602030504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fr-FR" altLang="fr-FR" sz="1400">
              <a:cs typeface="Lucida Sans Unicode" panose="020B0602030504020204" pitchFamily="34" charset="0"/>
            </a:endParaRPr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xmlns="" id="{6657F532-1612-1740-350C-50D733C317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xmlns="" id="{D32EBC3A-35C0-40DD-6855-4A4D75142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fr-FR" altLang="fr-FR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293" name="Text Box 3">
            <a:extLst>
              <a:ext uri="{FF2B5EF4-FFF2-40B4-BE49-F238E27FC236}">
                <a16:creationId xmlns:a16="http://schemas.microsoft.com/office/drawing/2014/main" xmlns="" id="{36F028BB-A56A-8B14-FCFC-E0775128E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059E74C0-B7AB-44B9-9535-82A45AB43F5F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10</a:t>
            </a:fld>
            <a:endParaRPr lang="fr-FR" altLang="fr-F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Acquisition</a:t>
            </a:r>
            <a:r>
              <a:rPr lang="fr-FR" baseline="0" dirty="0" smtClean="0"/>
              <a:t> d’un drone, de logiciel de photogrammétrie et formation de deux agents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53C2752-86C4-4C0E-A4CF-ACC0B46A93D5}" type="slidenum">
              <a:rPr lang="fr-FR" altLang="fr-FR" smtClean="0"/>
              <a:pPr>
                <a:defRPr/>
              </a:pPr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03137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53C2752-86C4-4C0E-A4CF-ACC0B46A93D5}" type="slidenum">
              <a:rPr lang="fr-FR" altLang="fr-FR" smtClean="0"/>
              <a:pPr>
                <a:defRPr/>
              </a:pPr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03137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Cibles sur les photos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53C2752-86C4-4C0E-A4CF-ACC0B46A93D5}" type="slidenum">
              <a:rPr lang="fr-FR" altLang="fr-FR" smtClean="0"/>
              <a:pPr>
                <a:defRPr/>
              </a:pPr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03137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53C2752-86C4-4C0E-A4CF-ACC0B46A93D5}" type="slidenum">
              <a:rPr lang="fr-FR" altLang="fr-FR" smtClean="0"/>
              <a:pPr>
                <a:defRPr/>
              </a:pPr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03137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Coûts</a:t>
            </a:r>
            <a:r>
              <a:rPr lang="fr-FR" baseline="0" dirty="0" smtClean="0"/>
              <a:t> package : 20 000</a:t>
            </a:r>
            <a:r>
              <a:rPr lang="fr-FR" baseline="30000" dirty="0" smtClean="0"/>
              <a:t>€</a:t>
            </a:r>
            <a:r>
              <a:rPr lang="fr-FR" baseline="0" dirty="0" smtClean="0"/>
              <a:t> (drone, formations, logiciel)</a:t>
            </a:r>
          </a:p>
          <a:p>
            <a:endParaRPr lang="fr-FR" baseline="0" dirty="0" smtClean="0"/>
          </a:p>
          <a:p>
            <a:r>
              <a:rPr lang="fr-FR" dirty="0" smtClean="0"/>
              <a:t>	Coût supérieur pour un vol d’avion ou un marché</a:t>
            </a:r>
            <a:r>
              <a:rPr lang="fr-FR" baseline="0" dirty="0" smtClean="0"/>
              <a:t> avec un presta externe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53C2752-86C4-4C0E-A4CF-ACC0B46A93D5}" type="slidenum">
              <a:rPr lang="fr-FR" altLang="fr-FR" smtClean="0"/>
              <a:pPr>
                <a:defRPr/>
              </a:pPr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03137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xmlns="" id="{FBD8C0DB-138A-C11A-D34A-A2A087E652D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5070725-05C6-4CDC-8742-8E9BA15EFC3A}" type="slidenum">
              <a:rPr lang="fr-FR" altLang="fr-FR" sz="1400">
                <a:cs typeface="Lucida Sans Unicode" panose="020B0602030504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fr-FR" altLang="fr-FR" sz="1400">
              <a:cs typeface="Lucida Sans Unicode" panose="020B0602030504020204" pitchFamily="34" charset="0"/>
            </a:endParaRPr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xmlns="" id="{6657F532-1612-1740-350C-50D733C317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xmlns="" id="{D32EBC3A-35C0-40DD-6855-4A4D75142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fr-FR" altLang="fr-FR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293" name="Text Box 3">
            <a:extLst>
              <a:ext uri="{FF2B5EF4-FFF2-40B4-BE49-F238E27FC236}">
                <a16:creationId xmlns:a16="http://schemas.microsoft.com/office/drawing/2014/main" xmlns="" id="{36F028BB-A56A-8B14-FCFC-E0775128E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059E74C0-B7AB-44B9-9535-82A45AB43F5F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16</a:t>
            </a:fld>
            <a:endParaRPr lang="fr-FR" altLang="fr-F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xmlns="" id="{CF0D872B-B80E-1704-FF74-BD44C45DDF9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A7451FF-A476-4863-8CD9-366AFDE938C0}" type="slidenum">
              <a:rPr lang="fr-FR" altLang="fr-FR" sz="1400">
                <a:cs typeface="Lucida Sans Unicode" panose="020B0602030504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fr-FR" altLang="fr-FR" sz="1400">
              <a:cs typeface="Lucida Sans Unicode" panose="020B0602030504020204" pitchFamily="34" charset="0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xmlns="" id="{2E4DE0B8-EB49-30EC-B615-C882F44C09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xmlns="" id="{50099B59-2BC0-DE5F-B8EF-17915AFE57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fr-FR" altLang="fr-FR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245" name="Text Box 3">
            <a:extLst>
              <a:ext uri="{FF2B5EF4-FFF2-40B4-BE49-F238E27FC236}">
                <a16:creationId xmlns:a16="http://schemas.microsoft.com/office/drawing/2014/main" xmlns="" id="{45E2C0BC-FD03-3323-3645-D309439F8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80CD9B37-460D-4B2A-ABF1-233745AB7F26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</a:t>
            </a:fld>
            <a:endParaRPr lang="fr-FR" altLang="fr-F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xmlns="" id="{FBD8C0DB-138A-C11A-D34A-A2A087E652D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5070725-05C6-4CDC-8742-8E9BA15EFC3A}" type="slidenum">
              <a:rPr lang="fr-FR" altLang="fr-FR" sz="1400">
                <a:cs typeface="Lucida Sans Unicode" panose="020B0602030504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fr-FR" altLang="fr-FR" sz="1400">
              <a:cs typeface="Lucida Sans Unicode" panose="020B0602030504020204" pitchFamily="34" charset="0"/>
            </a:endParaRPr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xmlns="" id="{6657F532-1612-1740-350C-50D733C317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xmlns="" id="{D32EBC3A-35C0-40DD-6855-4A4D75142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fr-FR" altLang="fr-FR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293" name="Text Box 3">
            <a:extLst>
              <a:ext uri="{FF2B5EF4-FFF2-40B4-BE49-F238E27FC236}">
                <a16:creationId xmlns:a16="http://schemas.microsoft.com/office/drawing/2014/main" xmlns="" id="{36F028BB-A56A-8B14-FCFC-E0775128E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059E74C0-B7AB-44B9-9535-82A45AB43F5F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3</a:t>
            </a:fld>
            <a:endParaRPr lang="fr-FR" altLang="fr-F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xmlns="" id="{FBD8C0DB-138A-C11A-D34A-A2A087E652D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5070725-05C6-4CDC-8742-8E9BA15EFC3A}" type="slidenum">
              <a:rPr lang="fr-FR" altLang="fr-FR" sz="1400">
                <a:cs typeface="Lucida Sans Unicode" panose="020B0602030504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fr-FR" altLang="fr-FR" sz="1400">
              <a:cs typeface="Lucida Sans Unicode" panose="020B0602030504020204" pitchFamily="34" charset="0"/>
            </a:endParaRPr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xmlns="" id="{6657F532-1612-1740-350C-50D733C317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xmlns="" id="{D32EBC3A-35C0-40DD-6855-4A4D75142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fr-FR" altLang="fr-FR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293" name="Text Box 3">
            <a:extLst>
              <a:ext uri="{FF2B5EF4-FFF2-40B4-BE49-F238E27FC236}">
                <a16:creationId xmlns:a16="http://schemas.microsoft.com/office/drawing/2014/main" xmlns="" id="{36F028BB-A56A-8B14-FCFC-E0775128E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059E74C0-B7AB-44B9-9535-82A45AB43F5F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</a:t>
            </a:fld>
            <a:endParaRPr lang="fr-FR" altLang="fr-F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xmlns="" id="{FBD8C0DB-138A-C11A-D34A-A2A087E652D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5070725-05C6-4CDC-8742-8E9BA15EFC3A}" type="slidenum">
              <a:rPr lang="fr-FR" altLang="fr-FR" sz="1400">
                <a:cs typeface="Lucida Sans Unicode" panose="020B0602030504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fr-FR" altLang="fr-FR" sz="1400">
              <a:cs typeface="Lucida Sans Unicode" panose="020B0602030504020204" pitchFamily="34" charset="0"/>
            </a:endParaRPr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xmlns="" id="{6657F532-1612-1740-350C-50D733C317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xmlns="" id="{D32EBC3A-35C0-40DD-6855-4A4D75142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fr-FR" altLang="fr-FR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293" name="Text Box 3">
            <a:extLst>
              <a:ext uri="{FF2B5EF4-FFF2-40B4-BE49-F238E27FC236}">
                <a16:creationId xmlns:a16="http://schemas.microsoft.com/office/drawing/2014/main" xmlns="" id="{36F028BB-A56A-8B14-FCFC-E0775128E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059E74C0-B7AB-44B9-9535-82A45AB43F5F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5</a:t>
            </a:fld>
            <a:endParaRPr lang="fr-FR" altLang="fr-F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53C2752-86C4-4C0E-A4CF-ACC0B46A93D5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03137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Intégration dans le système d’information géographique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53C2752-86C4-4C0E-A4CF-ACC0B46A93D5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03137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53C2752-86C4-4C0E-A4CF-ACC0B46A93D5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03137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Démocratiser l’accès à la maquette 3d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53C2752-86C4-4C0E-A4CF-ACC0B46A93D5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03137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2" name="Date Placeholder 29">
            <a:extLst>
              <a:ext uri="{FF2B5EF4-FFF2-40B4-BE49-F238E27FC236}">
                <a16:creationId xmlns:a16="http://schemas.microsoft.com/office/drawing/2014/main" xmlns="" id="{C9E6085B-0F2E-4184-C091-1392E351F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smtClean="0"/>
              <a:t>28/08/2020</a:t>
            </a:r>
            <a:endParaRPr lang="fr-FR" altLang="fr-FR"/>
          </a:p>
        </p:txBody>
      </p:sp>
      <p:sp>
        <p:nvSpPr>
          <p:cNvPr id="3" name="Footer Placeholder 18">
            <a:extLst>
              <a:ext uri="{FF2B5EF4-FFF2-40B4-BE49-F238E27FC236}">
                <a16:creationId xmlns:a16="http://schemas.microsoft.com/office/drawing/2014/main" xmlns="" id="{E0179F22-52FA-9C71-134A-68A145C17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JJJJJJ</a:t>
            </a:r>
            <a:endParaRPr lang="en-US"/>
          </a:p>
        </p:txBody>
      </p:sp>
      <p:sp>
        <p:nvSpPr>
          <p:cNvPr id="4" name="Slide Number Placeholder 26">
            <a:extLst>
              <a:ext uri="{FF2B5EF4-FFF2-40B4-BE49-F238E27FC236}">
                <a16:creationId xmlns:a16="http://schemas.microsoft.com/office/drawing/2014/main" xmlns="" id="{DB13D068-C032-5F31-F938-93DD7005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94D93B4D-0E6C-4373-9F9F-B589A3E59D7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92680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BD15EC68-7CB5-83D6-67D8-D971DAB99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smtClean="0"/>
              <a:t>28/08/2020</a:t>
            </a:r>
            <a:endParaRPr lang="fr-FR" altLang="fr-FR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637C3876-0D42-A279-EA75-BD9FE537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JJJJJJ</a:t>
            </a: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3EF59DD3-76F8-603D-39B9-BC9AF99C2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45091-A46F-49A5-A8C1-EA6899FC3A8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00364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CB82D7B8-3472-83D2-57CE-DCD33D9CE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smtClean="0"/>
              <a:t>28/08/2020</a:t>
            </a:r>
            <a:endParaRPr lang="fr-FR" altLang="fr-FR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CE96024A-451D-4EEF-3BD5-CA344C2E2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JJJJJJ</a:t>
            </a: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DB4B6F85-E472-8583-3D0A-E7D3CC17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9FB4A-7364-40F4-B484-3509CFAB50C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73626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625" y="3336925"/>
            <a:ext cx="6478588" cy="22987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5689AEFB-8012-DE80-D244-BE6484F9BE1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smtClean="0"/>
              <a:t>28/08/2020</a:t>
            </a:r>
            <a:endParaRPr lang="fr-FR" altLang="fr-FR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C3B59B33-8640-36A2-A7F2-DAE300932B7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483BA5-8FB9-49D7-8B88-88BEFAC45C0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0467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DFA373E2-8667-D71F-93D7-B73A0C186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smtClean="0"/>
              <a:t>28/08/2020</a:t>
            </a:r>
            <a:endParaRPr lang="fr-FR" altLang="fr-FR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F5B899FD-BE87-94AC-309F-FC598C3A4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JJJJJJ</a:t>
            </a: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8D8EA3DF-1DF8-6A7B-084D-2A6E29316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E553F-9780-4511-B9C3-52B8DB64C9C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8551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2A6702-8940-36AB-6D93-3DC1FF2F3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smtClean="0"/>
              <a:t>28/08/2020</a:t>
            </a:r>
            <a:endParaRPr lang="fr-FR" alt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683E09-7A70-F1F3-0438-36928B056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JJJJJJ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8B4CD7-1231-CE48-C56E-395BB4572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0B062B76-592C-4A20-B8C4-757C62FE433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18628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xmlns="" id="{B5BE4ADD-1C07-28B6-532E-DD78F970B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smtClean="0"/>
              <a:t>28/08/2020</a:t>
            </a:r>
            <a:endParaRPr lang="fr-FR" altLang="fr-FR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xmlns="" id="{42CF4FC8-FB23-9721-FBEC-8BE5B449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JJJJJJ</a:t>
            </a: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xmlns="" id="{B7A5CB6C-C1ED-47B5-6CB6-3793DE31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ADFAE-069B-4533-9799-5F8C69A151E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1647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xmlns="" id="{398E57FC-5C9B-7E4A-3436-C59D47992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smtClean="0"/>
              <a:t>28/08/2020</a:t>
            </a:r>
            <a:endParaRPr lang="fr-FR" altLang="fr-FR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xmlns="" id="{92CE0FCC-052C-AA1D-5E83-DC8B701EA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JJJJJJ</a:t>
            </a: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xmlns="" id="{29907466-7318-107D-CFA9-9A067B286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A0C5E-FCF6-4BF8-98E6-C3C2C7A8DB4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2242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xmlns="" id="{BCA4C91E-8013-6B41-22BD-D26E7DDFD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smtClean="0"/>
              <a:t>28/08/2020</a:t>
            </a:r>
            <a:endParaRPr lang="fr-FR" altLang="fr-FR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xmlns="" id="{DA59A847-A1D8-AE4A-1B18-0205D05F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JJJJJJ</a:t>
            </a: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xmlns="" id="{08728A42-4F03-E306-A58C-D18C4016F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CB8D7-59A4-4189-89F6-375123A3CB9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77479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xmlns="" id="{134E11B8-3ADD-28AD-0E26-832E1C740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smtClean="0"/>
              <a:t>28/08/2020</a:t>
            </a:r>
            <a:endParaRPr lang="fr-FR" altLang="fr-FR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xmlns="" id="{C454794A-47B8-8DB0-DC85-E93F2A407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JJJJJJ</a:t>
            </a: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xmlns="" id="{B99A6AE2-75F7-60C3-1824-CEDEB463C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D0FDD-FB5B-4DDF-BC43-3285E785BAE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4600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xmlns="" id="{480B45AE-75E3-5A33-B1B8-1F3AA04CC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smtClean="0"/>
              <a:t>28/08/2020</a:t>
            </a:r>
            <a:endParaRPr lang="fr-FR" altLang="fr-FR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xmlns="" id="{30AD03A9-8D6B-B373-3CE4-CF12D4190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JJJJJJ</a:t>
            </a: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xmlns="" id="{AA72DE44-CF71-897C-0457-CEC08FEE9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7756C-E521-4275-B7EF-0447C8B694A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0440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>
            <a:extLst>
              <a:ext uri="{FF2B5EF4-FFF2-40B4-BE49-F238E27FC236}">
                <a16:creationId xmlns:a16="http://schemas.microsoft.com/office/drawing/2014/main" xmlns="" id="{6DDCCB49-DFEC-12CA-E5D4-254A54BE61B3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11">
            <a:extLst>
              <a:ext uri="{FF2B5EF4-FFF2-40B4-BE49-F238E27FC236}">
                <a16:creationId xmlns:a16="http://schemas.microsoft.com/office/drawing/2014/main" xmlns="" id="{13A3AC36-864C-3CCE-604A-27CE4A59B8C7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xmlns="" id="{0238C37A-0101-4EC5-BD98-6C422749408D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xmlns="" id="{6A9B69AE-9328-EB2E-F7C6-564D182A6194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xmlns="" id="{DCA53BFB-1C6C-E11F-C4AC-4C7C5568D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smtClean="0"/>
              <a:t>28/08/2020</a:t>
            </a:r>
            <a:endParaRPr lang="fr-FR" altLang="fr-FR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xmlns="" id="{FD22CB1D-AA63-CA3A-E819-8BC8C3738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JJJJJJ</a:t>
            </a: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55114427-D281-69B2-8FFE-22D849E1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2F7ECE-9666-4089-81A1-53C0D24DA32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6084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F3DC62B4-60C7-4740-B3DF-170F548B28DD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6A9B0822-FF74-DBA9-2273-E1DC2E9F343E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xmlns="" id="{F046B292-5F20-3C1D-6966-2B9E2D13B46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xmlns="" id="{47A2C6B6-9D1F-8BA2-E0DA-DFC14C8B47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BAFD0C85-4E75-5AD5-8F0E-A298FE7074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r>
              <a:rPr lang="fr-FR" altLang="fr-FR" smtClean="0"/>
              <a:t>28/08/2020</a:t>
            </a:r>
            <a:endParaRPr lang="fr-FR" altLang="fr-FR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xmlns="" id="{96D8457D-601B-4E28-0443-3B62936F54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r>
              <a:rPr lang="fr-FR" smtClean="0"/>
              <a:t>JJJJJJ</a:t>
            </a: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xmlns="" id="{CC4CA2A9-C6D8-7E09-0ADD-A8D3B5A47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40F12A4E-1F09-4383-9F51-1348F2184D1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xmlns="" id="{E158E1D1-76D8-5E75-FDF9-93B17F9B685A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907F155F-DB64-0032-A497-6CC80C2A8DAD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Microsoft YaHei" charset="-12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D29F4537-425B-55D1-2E1D-65D0EDAE3565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Microsoft YaHei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0" r:id="rId2"/>
    <p:sldLayoutId id="2147483799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800" r:id="rId9"/>
    <p:sldLayoutId id="2147483796" r:id="rId10"/>
    <p:sldLayoutId id="2147483797" r:id="rId11"/>
    <p:sldLayoutId id="214748380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goprod.igo.fr/sg/tef/te.html?project=https://igoprod.igo.fr/SG/capa/projects/maquette_capa_3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xmlns="" id="{2212C779-031C-52EB-7FEB-E8353E3CB96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2022475"/>
            <a:ext cx="9144000" cy="2701925"/>
          </a:xfrm>
        </p:spPr>
        <p:txBody>
          <a:bodyPr rIns="90000"/>
          <a:lstStyle/>
          <a:p>
            <a:pPr algn="ctr" eaLnBrk="1" hangingPunct="1"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altLang="fr-FR" sz="3600" dirty="0">
              <a:latin typeface="Franklin Gothic Book" panose="020B0503020102020204" pitchFamily="34" charset="0"/>
            </a:endParaRPr>
          </a:p>
          <a:p>
            <a:pPr eaLnBrk="1" hangingPunct="1"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altLang="fr-FR" sz="3600" dirty="0">
              <a:latin typeface="Franklin Gothic Book" panose="020B0503020102020204" pitchFamily="34" charset="0"/>
            </a:endParaRPr>
          </a:p>
          <a:p>
            <a:pPr eaLnBrk="1" hangingPunct="1"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altLang="fr-FR" sz="3600" dirty="0">
              <a:latin typeface="Franklin Gothic Book" panose="020B0503020102020204" pitchFamily="34" charset="0"/>
            </a:endParaRPr>
          </a:p>
        </p:txBody>
      </p:sp>
      <p:pic>
        <p:nvPicPr>
          <p:cNvPr id="3077" name="Image 2" descr="Une image contenant pierre&#10;&#10;Description générée automatiquement">
            <a:extLst>
              <a:ext uri="{FF2B5EF4-FFF2-40B4-BE49-F238E27FC236}">
                <a16:creationId xmlns:a16="http://schemas.microsoft.com/office/drawing/2014/main" xmlns="" id="{FB50C03E-B86F-F961-5F63-1DDD08FB8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1880" y="4367360"/>
            <a:ext cx="2224328" cy="1869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3" name="Picture 8" descr="F:\SIG\Projets_qgis\svg\aja.gif">
            <a:extLst>
              <a:ext uri="{FF2B5EF4-FFF2-40B4-BE49-F238E27FC236}">
                <a16:creationId xmlns:a16="http://schemas.microsoft.com/office/drawing/2014/main" xmlns="" id="{75B12465-25DD-BF4F-E1B4-9969ED9CA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773113"/>
            <a:ext cx="9906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 descr="F:\SIG\Projets_qgis\svg\capa.png">
            <a:extLst>
              <a:ext uri="{FF2B5EF4-FFF2-40B4-BE49-F238E27FC236}">
                <a16:creationId xmlns:a16="http://schemas.microsoft.com/office/drawing/2014/main" xmlns="" id="{00E17CBF-882E-369C-E16F-C7A65C6EA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1390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 bwMode="auto">
          <a:xfrm>
            <a:off x="685800" y="2130423"/>
            <a:ext cx="7772400" cy="147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defTabSz="914400"/>
            <a:r>
              <a:rPr lang="fr-FR" dirty="0" smtClean="0"/>
              <a:t>1ère brique d’un jumeau numérique</a:t>
            </a:r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1371600" y="3645024"/>
            <a:ext cx="6400800" cy="1752603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fr-FR" sz="3200" dirty="0" smtClean="0">
                <a:latin typeface="+mj-lt"/>
              </a:rPr>
              <a:t>Maquette 3d enrichie par drone</a:t>
            </a:r>
            <a:endParaRPr lang="fr-FR" sz="3200" dirty="0">
              <a:latin typeface="+mj-lt"/>
            </a:endParaRPr>
          </a:p>
        </p:txBody>
      </p:sp>
      <p:pic>
        <p:nvPicPr>
          <p:cNvPr id="1026" name="Image 1" descr="CRIGE-2021-logo-vector_seul_sig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85" y="1121292"/>
            <a:ext cx="507830" cy="49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-2412776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7504" y="6622172"/>
            <a:ext cx="900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/>
              <a:t>CRIGE PACA : Journée technique sur les jumeaux numériques 19/01/2023</a:t>
            </a:r>
            <a:endParaRPr lang="fr-FR" sz="9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xmlns="" id="{AD911B7E-0229-1E0D-864E-1112D4866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550" y="1403350"/>
            <a:ext cx="1809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b="1">
              <a:solidFill>
                <a:srgbClr val="FFFFFF"/>
              </a:solidFill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xmlns="" id="{8F6C18B9-8155-F480-1826-D095041CF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76" y="2348880"/>
            <a:ext cx="5832648" cy="175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800" b="1" u="sng" dirty="0">
              <a:solidFill>
                <a:srgbClr val="FFFFFF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4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4 </a:t>
            </a:r>
            <a:r>
              <a:rPr lang="fr-FR" altLang="fr-FR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– </a:t>
            </a:r>
            <a:r>
              <a:rPr lang="fr-FR" altLang="fr-FR" sz="4000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Mise à jour par drone</a:t>
            </a:r>
            <a:endParaRPr lang="fr-FR" altLang="fr-FR" sz="4000" b="1" u="sng" dirty="0">
              <a:solidFill>
                <a:srgbClr val="FFFFFF"/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2204864"/>
            <a:ext cx="8229600" cy="3921295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Wingdings 2" panose="05020102010507070707" pitchFamily="18" charset="2"/>
              <a:buNone/>
            </a:pPr>
            <a:endParaRPr lang="fr-FR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1115616" y="2043113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107504" y="6330703"/>
            <a:ext cx="9001000" cy="522301"/>
            <a:chOff x="107504" y="6330703"/>
            <a:chExt cx="9001000" cy="522301"/>
          </a:xfrm>
        </p:grpSpPr>
        <p:sp>
          <p:nvSpPr>
            <p:cNvPr id="7" name="ZoneTexte 6"/>
            <p:cNvSpPr txBox="1"/>
            <p:nvPr/>
          </p:nvSpPr>
          <p:spPr>
            <a:xfrm>
              <a:off x="107504" y="6622172"/>
              <a:ext cx="9001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 smtClean="0"/>
                <a:t>CRIGE PACA : Journée technique sur les jumeaux numériques 19/01/2023</a:t>
              </a:r>
              <a:endParaRPr lang="fr-FR" sz="900" dirty="0"/>
            </a:p>
          </p:txBody>
        </p:sp>
        <p:pic>
          <p:nvPicPr>
            <p:cNvPr id="8" name="Picture 9" descr="F:\SIG\Projets_qgis\svg\capa.png">
              <a:extLst>
                <a:ext uri="{FF2B5EF4-FFF2-40B4-BE49-F238E27FC236}">
                  <a16:creationId xmlns:a16="http://schemas.microsoft.com/office/drawing/2014/main" xmlns="" id="{00E17CBF-882E-369C-E16F-C7A65C6EA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20" y="6470829"/>
              <a:ext cx="6953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 descr="F:\SIG\Projets_qgis\svg\aja.gif">
              <a:extLst>
                <a:ext uri="{FF2B5EF4-FFF2-40B4-BE49-F238E27FC236}">
                  <a16:creationId xmlns:a16="http://schemas.microsoft.com/office/drawing/2014/main" xmlns="" id="{75B12465-25DD-BF4F-E1B4-9969ED9CA1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6330703"/>
              <a:ext cx="432767" cy="46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29710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6510" y="908719"/>
            <a:ext cx="6478588" cy="720081"/>
          </a:xfrm>
        </p:spPr>
        <p:txBody>
          <a:bodyPr/>
          <a:lstStyle/>
          <a:p>
            <a:pPr algn="ctr"/>
            <a:r>
              <a:rPr lang="fr-FR" sz="3600" dirty="0" smtClean="0"/>
              <a:t>Fin 2022 : acquisition d’un drone</a:t>
            </a:r>
            <a:endParaRPr lang="fr-FR" sz="3600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747695" y="1916833"/>
            <a:ext cx="5122912" cy="864095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fr-FR" dirty="0" smtClean="0"/>
              <a:t>Phantom 4 RTK : précision centimétrique pour des travaux de photogrammétrie 2d et 3d</a:t>
            </a:r>
            <a:endParaRPr lang="fr-FR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152" y="3356992"/>
            <a:ext cx="4597998" cy="306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107504" y="6330703"/>
            <a:ext cx="9001000" cy="522301"/>
            <a:chOff x="107504" y="6330703"/>
            <a:chExt cx="9001000" cy="522301"/>
          </a:xfrm>
        </p:grpSpPr>
        <p:sp>
          <p:nvSpPr>
            <p:cNvPr id="7" name="ZoneTexte 6"/>
            <p:cNvSpPr txBox="1"/>
            <p:nvPr/>
          </p:nvSpPr>
          <p:spPr>
            <a:xfrm>
              <a:off x="107504" y="6622172"/>
              <a:ext cx="9001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 smtClean="0"/>
                <a:t>CRIGE PACA : Journée technique sur les jumeaux numériques 19/01/2023</a:t>
              </a:r>
              <a:endParaRPr lang="fr-FR" sz="900" dirty="0"/>
            </a:p>
          </p:txBody>
        </p:sp>
        <p:pic>
          <p:nvPicPr>
            <p:cNvPr id="8" name="Picture 9" descr="F:\SIG\Projets_qgis\svg\capa.png">
              <a:extLst>
                <a:ext uri="{FF2B5EF4-FFF2-40B4-BE49-F238E27FC236}">
                  <a16:creationId xmlns:a16="http://schemas.microsoft.com/office/drawing/2014/main" xmlns="" id="{00E17CBF-882E-369C-E16F-C7A65C6EA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20" y="6470829"/>
              <a:ext cx="6953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F:\SIG\Projets_qgis\svg\aja.gif">
              <a:extLst>
                <a:ext uri="{FF2B5EF4-FFF2-40B4-BE49-F238E27FC236}">
                  <a16:creationId xmlns:a16="http://schemas.microsoft.com/office/drawing/2014/main" xmlns="" id="{75B12465-25DD-BF4F-E1B4-9969ED9CA1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6330703"/>
              <a:ext cx="432767" cy="46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796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6510" y="908719"/>
            <a:ext cx="6478588" cy="720081"/>
          </a:xfrm>
        </p:spPr>
        <p:txBody>
          <a:bodyPr/>
          <a:lstStyle/>
          <a:p>
            <a:pPr algn="ctr"/>
            <a:r>
              <a:rPr lang="fr-FR" sz="3600" dirty="0" smtClean="0"/>
              <a:t>Le relevé 3d</a:t>
            </a:r>
            <a:endParaRPr lang="fr-FR" sz="3600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747695" y="1916833"/>
            <a:ext cx="5122912" cy="864095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fr-FR" dirty="0" smtClean="0"/>
              <a:t>Relevé automatique paramétré avant le vol : </a:t>
            </a:r>
          </a:p>
          <a:p>
            <a:pPr lvl="1" defTabSz="914400"/>
            <a:r>
              <a:rPr lang="fr-FR" dirty="0" smtClean="0"/>
              <a:t>Définition de l’emprise (possibilité d’importer un </a:t>
            </a:r>
            <a:r>
              <a:rPr lang="fr-FR" dirty="0" err="1" smtClean="0"/>
              <a:t>kml</a:t>
            </a:r>
            <a:r>
              <a:rPr lang="fr-FR" dirty="0" smtClean="0"/>
              <a:t>)</a:t>
            </a:r>
          </a:p>
          <a:p>
            <a:pPr lvl="1" defTabSz="914400"/>
            <a:r>
              <a:rPr lang="fr-FR" dirty="0" smtClean="0"/>
              <a:t>Hauteur de vol </a:t>
            </a:r>
          </a:p>
          <a:p>
            <a:pPr lvl="1" defTabSz="914400"/>
            <a:r>
              <a:rPr lang="fr-FR" dirty="0" smtClean="0"/>
              <a:t>Taux de recouvrement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3" t="5292"/>
          <a:stretch/>
        </p:blipFill>
        <p:spPr bwMode="auto">
          <a:xfrm>
            <a:off x="2637663" y="4590216"/>
            <a:ext cx="334297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107504" y="6330703"/>
            <a:ext cx="9001000" cy="522301"/>
            <a:chOff x="107504" y="6330703"/>
            <a:chExt cx="9001000" cy="522301"/>
          </a:xfrm>
        </p:grpSpPr>
        <p:sp>
          <p:nvSpPr>
            <p:cNvPr id="7" name="ZoneTexte 6"/>
            <p:cNvSpPr txBox="1"/>
            <p:nvPr/>
          </p:nvSpPr>
          <p:spPr>
            <a:xfrm>
              <a:off x="107504" y="6622172"/>
              <a:ext cx="9001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 smtClean="0"/>
                <a:t>CRIGE PACA : Journée technique sur les jumeaux numériques 19/01/2023</a:t>
              </a:r>
              <a:endParaRPr lang="fr-FR" sz="900" dirty="0"/>
            </a:p>
          </p:txBody>
        </p:sp>
        <p:pic>
          <p:nvPicPr>
            <p:cNvPr id="8" name="Picture 9" descr="F:\SIG\Projets_qgis\svg\capa.png">
              <a:extLst>
                <a:ext uri="{FF2B5EF4-FFF2-40B4-BE49-F238E27FC236}">
                  <a16:creationId xmlns:a16="http://schemas.microsoft.com/office/drawing/2014/main" xmlns="" id="{00E17CBF-882E-369C-E16F-C7A65C6EA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20" y="6470829"/>
              <a:ext cx="6953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F:\SIG\Projets_qgis\svg\aja.gif">
              <a:extLst>
                <a:ext uri="{FF2B5EF4-FFF2-40B4-BE49-F238E27FC236}">
                  <a16:creationId xmlns:a16="http://schemas.microsoft.com/office/drawing/2014/main" xmlns="" id="{75B12465-25DD-BF4F-E1B4-9969ED9CA1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6330703"/>
              <a:ext cx="432767" cy="46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069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6510" y="908719"/>
            <a:ext cx="6478588" cy="720081"/>
          </a:xfrm>
        </p:spPr>
        <p:txBody>
          <a:bodyPr/>
          <a:lstStyle/>
          <a:p>
            <a:pPr algn="ctr"/>
            <a:r>
              <a:rPr lang="fr-FR" sz="3600" dirty="0" smtClean="0"/>
              <a:t>Le traitement des données</a:t>
            </a:r>
            <a:endParaRPr lang="fr-FR" sz="3600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747695" y="1916833"/>
            <a:ext cx="5122912" cy="864095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fr-FR" dirty="0" smtClean="0"/>
              <a:t>Logiciels dédiés : Pix4dmapper ou </a:t>
            </a:r>
            <a:r>
              <a:rPr lang="fr-FR" dirty="0" err="1" smtClean="0"/>
              <a:t>Photomesh</a:t>
            </a:r>
            <a:endParaRPr lang="fr-FR" dirty="0" smtClean="0"/>
          </a:p>
          <a:p>
            <a:pPr marL="393700" lvl="1" indent="0" defTabSz="914400">
              <a:buNone/>
            </a:pPr>
            <a:endParaRPr lang="fr-FR" dirty="0" smtClean="0"/>
          </a:p>
          <a:p>
            <a:pPr lvl="1" defTabSz="914400"/>
            <a:r>
              <a:rPr lang="fr-FR" dirty="0" smtClean="0"/>
              <a:t>Recalage et assemblage des photos</a:t>
            </a:r>
          </a:p>
          <a:p>
            <a:pPr lvl="1" defTabSz="914400"/>
            <a:r>
              <a:rPr lang="fr-FR" dirty="0" smtClean="0"/>
              <a:t>Génération du nuage de points</a:t>
            </a:r>
          </a:p>
          <a:p>
            <a:pPr lvl="2" defTabSz="914400"/>
            <a:r>
              <a:rPr lang="fr-FR" dirty="0" smtClean="0"/>
              <a:t>Puis ré optimisation avec insertion de points de contrôle	</a:t>
            </a:r>
          </a:p>
          <a:p>
            <a:pPr lvl="1" defTabSz="914400"/>
            <a:r>
              <a:rPr lang="fr-FR" dirty="0" smtClean="0"/>
              <a:t>Génération du mesh3d		</a:t>
            </a:r>
          </a:p>
          <a:p>
            <a:pPr marL="393700" lvl="1" indent="0" defTabSz="914400">
              <a:buNone/>
            </a:pPr>
            <a:endParaRPr lang="fr-FR" dirty="0" smtClean="0"/>
          </a:p>
        </p:txBody>
      </p:sp>
      <p:grpSp>
        <p:nvGrpSpPr>
          <p:cNvPr id="5" name="Groupe 4"/>
          <p:cNvGrpSpPr/>
          <p:nvPr/>
        </p:nvGrpSpPr>
        <p:grpSpPr>
          <a:xfrm>
            <a:off x="107504" y="6330703"/>
            <a:ext cx="9001000" cy="522301"/>
            <a:chOff x="107504" y="6330703"/>
            <a:chExt cx="9001000" cy="522301"/>
          </a:xfrm>
        </p:grpSpPr>
        <p:sp>
          <p:nvSpPr>
            <p:cNvPr id="7" name="ZoneTexte 6"/>
            <p:cNvSpPr txBox="1"/>
            <p:nvPr/>
          </p:nvSpPr>
          <p:spPr>
            <a:xfrm>
              <a:off x="107504" y="6622172"/>
              <a:ext cx="9001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 smtClean="0"/>
                <a:t>CRIGE PACA : Journée technique sur les jumeaux numériques 19/01/2023</a:t>
              </a:r>
              <a:endParaRPr lang="fr-FR" sz="900" dirty="0"/>
            </a:p>
          </p:txBody>
        </p:sp>
        <p:pic>
          <p:nvPicPr>
            <p:cNvPr id="8" name="Picture 9" descr="F:\SIG\Projets_qgis\svg\capa.png">
              <a:extLst>
                <a:ext uri="{FF2B5EF4-FFF2-40B4-BE49-F238E27FC236}">
                  <a16:creationId xmlns:a16="http://schemas.microsoft.com/office/drawing/2014/main" xmlns="" id="{00E17CBF-882E-369C-E16F-C7A65C6EA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20" y="6470829"/>
              <a:ext cx="6953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F:\SIG\Projets_qgis\svg\aja.gif">
              <a:extLst>
                <a:ext uri="{FF2B5EF4-FFF2-40B4-BE49-F238E27FC236}">
                  <a16:creationId xmlns:a16="http://schemas.microsoft.com/office/drawing/2014/main" xmlns="" id="{75B12465-25DD-BF4F-E1B4-9969ED9CA1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6330703"/>
              <a:ext cx="432767" cy="46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910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6510" y="908719"/>
            <a:ext cx="6478588" cy="720081"/>
          </a:xfrm>
        </p:spPr>
        <p:txBody>
          <a:bodyPr/>
          <a:lstStyle/>
          <a:p>
            <a:pPr algn="ctr"/>
            <a:r>
              <a:rPr lang="fr-FR" sz="3600" dirty="0" smtClean="0"/>
              <a:t>Exemple : Relevé d’un aqueduc</a:t>
            </a:r>
            <a:endParaRPr lang="fr-FR" sz="3600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79512" y="2384884"/>
            <a:ext cx="4100616" cy="3600399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fr-FR" dirty="0" smtClean="0"/>
              <a:t>Projet d’aménagement d’un sentier</a:t>
            </a:r>
          </a:p>
          <a:p>
            <a:pPr lvl="1" defTabSz="914400"/>
            <a:r>
              <a:rPr lang="fr-FR" dirty="0" smtClean="0"/>
              <a:t>Ensoleillement par rapport à un ouvrage</a:t>
            </a:r>
          </a:p>
          <a:p>
            <a:pPr lvl="1" defTabSz="914400"/>
            <a:r>
              <a:rPr lang="fr-FR" dirty="0" smtClean="0"/>
              <a:t>Intégration dans le paysage</a:t>
            </a:r>
          </a:p>
          <a:p>
            <a:pPr lvl="1" defTabSz="914400"/>
            <a:r>
              <a:rPr lang="fr-FR" dirty="0" smtClean="0"/>
              <a:t>Profil topographique</a:t>
            </a:r>
          </a:p>
          <a:p>
            <a:pPr marL="393700" lvl="1" indent="0" defTabSz="914400">
              <a:buNone/>
            </a:pPr>
            <a:endParaRPr lang="fr-FR" dirty="0" smtClean="0"/>
          </a:p>
          <a:p>
            <a:pPr marL="393700" lvl="1" indent="0" defTabSz="914400">
              <a:buNone/>
            </a:pPr>
            <a:endParaRPr lang="fr-FR" dirty="0" smtClean="0"/>
          </a:p>
          <a:p>
            <a:pPr marL="393700" lvl="1" indent="0" defTabSz="914400">
              <a:buNone/>
            </a:pPr>
            <a:endParaRPr lang="fr-FR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128" y="2564904"/>
            <a:ext cx="453497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107504" y="6330703"/>
            <a:ext cx="9001000" cy="522301"/>
            <a:chOff x="107504" y="6330703"/>
            <a:chExt cx="9001000" cy="522301"/>
          </a:xfrm>
        </p:grpSpPr>
        <p:sp>
          <p:nvSpPr>
            <p:cNvPr id="7" name="ZoneTexte 6"/>
            <p:cNvSpPr txBox="1"/>
            <p:nvPr/>
          </p:nvSpPr>
          <p:spPr>
            <a:xfrm>
              <a:off x="107504" y="6622172"/>
              <a:ext cx="9001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 smtClean="0"/>
                <a:t>CRIGE PACA : Journée technique sur les jumeaux numériques 19/01/2023</a:t>
              </a:r>
              <a:endParaRPr lang="fr-FR" sz="900" dirty="0"/>
            </a:p>
          </p:txBody>
        </p:sp>
        <p:pic>
          <p:nvPicPr>
            <p:cNvPr id="8" name="Picture 9" descr="F:\SIG\Projets_qgis\svg\capa.png">
              <a:extLst>
                <a:ext uri="{FF2B5EF4-FFF2-40B4-BE49-F238E27FC236}">
                  <a16:creationId xmlns:a16="http://schemas.microsoft.com/office/drawing/2014/main" xmlns="" id="{00E17CBF-882E-369C-E16F-C7A65C6EA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20" y="6470829"/>
              <a:ext cx="6953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F:\SIG\Projets_qgis\svg\aja.gif">
              <a:extLst>
                <a:ext uri="{FF2B5EF4-FFF2-40B4-BE49-F238E27FC236}">
                  <a16:creationId xmlns:a16="http://schemas.microsoft.com/office/drawing/2014/main" xmlns="" id="{75B12465-25DD-BF4F-E1B4-9969ED9CA1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6330703"/>
              <a:ext cx="432767" cy="46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456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1747694" y="908720"/>
            <a:ext cx="6712737" cy="5544616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fr-FR" dirty="0" smtClean="0"/>
              <a:t>Avantages :</a:t>
            </a:r>
          </a:p>
          <a:p>
            <a:pPr lvl="1" defTabSz="914400"/>
            <a:r>
              <a:rPr lang="fr-FR" dirty="0" smtClean="0"/>
              <a:t>Qualité du texturage</a:t>
            </a:r>
          </a:p>
          <a:p>
            <a:pPr lvl="1" defTabSz="914400"/>
            <a:r>
              <a:rPr lang="fr-FR" dirty="0" smtClean="0"/>
              <a:t>Coût</a:t>
            </a:r>
          </a:p>
          <a:p>
            <a:pPr lvl="1" defTabSz="914400"/>
            <a:r>
              <a:rPr lang="fr-FR" dirty="0" smtClean="0"/>
              <a:t>Temps de traitement</a:t>
            </a:r>
          </a:p>
          <a:p>
            <a:pPr lvl="1" defTabSz="914400"/>
            <a:r>
              <a:rPr lang="fr-FR" dirty="0" smtClean="0"/>
              <a:t>Facilement mobilisable</a:t>
            </a:r>
          </a:p>
          <a:p>
            <a:pPr marL="0" indent="0" defTabSz="914400">
              <a:buNone/>
            </a:pPr>
            <a:endParaRPr lang="fr-FR" dirty="0"/>
          </a:p>
          <a:p>
            <a:pPr defTabSz="914400"/>
            <a:r>
              <a:rPr lang="fr-FR" dirty="0" smtClean="0"/>
              <a:t>Inconvénients :</a:t>
            </a:r>
          </a:p>
          <a:p>
            <a:pPr lvl="1" defTabSz="914400"/>
            <a:r>
              <a:rPr lang="fr-FR" dirty="0" smtClean="0"/>
              <a:t>Pour des petites à moyennes surfaces</a:t>
            </a:r>
          </a:p>
          <a:p>
            <a:pPr lvl="1" defTabSz="914400"/>
            <a:r>
              <a:rPr lang="fr-FR" dirty="0" smtClean="0"/>
              <a:t>Stockage des données</a:t>
            </a:r>
          </a:p>
          <a:p>
            <a:pPr lvl="1" defTabSz="914400"/>
            <a:r>
              <a:rPr lang="fr-FR" dirty="0" smtClean="0"/>
              <a:t>Notification de vol obligatoire en agglomération (délais de 5 jours)</a:t>
            </a:r>
          </a:p>
          <a:p>
            <a:pPr lvl="1" defTabSz="914400"/>
            <a:r>
              <a:rPr lang="fr-FR" dirty="0" smtClean="0"/>
              <a:t>Contraintes météo (vent, pluie…)</a:t>
            </a:r>
          </a:p>
          <a:p>
            <a:pPr lvl="1" defTabSz="914400"/>
            <a:endParaRPr lang="fr-FR" dirty="0" smtClean="0"/>
          </a:p>
          <a:p>
            <a:pPr lvl="1" defTabSz="914400"/>
            <a:endParaRPr lang="fr-FR" dirty="0" smtClean="0"/>
          </a:p>
          <a:p>
            <a:pPr marL="0" indent="0" defTabSz="914400">
              <a:buNone/>
            </a:pPr>
            <a:r>
              <a:rPr lang="fr-FR" dirty="0" smtClean="0"/>
              <a:t>	</a:t>
            </a:r>
          </a:p>
          <a:p>
            <a:pPr marL="668337" lvl="2" indent="0" defTabSz="914400">
              <a:buNone/>
            </a:pPr>
            <a:endParaRPr lang="fr-FR" dirty="0" smtClean="0"/>
          </a:p>
          <a:p>
            <a:pPr marL="393700" lvl="1" indent="0" defTabSz="914400">
              <a:buNone/>
            </a:pPr>
            <a:endParaRPr lang="fr-FR" dirty="0" smtClean="0"/>
          </a:p>
        </p:txBody>
      </p:sp>
      <p:grpSp>
        <p:nvGrpSpPr>
          <p:cNvPr id="4" name="Groupe 3"/>
          <p:cNvGrpSpPr/>
          <p:nvPr/>
        </p:nvGrpSpPr>
        <p:grpSpPr>
          <a:xfrm>
            <a:off x="107504" y="6330703"/>
            <a:ext cx="9001000" cy="522301"/>
            <a:chOff x="107504" y="6330703"/>
            <a:chExt cx="9001000" cy="522301"/>
          </a:xfrm>
        </p:grpSpPr>
        <p:sp>
          <p:nvSpPr>
            <p:cNvPr id="5" name="ZoneTexte 4"/>
            <p:cNvSpPr txBox="1"/>
            <p:nvPr/>
          </p:nvSpPr>
          <p:spPr>
            <a:xfrm>
              <a:off x="107504" y="6622172"/>
              <a:ext cx="9001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 smtClean="0"/>
                <a:t>CRIGE PACA : Journée technique sur les jumeaux numériques 19/01/2023</a:t>
              </a:r>
              <a:endParaRPr lang="fr-FR" sz="900" dirty="0"/>
            </a:p>
          </p:txBody>
        </p:sp>
        <p:pic>
          <p:nvPicPr>
            <p:cNvPr id="7" name="Picture 9" descr="F:\SIG\Projets_qgis\svg\capa.png">
              <a:extLst>
                <a:ext uri="{FF2B5EF4-FFF2-40B4-BE49-F238E27FC236}">
                  <a16:creationId xmlns:a16="http://schemas.microsoft.com/office/drawing/2014/main" xmlns="" id="{00E17CBF-882E-369C-E16F-C7A65C6EA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20" y="6470829"/>
              <a:ext cx="6953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F:\SIG\Projets_qgis\svg\aja.gif">
              <a:extLst>
                <a:ext uri="{FF2B5EF4-FFF2-40B4-BE49-F238E27FC236}">
                  <a16:creationId xmlns:a16="http://schemas.microsoft.com/office/drawing/2014/main" xmlns="" id="{75B12465-25DD-BF4F-E1B4-9969ED9CA1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6330703"/>
              <a:ext cx="432767" cy="46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462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xmlns="" id="{AD911B7E-0229-1E0D-864E-1112D4866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550" y="1403350"/>
            <a:ext cx="1809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b="1">
              <a:solidFill>
                <a:srgbClr val="FFFFFF"/>
              </a:solidFill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xmlns="" id="{8F6C18B9-8155-F480-1826-D095041CF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"/>
            <a:ext cx="9144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800" b="1" u="sng" dirty="0">
              <a:solidFill>
                <a:srgbClr val="FFFFFF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5 </a:t>
            </a:r>
            <a:r>
              <a:rPr lang="fr-FR" altLang="fr-FR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– </a:t>
            </a:r>
            <a:r>
              <a:rPr lang="fr-FR" altLang="fr-FR" sz="2800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Futures mises à jour</a:t>
            </a:r>
            <a:endParaRPr lang="fr-FR" altLang="fr-FR" sz="2800" u="sng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800" b="1" u="sng" dirty="0">
              <a:solidFill>
                <a:srgbClr val="FFFFFF"/>
              </a:solidFill>
            </a:endParaRPr>
          </a:p>
        </p:txBody>
      </p:sp>
      <p:sp>
        <p:nvSpPr>
          <p:cNvPr id="7177" name="Text Box 10">
            <a:extLst>
              <a:ext uri="{FF2B5EF4-FFF2-40B4-BE49-F238E27FC236}">
                <a16:creationId xmlns:a16="http://schemas.microsoft.com/office/drawing/2014/main" xmlns="" id="{657628DF-4FE9-B63D-F351-81DFA58C9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284413"/>
            <a:ext cx="7343775" cy="44577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3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algn="just" eaLnBrk="1">
              <a:spcAft>
                <a:spcPct val="0"/>
              </a:spcAft>
              <a:buFontTx/>
              <a:buChar char="-"/>
              <a:defRPr/>
            </a:pPr>
            <a:endParaRPr lang="fr-FR" altLang="fr-FR" sz="1600" dirty="0">
              <a:solidFill>
                <a:srgbClr val="000000"/>
              </a:solidFill>
            </a:endParaRPr>
          </a:p>
          <a:p>
            <a:pPr algn="just" eaLnBrk="1">
              <a:spcAft>
                <a:spcPct val="0"/>
              </a:spcAft>
              <a:defRPr/>
            </a:pPr>
            <a:endParaRPr lang="fr-FR" altLang="fr-FR" sz="1600" dirty="0">
              <a:solidFill>
                <a:srgbClr val="000000"/>
              </a:solidFill>
            </a:endParaRPr>
          </a:p>
          <a:p>
            <a:pPr algn="just" eaLnBrk="1">
              <a:spcAft>
                <a:spcPct val="0"/>
              </a:spcAft>
              <a:defRPr/>
            </a:pPr>
            <a:endParaRPr lang="fr-FR" altLang="fr-FR" sz="1800" dirty="0">
              <a:solidFill>
                <a:srgbClr val="000000"/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2204864"/>
            <a:ext cx="8229600" cy="3921295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fr-FR" dirty="0" smtClean="0"/>
              <a:t>Projet PCRS (plan de corps de rue simplifié) -&gt; </a:t>
            </a:r>
          </a:p>
          <a:p>
            <a:pPr lvl="1" defTabSz="914400"/>
            <a:r>
              <a:rPr lang="fr-FR" dirty="0" smtClean="0"/>
              <a:t>2024-2025 : Acquisition d’une </a:t>
            </a:r>
            <a:r>
              <a:rPr lang="fr-FR" dirty="0" err="1" smtClean="0"/>
              <a:t>orthophoto</a:t>
            </a:r>
            <a:r>
              <a:rPr lang="fr-FR" dirty="0" smtClean="0"/>
              <a:t> de 5cm + prises de vue obliques</a:t>
            </a:r>
            <a:endParaRPr lang="fr-FR" dirty="0" smtClean="0"/>
          </a:p>
        </p:txBody>
      </p:sp>
      <p:grpSp>
        <p:nvGrpSpPr>
          <p:cNvPr id="6" name="Groupe 5"/>
          <p:cNvGrpSpPr/>
          <p:nvPr/>
        </p:nvGrpSpPr>
        <p:grpSpPr>
          <a:xfrm>
            <a:off x="107504" y="6330703"/>
            <a:ext cx="9001000" cy="522301"/>
            <a:chOff x="107504" y="6330703"/>
            <a:chExt cx="9001000" cy="522301"/>
          </a:xfrm>
        </p:grpSpPr>
        <p:sp>
          <p:nvSpPr>
            <p:cNvPr id="7" name="ZoneTexte 6"/>
            <p:cNvSpPr txBox="1"/>
            <p:nvPr/>
          </p:nvSpPr>
          <p:spPr>
            <a:xfrm>
              <a:off x="107504" y="6622172"/>
              <a:ext cx="9001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 smtClean="0"/>
                <a:t>CRIGE PACA : Journée technique sur les jumeaux numériques 19/01/2023</a:t>
              </a:r>
              <a:endParaRPr lang="fr-FR" sz="900" dirty="0"/>
            </a:p>
          </p:txBody>
        </p:sp>
        <p:pic>
          <p:nvPicPr>
            <p:cNvPr id="8" name="Picture 9" descr="F:\SIG\Projets_qgis\svg\capa.png">
              <a:extLst>
                <a:ext uri="{FF2B5EF4-FFF2-40B4-BE49-F238E27FC236}">
                  <a16:creationId xmlns:a16="http://schemas.microsoft.com/office/drawing/2014/main" xmlns="" id="{00E17CBF-882E-369C-E16F-C7A65C6EA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20" y="6470829"/>
              <a:ext cx="6953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 descr="F:\SIG\Projets_qgis\svg\aja.gif">
              <a:extLst>
                <a:ext uri="{FF2B5EF4-FFF2-40B4-BE49-F238E27FC236}">
                  <a16:creationId xmlns:a16="http://schemas.microsoft.com/office/drawing/2014/main" xmlns="" id="{75B12465-25DD-BF4F-E1B4-9969ED9CA1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6330703"/>
              <a:ext cx="432767" cy="46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9312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47C6EFC-270D-AA59-10EC-12E99642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2565400"/>
            <a:ext cx="6478588" cy="22987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dirty="0"/>
              <a:t/>
            </a:r>
            <a:br>
              <a:rPr lang="fr-FR" dirty="0"/>
            </a:br>
            <a:r>
              <a:rPr lang="fr-FR" dirty="0">
                <a:solidFill>
                  <a:schemeClr val="tx1"/>
                </a:solidFill>
              </a:rPr>
              <a:t>Merci de votre attention!</a:t>
            </a:r>
          </a:p>
        </p:txBody>
      </p:sp>
      <p:pic>
        <p:nvPicPr>
          <p:cNvPr id="4" name="Image 2" descr="Une image contenant pierre&#10;&#10;Description générée automatiquement">
            <a:extLst>
              <a:ext uri="{FF2B5EF4-FFF2-40B4-BE49-F238E27FC236}">
                <a16:creationId xmlns:a16="http://schemas.microsoft.com/office/drawing/2014/main" xmlns="" id="{EFB743C2-0070-4EF7-9DC6-A6752BFD5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856" y="1199008"/>
            <a:ext cx="2224328" cy="1869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988" name="Picture 4" descr="F:\SIG\Projets_qgis\svg\aja.gif">
            <a:extLst>
              <a:ext uri="{FF2B5EF4-FFF2-40B4-BE49-F238E27FC236}">
                <a16:creationId xmlns:a16="http://schemas.microsoft.com/office/drawing/2014/main" xmlns="" id="{26FEC1FB-6388-F2AB-E1B0-ACBDEC81C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5492750"/>
            <a:ext cx="78105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F:\SIG\Projets_qgis\svg\capa.png">
            <a:extLst>
              <a:ext uri="{FF2B5EF4-FFF2-40B4-BE49-F238E27FC236}">
                <a16:creationId xmlns:a16="http://schemas.microsoft.com/office/drawing/2014/main" xmlns="" id="{5EF653E2-25E4-430B-A24B-06EEC780B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589588"/>
            <a:ext cx="1390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ZoneTexte 2">
            <a:extLst>
              <a:ext uri="{FF2B5EF4-FFF2-40B4-BE49-F238E27FC236}">
                <a16:creationId xmlns:a16="http://schemas.microsoft.com/office/drawing/2014/main" xmlns="" id="{69CA70B1-C4B8-34A9-AC97-55AB9F7D5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792" y="4869160"/>
            <a:ext cx="410445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altLang="fr-FR" sz="1600" dirty="0" smtClean="0">
                <a:latin typeface="Comic Sans MS" panose="030F0702030302020204" pitchFamily="66" charset="0"/>
              </a:rPr>
              <a:t>Contacts </a:t>
            </a:r>
            <a:r>
              <a:rPr lang="fr-FR" altLang="fr-FR" sz="1600" dirty="0">
                <a:latin typeface="Comic Sans MS" panose="030F0702030302020204" pitchFamily="66" charset="0"/>
              </a:rPr>
              <a:t>service SIG </a:t>
            </a:r>
            <a:r>
              <a:rPr lang="fr-FR" altLang="fr-FR" sz="1600" dirty="0" smtClean="0">
                <a:latin typeface="Comic Sans MS" panose="030F0702030302020204" pitchFamily="66" charset="0"/>
              </a:rPr>
              <a:t>CAPA :</a:t>
            </a:r>
          </a:p>
          <a:p>
            <a:r>
              <a:rPr lang="fr-FR" altLang="fr-FR" sz="1600" dirty="0" smtClean="0">
                <a:latin typeface="Comic Sans MS" panose="030F0702030302020204" pitchFamily="66" charset="0"/>
              </a:rPr>
              <a:t> </a:t>
            </a:r>
            <a:endParaRPr lang="fr-FR" altLang="fr-FR" sz="1600" dirty="0">
              <a:latin typeface="Comic Sans MS" panose="030F0702030302020204" pitchFamily="66" charset="0"/>
            </a:endParaRPr>
          </a:p>
          <a:p>
            <a:r>
              <a:rPr lang="fr-FR" altLang="fr-FR" sz="1600" dirty="0">
                <a:latin typeface="Comic Sans MS" panose="030F0702030302020204" pitchFamily="66" charset="0"/>
              </a:rPr>
              <a:t>	</a:t>
            </a:r>
            <a:r>
              <a:rPr lang="fr-FR" altLang="fr-FR" sz="1600" dirty="0" smtClean="0">
                <a:latin typeface="Comic Sans MS" panose="030F0702030302020204" pitchFamily="66" charset="0"/>
              </a:rPr>
              <a:t>e.stefanini@ca-ajaccien.fr</a:t>
            </a:r>
          </a:p>
          <a:p>
            <a:r>
              <a:rPr lang="fr-FR" altLang="fr-FR" sz="1600" dirty="0">
                <a:latin typeface="Comic Sans MS" panose="030F0702030302020204" pitchFamily="66" charset="0"/>
              </a:rPr>
              <a:t>	</a:t>
            </a:r>
            <a:r>
              <a:rPr lang="fr-FR" altLang="fr-FR" sz="1600" dirty="0" smtClean="0">
                <a:latin typeface="Comic Sans MS" panose="030F0702030302020204" pitchFamily="66" charset="0"/>
              </a:rPr>
              <a:t>b.vitali@ca-ajaccien.fr</a:t>
            </a:r>
          </a:p>
          <a:p>
            <a:r>
              <a:rPr lang="fr-FR" altLang="fr-FR" sz="1600" dirty="0">
                <a:latin typeface="Comic Sans MS" panose="030F0702030302020204" pitchFamily="66" charset="0"/>
              </a:rPr>
              <a:t>	</a:t>
            </a:r>
            <a:r>
              <a:rPr lang="fr-FR" altLang="fr-FR" sz="1600" dirty="0" smtClean="0">
                <a:latin typeface="Comic Sans MS" panose="030F0702030302020204" pitchFamily="66" charset="0"/>
              </a:rPr>
              <a:t>p.peraldi@ca-ajaccien.fr</a:t>
            </a:r>
          </a:p>
          <a:p>
            <a:r>
              <a:rPr lang="fr-FR" altLang="fr-FR" sz="1600" dirty="0">
                <a:latin typeface="Comic Sans MS" panose="030F0702030302020204" pitchFamily="66" charset="0"/>
              </a:rPr>
              <a:t>	</a:t>
            </a:r>
            <a:r>
              <a:rPr lang="fr-FR" altLang="fr-FR" sz="1600" dirty="0" smtClean="0">
                <a:latin typeface="Comic Sans MS" panose="030F0702030302020204" pitchFamily="66" charset="0"/>
              </a:rPr>
              <a:t>j.perelli@ca-ajaccien.fr</a:t>
            </a:r>
            <a:endParaRPr lang="fr-FR" altLang="fr-FR" sz="1600" dirty="0">
              <a:latin typeface="Comic Sans MS" panose="030F0702030302020204" pitchFamily="66" charset="0"/>
            </a:endParaRPr>
          </a:p>
          <a:p>
            <a:endParaRPr lang="fr-FR" altLang="fr-FR" sz="1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xmlns="" id="{FF88658E-AD44-A676-901F-B26864BA5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550" y="1403350"/>
            <a:ext cx="1809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b="1">
              <a:solidFill>
                <a:srgbClr val="FFFFFF"/>
              </a:solidFill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E8296D10-D7D3-A7E4-F04B-6C45714F0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844" y="1628800"/>
            <a:ext cx="7488385" cy="535385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5000" rIns="90000" bIns="45000" anchor="t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fr-FR" altLang="fr-FR" sz="2000" dirty="0">
              <a:solidFill>
                <a:schemeClr val="tx1"/>
              </a:solidFill>
            </a:endParaRPr>
          </a:p>
          <a:p>
            <a:pPr marL="457200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1 – </a:t>
            </a:r>
            <a:r>
              <a:rPr lang="fr-FR" altLang="fr-FR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Le territoire</a:t>
            </a:r>
            <a:endParaRPr lang="fr-FR" altLang="fr-FR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0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fr-FR" altLang="fr-FR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0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2 – </a:t>
            </a:r>
            <a:r>
              <a:rPr lang="fr-FR" altLang="fr-FR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La genèse du projet</a:t>
            </a:r>
            <a:endParaRPr lang="fr-FR" altLang="fr-FR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0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fr-FR" altLang="fr-FR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0" eaLnBrk="1" hangingPunct="1">
              <a:buClr>
                <a:srgbClr val="000000"/>
              </a:buClr>
              <a:buSzPct val="100000"/>
              <a:defRPr/>
            </a:pPr>
            <a:r>
              <a:rPr lang="fr-FR" altLang="fr-FR" sz="2800" dirty="0">
                <a:solidFill>
                  <a:schemeClr val="tx1"/>
                </a:solidFill>
                <a:latin typeface="Comic Sans MS"/>
                <a:ea typeface="Microsoft YaHei"/>
              </a:rPr>
              <a:t>3 – </a:t>
            </a:r>
            <a:r>
              <a:rPr lang="fr-FR" altLang="fr-FR" sz="2800" dirty="0" smtClean="0">
                <a:solidFill>
                  <a:schemeClr val="tx1"/>
                </a:solidFill>
                <a:latin typeface="Comic Sans MS"/>
                <a:ea typeface="Microsoft YaHei"/>
              </a:rPr>
              <a:t>Mise en place et utilisation</a:t>
            </a:r>
            <a:endParaRPr lang="fr-FR" altLang="fr-FR" sz="2800" dirty="0">
              <a:solidFill>
                <a:schemeClr val="tx1"/>
              </a:solidFill>
              <a:latin typeface="Comic Sans MS"/>
              <a:ea typeface="Microsoft YaHei"/>
            </a:endParaRPr>
          </a:p>
          <a:p>
            <a:pPr marL="457200">
              <a:defRPr/>
            </a:pPr>
            <a:endParaRPr lang="fr-FR" dirty="0"/>
          </a:p>
          <a:p>
            <a:pPr marL="457200">
              <a:defRPr/>
            </a:pPr>
            <a:r>
              <a:rPr lang="fr-FR" sz="2800" dirty="0">
                <a:solidFill>
                  <a:schemeClr val="tx1"/>
                </a:solidFill>
                <a:latin typeface="Comic Sans MS"/>
                <a:ea typeface="Microsoft YaHei"/>
                <a:cs typeface="Arial"/>
              </a:rPr>
              <a:t>4 </a:t>
            </a:r>
            <a:r>
              <a:rPr lang="fr-FR" sz="2800" dirty="0" smtClean="0">
                <a:solidFill>
                  <a:schemeClr val="tx1"/>
                </a:solidFill>
                <a:latin typeface="Comic Sans MS"/>
                <a:ea typeface="Microsoft YaHei"/>
                <a:cs typeface="Arial"/>
              </a:rPr>
              <a:t>– Mise à jour par drone</a:t>
            </a:r>
          </a:p>
          <a:p>
            <a:pPr marL="457200">
              <a:defRPr/>
            </a:pPr>
            <a:endParaRPr lang="fr-FR" sz="2800" dirty="0">
              <a:solidFill>
                <a:schemeClr val="tx1"/>
              </a:solidFill>
              <a:latin typeface="Comic Sans MS"/>
              <a:ea typeface="Microsoft YaHei"/>
              <a:cs typeface="Arial"/>
            </a:endParaRPr>
          </a:p>
          <a:p>
            <a:pPr marL="457200">
              <a:defRPr/>
            </a:pPr>
            <a:r>
              <a:rPr lang="fr-FR" sz="2800" dirty="0" smtClean="0">
                <a:solidFill>
                  <a:schemeClr val="tx1"/>
                </a:solidFill>
                <a:latin typeface="Comic Sans MS"/>
                <a:ea typeface="Microsoft YaHei"/>
                <a:cs typeface="Arial"/>
              </a:rPr>
              <a:t>5 – Evolution à venir</a:t>
            </a:r>
            <a:endParaRPr lang="fr-FR" sz="2800" dirty="0">
              <a:solidFill>
                <a:schemeClr val="tx1"/>
              </a:solidFill>
            </a:endParaRPr>
          </a:p>
          <a:p>
            <a:pPr marL="457200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fr-FR" altLang="fr-FR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0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fr-FR" altLang="fr-FR" sz="2000" dirty="0">
              <a:solidFill>
                <a:schemeClr val="tx1"/>
              </a:solidFill>
            </a:endParaRPr>
          </a:p>
          <a:p>
            <a:pPr marL="457200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fr-FR" altLang="fr-FR" sz="2000" dirty="0">
              <a:solidFill>
                <a:schemeClr val="tx1"/>
              </a:solidFill>
            </a:endParaRPr>
          </a:p>
          <a:p>
            <a:pPr marL="457200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fr-FR" altLang="fr-FR" sz="2000" dirty="0">
              <a:solidFill>
                <a:schemeClr val="tx1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107504" y="6330703"/>
            <a:ext cx="9001000" cy="522301"/>
            <a:chOff x="107504" y="6330703"/>
            <a:chExt cx="9001000" cy="522301"/>
          </a:xfrm>
        </p:grpSpPr>
        <p:sp>
          <p:nvSpPr>
            <p:cNvPr id="4" name="ZoneTexte 3"/>
            <p:cNvSpPr txBox="1"/>
            <p:nvPr/>
          </p:nvSpPr>
          <p:spPr>
            <a:xfrm>
              <a:off x="107504" y="6622172"/>
              <a:ext cx="9001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 smtClean="0"/>
                <a:t>CRIGE PACA : Journée technique sur les jumeaux numériques 19/01/2023</a:t>
              </a:r>
              <a:endParaRPr lang="fr-FR" sz="900" dirty="0"/>
            </a:p>
          </p:txBody>
        </p:sp>
        <p:pic>
          <p:nvPicPr>
            <p:cNvPr id="5" name="Picture 9" descr="F:\SIG\Projets_qgis\svg\capa.png">
              <a:extLst>
                <a:ext uri="{FF2B5EF4-FFF2-40B4-BE49-F238E27FC236}">
                  <a16:creationId xmlns:a16="http://schemas.microsoft.com/office/drawing/2014/main" xmlns="" id="{00E17CBF-882E-369C-E16F-C7A65C6EA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20" y="6470829"/>
              <a:ext cx="6953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F:\SIG\Projets_qgis\svg\aja.gif">
              <a:extLst>
                <a:ext uri="{FF2B5EF4-FFF2-40B4-BE49-F238E27FC236}">
                  <a16:creationId xmlns:a16="http://schemas.microsoft.com/office/drawing/2014/main" xmlns="" id="{75B12465-25DD-BF4F-E1B4-9969ED9CA1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6330703"/>
              <a:ext cx="432767" cy="46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xmlns="" id="{AD911B7E-0229-1E0D-864E-1112D4866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550" y="1403350"/>
            <a:ext cx="1809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b="1">
              <a:solidFill>
                <a:srgbClr val="FFFFFF"/>
              </a:solidFill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xmlns="" id="{8F6C18B9-8155-F480-1826-D095041CF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"/>
            <a:ext cx="9144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800" b="1" u="sng" dirty="0">
              <a:solidFill>
                <a:srgbClr val="FFFFFF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1 </a:t>
            </a:r>
            <a:r>
              <a:rPr lang="fr-FR" altLang="fr-FR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– </a:t>
            </a:r>
            <a:r>
              <a:rPr lang="fr-FR" altLang="fr-FR" sz="2800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Le territoire</a:t>
            </a:r>
            <a:endParaRPr lang="fr-FR" altLang="fr-FR" sz="2800" u="sng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800" b="1" u="sng" dirty="0">
              <a:solidFill>
                <a:srgbClr val="FFFFFF"/>
              </a:solidFill>
            </a:endParaRPr>
          </a:p>
        </p:txBody>
      </p:sp>
      <p:sp>
        <p:nvSpPr>
          <p:cNvPr id="7177" name="Text Box 10">
            <a:extLst>
              <a:ext uri="{FF2B5EF4-FFF2-40B4-BE49-F238E27FC236}">
                <a16:creationId xmlns:a16="http://schemas.microsoft.com/office/drawing/2014/main" xmlns="" id="{657628DF-4FE9-B63D-F351-81DFA58C9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284413"/>
            <a:ext cx="7343775" cy="44577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3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algn="just" eaLnBrk="1">
              <a:spcAft>
                <a:spcPct val="0"/>
              </a:spcAft>
              <a:buFontTx/>
              <a:buChar char="-"/>
              <a:defRPr/>
            </a:pPr>
            <a:endParaRPr lang="fr-FR" altLang="fr-FR" sz="1600" dirty="0">
              <a:solidFill>
                <a:srgbClr val="000000"/>
              </a:solidFill>
            </a:endParaRPr>
          </a:p>
          <a:p>
            <a:pPr algn="just" eaLnBrk="1">
              <a:spcAft>
                <a:spcPct val="0"/>
              </a:spcAft>
              <a:defRPr/>
            </a:pPr>
            <a:endParaRPr lang="fr-FR" altLang="fr-FR" sz="1600" dirty="0">
              <a:solidFill>
                <a:srgbClr val="000000"/>
              </a:solidFill>
            </a:endParaRPr>
          </a:p>
          <a:p>
            <a:pPr algn="just" eaLnBrk="1">
              <a:spcAft>
                <a:spcPct val="0"/>
              </a:spcAft>
              <a:defRPr/>
            </a:pPr>
            <a:endParaRPr lang="fr-FR" altLang="fr-FR" sz="1800" dirty="0">
              <a:solidFill>
                <a:srgbClr val="000000"/>
              </a:solidFill>
            </a:endParaRPr>
          </a:p>
        </p:txBody>
      </p:sp>
      <p:pic>
        <p:nvPicPr>
          <p:cNvPr id="7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2481862"/>
            <a:ext cx="5029988" cy="355699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724128" y="2598364"/>
            <a:ext cx="31683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 smtClean="0">
                <a:latin typeface="+mn-lt"/>
              </a:rPr>
              <a:t>Superficie de 268 km²</a:t>
            </a:r>
          </a:p>
          <a:p>
            <a:pPr marL="285750" indent="-285750">
              <a:buFontTx/>
              <a:buChar char="-"/>
            </a:pPr>
            <a:r>
              <a:rPr lang="fr-FR" sz="2400" dirty="0" smtClean="0">
                <a:latin typeface="+mn-lt"/>
              </a:rPr>
              <a:t>10 Communes</a:t>
            </a:r>
          </a:p>
          <a:p>
            <a:pPr marL="285750" indent="-285750">
              <a:buFontTx/>
              <a:buChar char="-"/>
            </a:pPr>
            <a:r>
              <a:rPr lang="fr-FR" sz="2400" dirty="0" smtClean="0">
                <a:latin typeface="+mn-lt"/>
              </a:rPr>
              <a:t>91 202 habitants</a:t>
            </a:r>
          </a:p>
          <a:p>
            <a:endParaRPr lang="fr-FR" sz="2400" dirty="0" smtClean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fr-FR" sz="2400" dirty="0" smtClean="0">
                <a:latin typeface="+mn-lt"/>
              </a:rPr>
              <a:t>Un service SIG </a:t>
            </a:r>
            <a:r>
              <a:rPr lang="fr-FR" sz="2400" dirty="0" smtClean="0">
                <a:latin typeface="+mn-lt"/>
              </a:rPr>
              <a:t>composé </a:t>
            </a:r>
            <a:r>
              <a:rPr lang="fr-FR" sz="2400" dirty="0" smtClean="0">
                <a:latin typeface="+mn-lt"/>
              </a:rPr>
              <a:t>de 6 agents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107504" y="6330703"/>
            <a:ext cx="9001000" cy="522301"/>
            <a:chOff x="107504" y="6330703"/>
            <a:chExt cx="9001000" cy="522301"/>
          </a:xfrm>
        </p:grpSpPr>
        <p:sp>
          <p:nvSpPr>
            <p:cNvPr id="10" name="ZoneTexte 9"/>
            <p:cNvSpPr txBox="1"/>
            <p:nvPr/>
          </p:nvSpPr>
          <p:spPr>
            <a:xfrm>
              <a:off x="107504" y="6622172"/>
              <a:ext cx="9001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 smtClean="0"/>
                <a:t>CRIGE PACA : Journée technique sur les jumeaux numériques 19/01/2023</a:t>
              </a:r>
              <a:endParaRPr lang="fr-FR" sz="900" dirty="0"/>
            </a:p>
          </p:txBody>
        </p:sp>
        <p:pic>
          <p:nvPicPr>
            <p:cNvPr id="11" name="Picture 9" descr="F:\SIG\Projets_qgis\svg\capa.png">
              <a:extLst>
                <a:ext uri="{FF2B5EF4-FFF2-40B4-BE49-F238E27FC236}">
                  <a16:creationId xmlns:a16="http://schemas.microsoft.com/office/drawing/2014/main" xmlns="" id="{00E17CBF-882E-369C-E16F-C7A65C6EA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20" y="6470829"/>
              <a:ext cx="6953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 descr="F:\SIG\Projets_qgis\svg\aja.gif">
              <a:extLst>
                <a:ext uri="{FF2B5EF4-FFF2-40B4-BE49-F238E27FC236}">
                  <a16:creationId xmlns:a16="http://schemas.microsoft.com/office/drawing/2014/main" xmlns="" id="{75B12465-25DD-BF4F-E1B4-9969ED9CA1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6330703"/>
              <a:ext cx="432767" cy="46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xmlns="" id="{AD911B7E-0229-1E0D-864E-1112D4866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550" y="1403350"/>
            <a:ext cx="1809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b="1">
              <a:solidFill>
                <a:srgbClr val="FFFFFF"/>
              </a:solidFill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xmlns="" id="{8F6C18B9-8155-F480-1826-D095041CF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"/>
            <a:ext cx="9144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800" b="1" u="sng" dirty="0">
              <a:solidFill>
                <a:srgbClr val="FFFFFF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2 </a:t>
            </a:r>
            <a:r>
              <a:rPr lang="fr-FR" altLang="fr-FR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– </a:t>
            </a:r>
            <a:r>
              <a:rPr lang="fr-FR" altLang="fr-FR" sz="2800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La genèse du projet</a:t>
            </a:r>
            <a:endParaRPr lang="fr-FR" altLang="fr-FR" sz="2800" u="sng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800" b="1" u="sng" dirty="0">
              <a:solidFill>
                <a:srgbClr val="FFFFFF"/>
              </a:solidFill>
            </a:endParaRPr>
          </a:p>
        </p:txBody>
      </p:sp>
      <p:sp>
        <p:nvSpPr>
          <p:cNvPr id="7177" name="Text Box 10">
            <a:extLst>
              <a:ext uri="{FF2B5EF4-FFF2-40B4-BE49-F238E27FC236}">
                <a16:creationId xmlns:a16="http://schemas.microsoft.com/office/drawing/2014/main" xmlns="" id="{657628DF-4FE9-B63D-F351-81DFA58C9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284413"/>
            <a:ext cx="7343775" cy="44577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0876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3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algn="just" eaLnBrk="1">
              <a:spcAft>
                <a:spcPct val="0"/>
              </a:spcAft>
              <a:buFontTx/>
              <a:buChar char="-"/>
              <a:defRPr/>
            </a:pPr>
            <a:endParaRPr lang="fr-FR" altLang="fr-FR" sz="1600" dirty="0">
              <a:solidFill>
                <a:srgbClr val="000000"/>
              </a:solidFill>
            </a:endParaRPr>
          </a:p>
          <a:p>
            <a:pPr algn="just" eaLnBrk="1">
              <a:spcAft>
                <a:spcPct val="0"/>
              </a:spcAft>
              <a:defRPr/>
            </a:pPr>
            <a:endParaRPr lang="fr-FR" altLang="fr-FR" sz="1600" dirty="0">
              <a:solidFill>
                <a:srgbClr val="000000"/>
              </a:solidFill>
            </a:endParaRPr>
          </a:p>
          <a:p>
            <a:pPr algn="just" eaLnBrk="1">
              <a:spcAft>
                <a:spcPct val="0"/>
              </a:spcAft>
              <a:defRPr/>
            </a:pPr>
            <a:endParaRPr lang="fr-FR" altLang="fr-FR" sz="1800" dirty="0">
              <a:solidFill>
                <a:srgbClr val="000000"/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2204864"/>
            <a:ext cx="8229600" cy="3921295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fr-FR" dirty="0" smtClean="0"/>
              <a:t>Ville d’Ajaccio : Projet </a:t>
            </a:r>
            <a:r>
              <a:rPr lang="fr-FR" dirty="0" err="1" smtClean="0"/>
              <a:t>Proterina</a:t>
            </a:r>
            <a:r>
              <a:rPr lang="fr-FR" dirty="0" smtClean="0"/>
              <a:t> 3 sur le risque </a:t>
            </a:r>
            <a:r>
              <a:rPr lang="fr-FR" dirty="0" err="1" smtClean="0"/>
              <a:t>innondation</a:t>
            </a:r>
            <a:r>
              <a:rPr lang="fr-FR" dirty="0" smtClean="0"/>
              <a:t>. Acquérir un outil de simulation de montée des eaux pour étudier l’impact sur la population</a:t>
            </a:r>
          </a:p>
          <a:p>
            <a:pPr marL="0" indent="0" defTabSz="914400">
              <a:buFont typeface="Wingdings 2" panose="05020102010507070707" pitchFamily="18" charset="2"/>
              <a:buNone/>
            </a:pPr>
            <a:endParaRPr lang="fr-FR" dirty="0" smtClean="0"/>
          </a:p>
          <a:p>
            <a:pPr defTabSz="914400"/>
            <a:r>
              <a:rPr lang="fr-FR" dirty="0" smtClean="0"/>
              <a:t>IGO -&gt; </a:t>
            </a:r>
            <a:r>
              <a:rPr lang="fr-FR" dirty="0" smtClean="0"/>
              <a:t>Logiciel </a:t>
            </a:r>
            <a:r>
              <a:rPr lang="fr-FR" dirty="0" err="1" smtClean="0"/>
              <a:t>TerraExplorer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107504" y="6330703"/>
            <a:ext cx="9001000" cy="522301"/>
            <a:chOff x="107504" y="6330703"/>
            <a:chExt cx="9001000" cy="522301"/>
          </a:xfrm>
        </p:grpSpPr>
        <p:sp>
          <p:nvSpPr>
            <p:cNvPr id="7" name="ZoneTexte 6"/>
            <p:cNvSpPr txBox="1"/>
            <p:nvPr/>
          </p:nvSpPr>
          <p:spPr>
            <a:xfrm>
              <a:off x="107504" y="6622172"/>
              <a:ext cx="9001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 smtClean="0"/>
                <a:t>CRIGE PACA : Journée technique sur les jumeaux numériques 19/01/2023</a:t>
              </a:r>
              <a:endParaRPr lang="fr-FR" sz="900" dirty="0"/>
            </a:p>
          </p:txBody>
        </p:sp>
        <p:pic>
          <p:nvPicPr>
            <p:cNvPr id="8" name="Picture 9" descr="F:\SIG\Projets_qgis\svg\capa.png">
              <a:extLst>
                <a:ext uri="{FF2B5EF4-FFF2-40B4-BE49-F238E27FC236}">
                  <a16:creationId xmlns:a16="http://schemas.microsoft.com/office/drawing/2014/main" xmlns="" id="{00E17CBF-882E-369C-E16F-C7A65C6EA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20" y="6470829"/>
              <a:ext cx="6953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 descr="F:\SIG\Projets_qgis\svg\aja.gif">
              <a:extLst>
                <a:ext uri="{FF2B5EF4-FFF2-40B4-BE49-F238E27FC236}">
                  <a16:creationId xmlns:a16="http://schemas.microsoft.com/office/drawing/2014/main" xmlns="" id="{75B12465-25DD-BF4F-E1B4-9969ED9CA1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6330703"/>
              <a:ext cx="432767" cy="46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5328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xmlns="" id="{AD911B7E-0229-1E0D-864E-1112D4866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550" y="1403350"/>
            <a:ext cx="1809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b="1">
              <a:solidFill>
                <a:srgbClr val="FFFFFF"/>
              </a:solidFill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xmlns="" id="{8F6C18B9-8155-F480-1826-D095041CF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76" y="2348880"/>
            <a:ext cx="5832648" cy="175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800" b="1" u="sng" dirty="0">
              <a:solidFill>
                <a:srgbClr val="FFFFFF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4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  <a:r>
              <a:rPr lang="fr-FR" altLang="fr-FR" sz="4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– </a:t>
            </a:r>
            <a:r>
              <a:rPr lang="fr-FR" altLang="fr-FR" sz="4000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Mise en place et utilisation</a:t>
            </a:r>
            <a:endParaRPr lang="fr-FR" altLang="fr-FR" sz="4000" b="1" u="sng" dirty="0">
              <a:solidFill>
                <a:srgbClr val="FFFFFF"/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2204864"/>
            <a:ext cx="8229600" cy="3921295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Wingdings 2" panose="05020102010507070707" pitchFamily="18" charset="2"/>
              <a:buNone/>
            </a:pPr>
            <a:endParaRPr lang="fr-FR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1115616" y="2043113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107504" y="6330703"/>
            <a:ext cx="9001000" cy="522301"/>
            <a:chOff x="107504" y="6330703"/>
            <a:chExt cx="9001000" cy="522301"/>
          </a:xfrm>
        </p:grpSpPr>
        <p:sp>
          <p:nvSpPr>
            <p:cNvPr id="8" name="ZoneTexte 7"/>
            <p:cNvSpPr txBox="1"/>
            <p:nvPr/>
          </p:nvSpPr>
          <p:spPr>
            <a:xfrm>
              <a:off x="107504" y="6622172"/>
              <a:ext cx="9001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 smtClean="0"/>
                <a:t>CRIGE PACA : Journée technique sur les jumeaux numériques 19/01/2023</a:t>
              </a:r>
              <a:endParaRPr lang="fr-FR" sz="900" dirty="0"/>
            </a:p>
          </p:txBody>
        </p:sp>
        <p:pic>
          <p:nvPicPr>
            <p:cNvPr id="10" name="Picture 9" descr="F:\SIG\Projets_qgis\svg\capa.png">
              <a:extLst>
                <a:ext uri="{FF2B5EF4-FFF2-40B4-BE49-F238E27FC236}">
                  <a16:creationId xmlns:a16="http://schemas.microsoft.com/office/drawing/2014/main" xmlns="" id="{00E17CBF-882E-369C-E16F-C7A65C6EA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20" y="6470829"/>
              <a:ext cx="6953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 descr="F:\SIG\Projets_qgis\svg\aja.gif">
              <a:extLst>
                <a:ext uri="{FF2B5EF4-FFF2-40B4-BE49-F238E27FC236}">
                  <a16:creationId xmlns:a16="http://schemas.microsoft.com/office/drawing/2014/main" xmlns="" id="{75B12465-25DD-BF4F-E1B4-9969ED9CA1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6330703"/>
              <a:ext cx="432767" cy="46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09507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6510" y="908720"/>
            <a:ext cx="6478588" cy="720080"/>
          </a:xfrm>
        </p:spPr>
        <p:txBody>
          <a:bodyPr/>
          <a:lstStyle/>
          <a:p>
            <a:r>
              <a:rPr lang="fr-FR" sz="3600" dirty="0" smtClean="0"/>
              <a:t>Une première version début 2020</a:t>
            </a:r>
            <a:endParaRPr lang="fr-FR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982018"/>
            <a:ext cx="6819119" cy="339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1747695" y="1916833"/>
            <a:ext cx="5122912" cy="864095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fr-FR" dirty="0" smtClean="0"/>
              <a:t>Bâtiments : Bd topo</a:t>
            </a:r>
          </a:p>
          <a:p>
            <a:pPr defTabSz="914400"/>
            <a:r>
              <a:rPr lang="fr-FR" dirty="0" smtClean="0"/>
              <a:t>Fond de plan : Ortho 20 cm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107504" y="6330703"/>
            <a:ext cx="9001000" cy="522301"/>
            <a:chOff x="107504" y="6330703"/>
            <a:chExt cx="9001000" cy="522301"/>
          </a:xfrm>
        </p:grpSpPr>
        <p:sp>
          <p:nvSpPr>
            <p:cNvPr id="8" name="ZoneTexte 7"/>
            <p:cNvSpPr txBox="1"/>
            <p:nvPr/>
          </p:nvSpPr>
          <p:spPr>
            <a:xfrm>
              <a:off x="107504" y="6622172"/>
              <a:ext cx="9001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 smtClean="0"/>
                <a:t>CRIGE PACA : Journée technique sur les jumeaux numériques 19/01/2023</a:t>
              </a:r>
              <a:endParaRPr lang="fr-FR" sz="900" dirty="0"/>
            </a:p>
          </p:txBody>
        </p:sp>
        <p:pic>
          <p:nvPicPr>
            <p:cNvPr id="9" name="Picture 9" descr="F:\SIG\Projets_qgis\svg\capa.png">
              <a:extLst>
                <a:ext uri="{FF2B5EF4-FFF2-40B4-BE49-F238E27FC236}">
                  <a16:creationId xmlns:a16="http://schemas.microsoft.com/office/drawing/2014/main" xmlns="" id="{00E17CBF-882E-369C-E16F-C7A65C6EA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20" y="6470829"/>
              <a:ext cx="6953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 descr="F:\SIG\Projets_qgis\svg\aja.gif">
              <a:extLst>
                <a:ext uri="{FF2B5EF4-FFF2-40B4-BE49-F238E27FC236}">
                  <a16:creationId xmlns:a16="http://schemas.microsoft.com/office/drawing/2014/main" xmlns="" id="{75B12465-25DD-BF4F-E1B4-9969ED9CA1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6330703"/>
              <a:ext cx="432767" cy="46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059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1747694" y="908720"/>
            <a:ext cx="5992657" cy="864095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fr-FR" dirty="0" smtClean="0"/>
              <a:t>Ajout de données via flux WMS/WFS</a:t>
            </a:r>
          </a:p>
          <a:p>
            <a:pPr lvl="1" defTabSz="914400"/>
            <a:endParaRPr lang="fr-FR" dirty="0"/>
          </a:p>
          <a:p>
            <a:pPr lvl="1" defTabSz="914400"/>
            <a:r>
              <a:rPr lang="fr-FR" dirty="0" smtClean="0"/>
              <a:t>Exemple : PPRI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6509466" cy="395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107504" y="6330703"/>
            <a:ext cx="9001000" cy="522301"/>
            <a:chOff x="107504" y="6330703"/>
            <a:chExt cx="9001000" cy="522301"/>
          </a:xfrm>
        </p:grpSpPr>
        <p:sp>
          <p:nvSpPr>
            <p:cNvPr id="9" name="ZoneTexte 8"/>
            <p:cNvSpPr txBox="1"/>
            <p:nvPr/>
          </p:nvSpPr>
          <p:spPr>
            <a:xfrm>
              <a:off x="107504" y="6622172"/>
              <a:ext cx="9001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 smtClean="0"/>
                <a:t>CRIGE PACA : Journée technique sur les jumeaux numériques 19/01/2023</a:t>
              </a:r>
              <a:endParaRPr lang="fr-FR" sz="900" dirty="0"/>
            </a:p>
          </p:txBody>
        </p:sp>
        <p:pic>
          <p:nvPicPr>
            <p:cNvPr id="10" name="Picture 9" descr="F:\SIG\Projets_qgis\svg\capa.png">
              <a:extLst>
                <a:ext uri="{FF2B5EF4-FFF2-40B4-BE49-F238E27FC236}">
                  <a16:creationId xmlns:a16="http://schemas.microsoft.com/office/drawing/2014/main" xmlns="" id="{00E17CBF-882E-369C-E16F-C7A65C6EA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20" y="6470829"/>
              <a:ext cx="6953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 descr="F:\SIG\Projets_qgis\svg\aja.gif">
              <a:extLst>
                <a:ext uri="{FF2B5EF4-FFF2-40B4-BE49-F238E27FC236}">
                  <a16:creationId xmlns:a16="http://schemas.microsoft.com/office/drawing/2014/main" xmlns="" id="{75B12465-25DD-BF4F-E1B4-9969ED9CA1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6330703"/>
              <a:ext cx="432767" cy="46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95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1242884" y="548680"/>
            <a:ext cx="6480719" cy="864095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914400"/>
            <a:endParaRPr lang="fr-FR" dirty="0"/>
          </a:p>
          <a:p>
            <a:pPr lvl="1" defTabSz="914400"/>
            <a:r>
              <a:rPr lang="fr-FR" dirty="0"/>
              <a:t>Projet </a:t>
            </a:r>
            <a:r>
              <a:rPr lang="fr-FR" dirty="0" err="1" smtClean="0"/>
              <a:t>Mobileye</a:t>
            </a:r>
            <a:r>
              <a:rPr lang="fr-FR" dirty="0" smtClean="0"/>
              <a:t> : collecte du patrimoine viaire </a:t>
            </a:r>
          </a:p>
          <a:p>
            <a:pPr lvl="2" defTabSz="914400"/>
            <a:r>
              <a:rPr lang="fr-FR" dirty="0" smtClean="0"/>
              <a:t>Représentation 3d des objets</a:t>
            </a:r>
          </a:p>
          <a:p>
            <a:pPr lvl="2" defTabSz="914400"/>
            <a:r>
              <a:rPr lang="fr-FR" dirty="0" smtClean="0"/>
              <a:t>Système d’alertes (ex : inclinaison candélabre)</a:t>
            </a:r>
            <a:endParaRPr lang="fr-F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58" y="2924944"/>
            <a:ext cx="663512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107504" y="6330703"/>
            <a:ext cx="9001000" cy="522301"/>
            <a:chOff x="107504" y="6330703"/>
            <a:chExt cx="9001000" cy="522301"/>
          </a:xfrm>
        </p:grpSpPr>
        <p:sp>
          <p:nvSpPr>
            <p:cNvPr id="9" name="ZoneTexte 8"/>
            <p:cNvSpPr txBox="1"/>
            <p:nvPr/>
          </p:nvSpPr>
          <p:spPr>
            <a:xfrm>
              <a:off x="107504" y="6622172"/>
              <a:ext cx="9001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 smtClean="0"/>
                <a:t>CRIGE PACA : Journée technique sur les jumeaux numériques 19/01/2023</a:t>
              </a:r>
              <a:endParaRPr lang="fr-FR" sz="900" dirty="0"/>
            </a:p>
          </p:txBody>
        </p:sp>
        <p:pic>
          <p:nvPicPr>
            <p:cNvPr id="10" name="Picture 9" descr="F:\SIG\Projets_qgis\svg\capa.png">
              <a:extLst>
                <a:ext uri="{FF2B5EF4-FFF2-40B4-BE49-F238E27FC236}">
                  <a16:creationId xmlns:a16="http://schemas.microsoft.com/office/drawing/2014/main" xmlns="" id="{00E17CBF-882E-369C-E16F-C7A65C6EA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20" y="6470829"/>
              <a:ext cx="6953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 descr="F:\SIG\Projets_qgis\svg\aja.gif">
              <a:extLst>
                <a:ext uri="{FF2B5EF4-FFF2-40B4-BE49-F238E27FC236}">
                  <a16:creationId xmlns:a16="http://schemas.microsoft.com/office/drawing/2014/main" xmlns="" id="{75B12465-25DD-BF4F-E1B4-9969ED9CA1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6330703"/>
              <a:ext cx="432767" cy="46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092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6510" y="908720"/>
            <a:ext cx="6478588" cy="720080"/>
          </a:xfrm>
        </p:spPr>
        <p:txBody>
          <a:bodyPr/>
          <a:lstStyle/>
          <a:p>
            <a:pPr algn="ctr"/>
            <a:r>
              <a:rPr lang="fr-FR" sz="3600" dirty="0" smtClean="0"/>
              <a:t>Evolutions depuis 2023</a:t>
            </a:r>
            <a:endParaRPr lang="fr-FR" sz="3600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83569" y="1916833"/>
            <a:ext cx="3528392" cy="4032447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fr-FR" dirty="0" smtClean="0"/>
              <a:t>Mise à disposition du </a:t>
            </a:r>
            <a:r>
              <a:rPr lang="fr-FR" dirty="0" err="1" smtClean="0"/>
              <a:t>LidarHD</a:t>
            </a:r>
            <a:r>
              <a:rPr lang="fr-FR" dirty="0" smtClean="0"/>
              <a:t> par l’IGN </a:t>
            </a:r>
          </a:p>
          <a:p>
            <a:pPr lvl="1" defTabSz="914400"/>
            <a:r>
              <a:rPr lang="fr-FR" dirty="0" smtClean="0"/>
              <a:t>-&gt; Prestation d’IGO pour la refonte de la maquette</a:t>
            </a:r>
          </a:p>
          <a:p>
            <a:pPr marL="0" indent="0" defTabSz="914400">
              <a:buNone/>
            </a:pPr>
            <a:endParaRPr lang="fr-FR" dirty="0" smtClean="0"/>
          </a:p>
          <a:p>
            <a:pPr defTabSz="914400"/>
            <a:r>
              <a:rPr lang="fr-FR" dirty="0" smtClean="0"/>
              <a:t>Passage d’une application desktop à une </a:t>
            </a:r>
            <a:r>
              <a:rPr lang="fr-FR" dirty="0" smtClean="0">
                <a:hlinkClick r:id="rId3"/>
              </a:rPr>
              <a:t>solution full web </a:t>
            </a:r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24844"/>
            <a:ext cx="3195059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107504" y="6330703"/>
            <a:ext cx="9001000" cy="522301"/>
            <a:chOff x="107504" y="6330703"/>
            <a:chExt cx="9001000" cy="522301"/>
          </a:xfrm>
        </p:grpSpPr>
        <p:sp>
          <p:nvSpPr>
            <p:cNvPr id="8" name="ZoneTexte 7"/>
            <p:cNvSpPr txBox="1"/>
            <p:nvPr/>
          </p:nvSpPr>
          <p:spPr>
            <a:xfrm>
              <a:off x="107504" y="6622172"/>
              <a:ext cx="9001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 smtClean="0"/>
                <a:t>CRIGE PACA : Journée technique sur les jumeaux numériques 19/01/2023</a:t>
              </a:r>
              <a:endParaRPr lang="fr-FR" sz="900" dirty="0"/>
            </a:p>
          </p:txBody>
        </p:sp>
        <p:pic>
          <p:nvPicPr>
            <p:cNvPr id="9" name="Picture 9" descr="F:\SIG\Projets_qgis\svg\capa.png">
              <a:extLst>
                <a:ext uri="{FF2B5EF4-FFF2-40B4-BE49-F238E27FC236}">
                  <a16:creationId xmlns:a16="http://schemas.microsoft.com/office/drawing/2014/main" xmlns="" id="{00E17CBF-882E-369C-E16F-C7A65C6EA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20" y="6470829"/>
              <a:ext cx="6953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 descr="F:\SIG\Projets_qgis\svg\aja.gif">
              <a:extLst>
                <a:ext uri="{FF2B5EF4-FFF2-40B4-BE49-F238E27FC236}">
                  <a16:creationId xmlns:a16="http://schemas.microsoft.com/office/drawing/2014/main" xmlns="" id="{75B12465-25DD-BF4F-E1B4-9969ED9CA1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6330703"/>
              <a:ext cx="432767" cy="46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66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E1DDD215F06C4881366BEBCB21477F" ma:contentTypeVersion="4" ma:contentTypeDescription="Crée un document." ma:contentTypeScope="" ma:versionID="3397366f5efdfdd763d8fb51db8dae7e">
  <xsd:schema xmlns:xsd="http://www.w3.org/2001/XMLSchema" xmlns:xs="http://www.w3.org/2001/XMLSchema" xmlns:p="http://schemas.microsoft.com/office/2006/metadata/properties" xmlns:ns2="848b0c6c-f579-4046-9b93-3974f6ff2d46" xmlns:ns3="f3236413-ff3f-4837-a84a-4e95c246c948" targetNamespace="http://schemas.microsoft.com/office/2006/metadata/properties" ma:root="true" ma:fieldsID="72a12b6547f40717a134b3e8dc51e6d3" ns2:_="" ns3:_="">
    <xsd:import namespace="848b0c6c-f579-4046-9b93-3974f6ff2d46"/>
    <xsd:import namespace="f3236413-ff3f-4837-a84a-4e95c246c9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b0c6c-f579-4046-9b93-3974f6ff2d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236413-ff3f-4837-a84a-4e95c246c94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360D26-2260-4BAE-A02E-D80FBAFBD33C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5A61C551-A0EF-4E39-BC7D-AA2CC8130A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53549B-A8AE-47FB-9918-E95F61A144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8b0c6c-f579-4046-9b93-3974f6ff2d46"/>
    <ds:schemaRef ds:uri="f3236413-ff3f-4837-a84a-4e95c246c9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5628</TotalTime>
  <Words>577</Words>
  <Application>Microsoft Office PowerPoint</Application>
  <PresentationFormat>Affichage à l'écran (4:3)</PresentationFormat>
  <Paragraphs>140</Paragraphs>
  <Slides>17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Débit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Une première version début 2020</vt:lpstr>
      <vt:lpstr>Présentation PowerPoint</vt:lpstr>
      <vt:lpstr>Présentation PowerPoint</vt:lpstr>
      <vt:lpstr>Evolutions depuis 2023</vt:lpstr>
      <vt:lpstr>Présentation PowerPoint</vt:lpstr>
      <vt:lpstr>Fin 2022 : acquisition d’un drone</vt:lpstr>
      <vt:lpstr>Le relevé 3d</vt:lpstr>
      <vt:lpstr>Le traitement des données</vt:lpstr>
      <vt:lpstr>Exemple : Relevé d’un aqueduc</vt:lpstr>
      <vt:lpstr>Présentation PowerPoint</vt:lpstr>
      <vt:lpstr>Présentation PowerPoint</vt:lpstr>
      <vt:lpstr> Merci de votre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Peraldi Pascal</dc:creator>
  <cp:lastModifiedBy>Perelli Julien</cp:lastModifiedBy>
  <cp:revision>304</cp:revision>
  <cp:lastPrinted>1601-01-01T00:00:00Z</cp:lastPrinted>
  <dcterms:created xsi:type="dcterms:W3CDTF">1601-01-01T00:00:00Z</dcterms:created>
  <dcterms:modified xsi:type="dcterms:W3CDTF">2024-01-11T14:36:14Z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SharedWithUsers">
    <vt:lpwstr>Vitali Barthélémy;Perelli Julien</vt:lpwstr>
  </property>
  <property fmtid="{D5CDD505-2E9C-101B-9397-08002B2CF9AE}" pid="3" name="SharedWithUsers">
    <vt:lpwstr>14;#Vitali Barthélémy;#12;#Perelli Julien</vt:lpwstr>
  </property>
</Properties>
</file>