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87" r:id="rId6"/>
    <p:sldId id="260" r:id="rId7"/>
    <p:sldId id="289" r:id="rId8"/>
    <p:sldId id="261" r:id="rId9"/>
    <p:sldId id="262" r:id="rId10"/>
    <p:sldId id="263" r:id="rId11"/>
    <p:sldId id="290" r:id="rId12"/>
    <p:sldId id="280" r:id="rId13"/>
    <p:sldId id="284" r:id="rId14"/>
    <p:sldId id="282" r:id="rId15"/>
    <p:sldId id="283" r:id="rId16"/>
    <p:sldId id="285" r:id="rId17"/>
    <p:sldId id="291" r:id="rId18"/>
    <p:sldId id="293" r:id="rId19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602" autoAdjust="0"/>
  </p:normalViewPr>
  <p:slideViewPr>
    <p:cSldViewPr>
      <p:cViewPr varScale="1">
        <p:scale>
          <a:sx n="136" d="100"/>
          <a:sy n="136" d="100"/>
        </p:scale>
        <p:origin x="41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D226-F2AC-4838-BDF9-D39F27EDD4DA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E04E-7A64-46D6-AAB3-0355839311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1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F94C8BE-CB4D-4778-BB36-F192D46819A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F090957-D796-492E-9CA6-B3715CBC7010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AB8405DA-BA27-48BF-A0EB-6DD18FA995C1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0A832940-6F9C-408F-9460-A8F37E3C43C9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64B04CC6-88E4-4035-9CBB-5C48D9F5851C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80C3A08B-76CD-4C4D-B424-912BBDF38765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8F5F3F44-0CAC-4520-BBDD-581FA42CE566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1FBC9291-A262-448D-BDD9-7DFB636AB135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219B47E7-0679-4BD2-BB37-9F6FCB3457DF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2BF55A30-AE87-4FDC-8633-BB7FE49A07FE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C79F9F19-3DBF-4DB6-B027-1CDF2DA88AD5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D4A831CA-41F5-450D-84C0-702290D3CE86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4030DC99-7466-42FB-ABFA-593C740642F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502D35A2-AD25-4967-87D6-CD6994F97F6E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9B51B374-DFF7-4318-BC67-7D94216443B1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6E49446B-ED60-4536-93D5-0A4F62D2586A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3EEF9DA6-5D91-4E46-88D7-5E6F7CF9B550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16A153E9-143C-4545-BF61-0DFBC77CFB5C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051F2EE2-464B-4E66-9D9C-C310A0D1FE91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900BDA0-B3B2-46DB-AF58-B31DA72433E0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D33B42A0-EE74-4782-A33A-87A65396536E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DF5232A-FE45-4E09-8F3C-78E5DACE729A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06EB7D03-511E-4733-8CCC-38FA9BF434D4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 bwMode="auto"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3B8469B1-2669-4FA7-9AEC-EFC1A1785776}" type="slidenum">
              <a:rPr lang="fr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marL="829440" lvl="1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marL="1244160" lvl="2" indent="-27648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marL="1658880" lvl="3" indent="-20736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marL="2073600" lvl="4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marL="2488320" lvl="5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 marL="2903040" lvl="6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Num" idx="7"/>
          </p:nvPr>
        </p:nvSpPr>
        <p:spPr bwMode="auto"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35B50AB-2638-4D7B-BC20-92CDA7F66CA6}" type="slidenum">
              <a:rPr lang="fr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/>
          </a:p>
          <a:p>
            <a:pPr marL="829440" lvl="1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  <a:endParaRPr/>
          </a:p>
          <a:p>
            <a:pPr marL="1244160" lvl="2" indent="-27648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  <a:endParaRPr/>
          </a:p>
          <a:p>
            <a:pPr marL="1658880" lvl="3" indent="-20736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  <a:endParaRPr/>
          </a:p>
          <a:p>
            <a:pPr marL="2073600" lvl="4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  <a:endParaRPr/>
          </a:p>
          <a:p>
            <a:pPr marL="2488320" lvl="5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  <a:endParaRPr/>
          </a:p>
          <a:p>
            <a:pPr marL="2903040" lvl="6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 bwMode="auto">
          <a:xfrm>
            <a:off x="540000" y="2427734"/>
            <a:ext cx="7913520" cy="1204560"/>
          </a:xfrm>
          <a:prstGeom prst="rect">
            <a:avLst/>
          </a:prstGeom>
          <a:noFill/>
          <a:ln w="0">
            <a:noFill/>
          </a:ln>
        </p:spPr>
        <p:txBody>
          <a:bodyPr lIns="137160" tIns="68400" rIns="137160" bIns="6840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 dirty="0">
                <a:solidFill>
                  <a:srgbClr val="95C11F"/>
                </a:solidFill>
                <a:latin typeface="72 Black"/>
                <a:ea typeface="Arial"/>
              </a:rPr>
              <a:t>Vers un jumeau numérique </a:t>
            </a:r>
            <a:br>
              <a:rPr lang="fr-FR" sz="3600" b="1" strike="noStrike" spc="-1" dirty="0">
                <a:solidFill>
                  <a:srgbClr val="95C11F"/>
                </a:solidFill>
                <a:latin typeface="72 Black"/>
                <a:ea typeface="Arial"/>
              </a:rPr>
            </a:br>
            <a:r>
              <a:rPr lang="fr-FR" sz="3600" b="1" strike="noStrike" spc="-1" dirty="0">
                <a:solidFill>
                  <a:srgbClr val="95C11F"/>
                </a:solidFill>
                <a:latin typeface="72 Black"/>
                <a:ea typeface="Arial"/>
              </a:rPr>
              <a:t>de la France et de ses territoires</a:t>
            </a:r>
            <a:br>
              <a:rPr sz="3600" dirty="0"/>
            </a:b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Google Shape;65;p2"/>
          <p:cNvSpPr/>
          <p:nvPr/>
        </p:nvSpPr>
        <p:spPr bwMode="auto">
          <a:xfrm>
            <a:off x="1036574" y="3579862"/>
            <a:ext cx="68112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fr-FR" sz="1400" b="1" strike="noStrike" spc="-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</a:rPr>
              <a:t>16 janvier 2023</a:t>
            </a:r>
            <a:endParaRPr lang="fr-FR" sz="1400" b="0" strike="noStrike" spc="-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243" name="Image 5"/>
          <p:cNvPicPr/>
          <p:nvPr/>
        </p:nvPicPr>
        <p:blipFill>
          <a:blip r:embed="rId2"/>
          <a:stretch/>
        </p:blipFill>
        <p:spPr bwMode="auto">
          <a:xfrm>
            <a:off x="5277080" y="281700"/>
            <a:ext cx="1375920" cy="46800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2" descr="inr_logo_rouge_300.jpg"/>
          <p:cNvPicPr/>
          <p:nvPr/>
        </p:nvPicPr>
        <p:blipFill>
          <a:blip r:embed="rId3"/>
          <a:stretch/>
        </p:blipFill>
        <p:spPr bwMode="auto">
          <a:xfrm>
            <a:off x="7409880" y="297840"/>
            <a:ext cx="984960" cy="345600"/>
          </a:xfrm>
          <a:prstGeom prst="rect">
            <a:avLst/>
          </a:prstGeom>
          <a:ln w="0">
            <a:noFill/>
          </a:ln>
        </p:spPr>
      </p:pic>
      <p:pic>
        <p:nvPicPr>
          <p:cNvPr id="245" name="Image 7"/>
          <p:cNvPicPr/>
          <p:nvPr/>
        </p:nvPicPr>
        <p:blipFill>
          <a:blip r:embed="rId4"/>
          <a:stretch/>
        </p:blipFill>
        <p:spPr bwMode="auto">
          <a:xfrm>
            <a:off x="467544" y="265974"/>
            <a:ext cx="1692000" cy="169200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2"/>
          <p:cNvPicPr/>
          <p:nvPr/>
        </p:nvPicPr>
        <p:blipFill>
          <a:blip r:embed="rId5"/>
          <a:stretch/>
        </p:blipFill>
        <p:spPr bwMode="auto">
          <a:xfrm>
            <a:off x="3220433" y="390828"/>
            <a:ext cx="1306800" cy="30168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F94C8BE-CB4D-4778-BB36-F192D46819AD}" type="slidenum">
              <a:rPr lang="fr-FR"/>
              <a:t>1</a:t>
            </a:fld>
            <a:endParaRPr lang="fr-FR"/>
          </a:p>
        </p:txBody>
      </p:sp>
      <p:sp>
        <p:nvSpPr>
          <p:cNvPr id="9" name="Google Shape;65;p2"/>
          <p:cNvSpPr/>
          <p:nvPr/>
        </p:nvSpPr>
        <p:spPr bwMode="auto">
          <a:xfrm>
            <a:off x="1036574" y="4155926"/>
            <a:ext cx="68112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fr-FR" sz="1400" b="1" strike="noStrike" spc="-1" dirty="0">
                <a:latin typeface="Arial"/>
                <a:ea typeface="Arial"/>
              </a:rPr>
              <a:t>Journée technique sur les Jumeaux Numériques</a:t>
            </a:r>
            <a:endParaRPr lang="fr-FR" sz="14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10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 bwMode="auto">
          <a:xfrm>
            <a:off x="4644008" y="4217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600" b="1">
                <a:latin typeface="Marianne" pitchFamily="50" charset="0"/>
              </a:rPr>
              <a:t>Cas d’usage à jouer ensemble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135940"/>
            <a:ext cx="612068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Arial"/>
              </a:rPr>
              <a:t>Un outil d’aide à la décision pour aménager un territoire en tenant compte de toutes les réglementations</a:t>
            </a: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A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Arial"/>
              </a:rPr>
              <a:t>ccélération du déploiement des infrastructures ENR, transports / multi-modalité, sobriété foncière / ZAN, zones à faibles émissions, logements sociaux, contraintes paysagères, impacts des risques environnementaux et climatiques …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  <a:sym typeface="Wingdings" panose="05000000000000000000" pitchFamily="2" charset="2"/>
            </a:endParaRPr>
          </a:p>
          <a:p>
            <a:pPr marL="0" lvl="1"/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0" lvl="1">
              <a:spcAft>
                <a:spcPts val="600"/>
              </a:spcAft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Un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Arial"/>
              </a:rPr>
              <a:t>outil d’aide à la décision pour aménager un territoire en zone littoral et tenir compte du recul du trait de côte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Anticipation, simulation (scénarios envisageables)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Réaménagement, relogement, etc.</a:t>
            </a:r>
          </a:p>
          <a:p>
            <a:pPr marL="0" lvl="1"/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0" lvl="1">
              <a:spcAft>
                <a:spcPts val="600"/>
              </a:spcAft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Un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Arial"/>
              </a:rPr>
              <a:t>outil d’intermédiation dans le cadre de grands projets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Arial"/>
              </a:rPr>
              <a:t>Infrastructures urbaines, méga bassines, etc.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43"/>
          <a:stretch/>
        </p:blipFill>
        <p:spPr bwMode="auto">
          <a:xfrm>
            <a:off x="6660231" y="3003798"/>
            <a:ext cx="1853935" cy="179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6"/>
          <a:stretch/>
        </p:blipFill>
        <p:spPr bwMode="auto">
          <a:xfrm>
            <a:off x="6667266" y="843558"/>
            <a:ext cx="1859873" cy="18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97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91680" y="2217206"/>
            <a:ext cx="5760640" cy="858600"/>
          </a:xfrm>
          <a:prstGeom prst="rect">
            <a:avLst/>
          </a:prstGeom>
          <a:solidFill>
            <a:srgbClr val="EEEEEE">
              <a:alpha val="50196"/>
            </a:srgbClr>
          </a:solidFill>
        </p:spPr>
        <p:txBody>
          <a:bodyPr/>
          <a:lstStyle/>
          <a:p>
            <a:pPr algn="ctr">
              <a:defRPr/>
            </a:pPr>
            <a:r>
              <a:rPr lang="fr-FR" sz="2800" b="1" dirty="0">
                <a:solidFill>
                  <a:schemeClr val="tx1"/>
                </a:solidFill>
                <a:latin typeface="Marianne"/>
              </a:rPr>
              <a:t>Modèle économique envisagé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4294967295"/>
          </p:nvPr>
        </p:nvSpPr>
        <p:spPr bwMode="auto">
          <a:xfrm>
            <a:off x="8472600" y="4663080"/>
            <a:ext cx="547920" cy="392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>
            <a:cxnSpLocks/>
            <a:stCxn id="23" idx="2"/>
            <a:endCxn id="22" idx="2"/>
          </p:cNvCxnSpPr>
          <p:nvPr/>
        </p:nvCxnSpPr>
        <p:spPr bwMode="auto">
          <a:xfrm>
            <a:off x="209776" y="1839719"/>
            <a:ext cx="1620364" cy="24096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 bwMode="auto">
          <a:xfrm>
            <a:off x="1830140" y="3435846"/>
            <a:ext cx="5156592" cy="16271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80C3A08B-76CD-4C4D-B424-912BBDF38765}" type="slidenum">
              <a:rPr lang="fr-FR"/>
              <a:t>12</a:t>
            </a:fld>
            <a:endParaRPr lang="fr-FR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5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 bwMode="auto">
          <a:xfrm>
            <a:off x="457200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b="1">
                <a:latin typeface="Marianne"/>
              </a:rPr>
              <a:t>Modèle économique envisagé (1/2)</a:t>
            </a: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 bwMode="auto">
          <a:xfrm flipH="1">
            <a:off x="10134600" y="3175000"/>
            <a:ext cx="1206500" cy="24858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2287620" y="3701847"/>
            <a:ext cx="44460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latin typeface="Marianne"/>
              </a:rPr>
              <a:t>Infrastructure socle</a:t>
            </a:r>
            <a:endParaRPr sz="1600" dirty="0"/>
          </a:p>
          <a:p>
            <a:pPr algn="ctr">
              <a:lnSpc>
                <a:spcPts val="1800"/>
              </a:lnSpc>
              <a:spcAft>
                <a:spcPts val="1200"/>
              </a:spcAft>
              <a:defRPr/>
            </a:pPr>
            <a:r>
              <a:rPr lang="fr-FR" sz="1600" dirty="0">
                <a:latin typeface="Marianne"/>
              </a:rPr>
              <a:t>(partenaires public-privé)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600" dirty="0">
                <a:latin typeface="Marianne"/>
              </a:rPr>
              <a:t>Données socles + premiers services</a:t>
            </a:r>
            <a:endParaRPr dirty="0"/>
          </a:p>
          <a:p>
            <a:pPr algn="ctr">
              <a:lnSpc>
                <a:spcPts val="1800"/>
              </a:lnSpc>
              <a:defRPr/>
            </a:pPr>
            <a:r>
              <a:rPr lang="fr-FR" sz="1600" dirty="0">
                <a:latin typeface="Marianne"/>
              </a:rPr>
              <a:t>(représentation / simulation)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r="72095"/>
          <a:stretch/>
        </p:blipFill>
        <p:spPr bwMode="auto">
          <a:xfrm>
            <a:off x="7599843" y="3303411"/>
            <a:ext cx="924147" cy="7465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25150" r="4123"/>
          <a:stretch/>
        </p:blipFill>
        <p:spPr bwMode="auto">
          <a:xfrm>
            <a:off x="7020272" y="3936935"/>
            <a:ext cx="1960918" cy="62494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6" name="Connecteur droit 25"/>
          <p:cNvCxnSpPr>
            <a:cxnSpLocks/>
          </p:cNvCxnSpPr>
          <p:nvPr/>
        </p:nvCxnSpPr>
        <p:spPr bwMode="auto">
          <a:xfrm flipV="1">
            <a:off x="6986732" y="1968625"/>
            <a:ext cx="1411976" cy="21152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209776" y="830069"/>
            <a:ext cx="4896545" cy="20193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Ellipse 24"/>
          <p:cNvSpPr/>
          <p:nvPr/>
        </p:nvSpPr>
        <p:spPr bwMode="auto">
          <a:xfrm>
            <a:off x="3779911" y="843558"/>
            <a:ext cx="4896545" cy="2019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3923928" y="1076072"/>
            <a:ext cx="4627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b="1" dirty="0">
                <a:latin typeface="Marianne"/>
              </a:rPr>
              <a:t>Place de marché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04840" y="1177999"/>
            <a:ext cx="4627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b="1">
                <a:latin typeface="Marianne"/>
              </a:rPr>
              <a:t>Place à communs</a:t>
            </a:r>
            <a:endParaRPr/>
          </a:p>
        </p:txBody>
      </p:sp>
      <p:sp>
        <p:nvSpPr>
          <p:cNvPr id="27" name="Ellipse 26"/>
          <p:cNvSpPr/>
          <p:nvPr/>
        </p:nvSpPr>
        <p:spPr bwMode="auto">
          <a:xfrm>
            <a:off x="197693" y="826780"/>
            <a:ext cx="4896545" cy="2019300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87727" y="1501164"/>
            <a:ext cx="246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arianne" pitchFamily="50" charset="0"/>
              </a:rPr>
              <a:t>co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arianne" pitchFamily="50" charset="0"/>
              </a:rPr>
              <a:t>-développement, enrichissement communautaire de données</a:t>
            </a:r>
          </a:p>
        </p:txBody>
      </p:sp>
      <p:pic>
        <p:nvPicPr>
          <p:cNvPr id="30" name="Picture 2" descr="Charte graphique France 2030 | Gouvernement.fr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51520" y="3111848"/>
            <a:ext cx="1284181" cy="1260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51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>
            <a:cxnSpLocks/>
            <a:endCxn id="22" idx="2"/>
          </p:cNvCxnSpPr>
          <p:nvPr/>
        </p:nvCxnSpPr>
        <p:spPr bwMode="auto">
          <a:xfrm>
            <a:off x="755576" y="1968625"/>
            <a:ext cx="1074564" cy="22807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 bwMode="auto">
          <a:xfrm>
            <a:off x="1830140" y="3435846"/>
            <a:ext cx="5156592" cy="16271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80C3A08B-76CD-4C4D-B424-912BBDF38765}" type="slidenum">
              <a:rPr lang="fr-FR"/>
              <a:t>13</a:t>
            </a:fld>
            <a:endParaRPr lang="fr-FR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5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/>
          <p:cNvSpPr/>
          <p:nvPr/>
        </p:nvSpPr>
        <p:spPr bwMode="auto">
          <a:xfrm>
            <a:off x="457200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000" b="1">
                <a:latin typeface="Marianne"/>
              </a:rPr>
              <a:t>Modèle économique envisagé (1/2)</a:t>
            </a: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 bwMode="auto">
          <a:xfrm flipH="1">
            <a:off x="10134600" y="3175000"/>
            <a:ext cx="1206500" cy="24858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2287620" y="3701847"/>
            <a:ext cx="44460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2000" b="1" dirty="0">
                <a:latin typeface="Marianne"/>
              </a:rPr>
              <a:t>Infrastructure socle</a:t>
            </a:r>
            <a:endParaRPr sz="2000" b="1" dirty="0">
              <a:latin typeface="Marianne"/>
            </a:endParaRPr>
          </a:p>
          <a:p>
            <a:pPr algn="ctr">
              <a:lnSpc>
                <a:spcPts val="1800"/>
              </a:lnSpc>
              <a:spcAft>
                <a:spcPts val="1200"/>
              </a:spcAft>
              <a:defRPr/>
            </a:pPr>
            <a:r>
              <a:rPr lang="fr-FR" sz="1600" dirty="0">
                <a:latin typeface="Marianne"/>
              </a:rPr>
              <a:t>(partenaires public-privé)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600" dirty="0">
                <a:latin typeface="Marianne"/>
              </a:rPr>
              <a:t>Données socles + premiers services</a:t>
            </a:r>
            <a:endParaRPr dirty="0"/>
          </a:p>
          <a:p>
            <a:pPr algn="ctr">
              <a:lnSpc>
                <a:spcPts val="1800"/>
              </a:lnSpc>
              <a:defRPr/>
            </a:pPr>
            <a:r>
              <a:rPr lang="fr-FR" sz="1600" dirty="0">
                <a:latin typeface="Marianne"/>
              </a:rPr>
              <a:t>(représentation / simulation)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r="72095"/>
          <a:stretch/>
        </p:blipFill>
        <p:spPr bwMode="auto">
          <a:xfrm>
            <a:off x="7599843" y="3303411"/>
            <a:ext cx="924147" cy="7465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25150" r="4123"/>
          <a:stretch/>
        </p:blipFill>
        <p:spPr bwMode="auto">
          <a:xfrm>
            <a:off x="7020272" y="3936935"/>
            <a:ext cx="1960918" cy="6249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Picture 2" descr="Charte graphique France 2030 | Gouvernement.fr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51520" y="3111848"/>
            <a:ext cx="1284181" cy="1260102"/>
          </a:xfrm>
          <a:prstGeom prst="rect">
            <a:avLst/>
          </a:prstGeom>
          <a:noFill/>
        </p:spPr>
      </p:pic>
      <p:cxnSp>
        <p:nvCxnSpPr>
          <p:cNvPr id="26" name="Connecteur droit 25"/>
          <p:cNvCxnSpPr>
            <a:cxnSpLocks/>
          </p:cNvCxnSpPr>
          <p:nvPr/>
        </p:nvCxnSpPr>
        <p:spPr bwMode="auto">
          <a:xfrm flipV="1">
            <a:off x="6986732" y="1968625"/>
            <a:ext cx="1411976" cy="21152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 bwMode="auto">
          <a:xfrm>
            <a:off x="683569" y="843558"/>
            <a:ext cx="7776864" cy="2019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 bwMode="auto">
          <a:xfrm>
            <a:off x="899592" y="1262906"/>
            <a:ext cx="73787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b="1" dirty="0">
                <a:latin typeface="Marianne"/>
              </a:rPr>
              <a:t>Place de marché</a:t>
            </a:r>
          </a:p>
          <a:p>
            <a:pPr algn="ctr">
              <a:lnSpc>
                <a:spcPts val="1800"/>
              </a:lnSpc>
              <a:spcAft>
                <a:spcPts val="600"/>
              </a:spcAft>
              <a:defRPr/>
            </a:pPr>
            <a:r>
              <a:rPr lang="fr-FR" sz="1200" b="1" dirty="0">
                <a:latin typeface="Marianne"/>
              </a:rPr>
              <a:t>Données complémentaires (payantes)</a:t>
            </a:r>
            <a:endParaRPr dirty="0"/>
          </a:p>
          <a:p>
            <a:pPr algn="ctr">
              <a:lnSpc>
                <a:spcPts val="1800"/>
              </a:lnSpc>
              <a:defRPr/>
            </a:pPr>
            <a:r>
              <a:rPr lang="fr-FR" sz="1200" b="1" dirty="0">
                <a:latin typeface="Marianne"/>
              </a:rPr>
              <a:t>Fonctionnalités et services sectoriels (privés) à forte valeur ajoutée</a:t>
            </a:r>
            <a:endParaRPr dirty="0"/>
          </a:p>
          <a:p>
            <a:pPr algn="ctr">
              <a:lnSpc>
                <a:spcPts val="1800"/>
              </a:lnSpc>
              <a:defRPr/>
            </a:pPr>
            <a:r>
              <a:rPr lang="fr-FR" sz="1200" b="1" dirty="0">
                <a:latin typeface="Marianne"/>
              </a:rPr>
              <a:t>(représentation, simulation, outils d’aide à la décision)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 bwMode="auto">
          <a:xfrm>
            <a:off x="683569" y="843558"/>
            <a:ext cx="7776864" cy="2019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80C3A08B-76CD-4C4D-B424-912BBDF38765}" type="slidenum">
              <a:rPr lang="fr-FR"/>
              <a:t>14</a:t>
            </a:fld>
            <a:endParaRPr lang="fr-FR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5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cxnSp>
        <p:nvCxnSpPr>
          <p:cNvPr id="20" name="Connecteur droit 19"/>
          <p:cNvCxnSpPr>
            <a:cxnSpLocks/>
            <a:stCxn id="27" idx="2"/>
            <a:endCxn id="21" idx="2"/>
          </p:cNvCxnSpPr>
          <p:nvPr/>
        </p:nvCxnSpPr>
        <p:spPr bwMode="auto">
          <a:xfrm>
            <a:off x="683569" y="1853208"/>
            <a:ext cx="1146571" cy="23962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1830140" y="3435846"/>
            <a:ext cx="5156592" cy="16271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droit 22"/>
          <p:cNvCxnSpPr>
            <a:cxnSpLocks/>
          </p:cNvCxnSpPr>
          <p:nvPr/>
        </p:nvCxnSpPr>
        <p:spPr bwMode="auto">
          <a:xfrm flipH="1">
            <a:off x="10134600" y="3175000"/>
            <a:ext cx="1206500" cy="24858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1403648" y="1263119"/>
            <a:ext cx="63614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b="1" dirty="0">
                <a:latin typeface="Marianne"/>
              </a:rPr>
              <a:t>Place de marché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200" b="1" dirty="0">
                <a:latin typeface="Marianne" pitchFamily="50" charset="0"/>
              </a:rPr>
              <a:t>Consultation de données, de services et de fonctionnalités sectorielles</a:t>
            </a:r>
            <a:endParaRPr dirty="0">
              <a:latin typeface="Marianne" pitchFamily="50" charset="0"/>
            </a:endParaRPr>
          </a:p>
          <a:p>
            <a:pPr algn="ctr">
              <a:lnSpc>
                <a:spcPts val="1800"/>
              </a:lnSpc>
              <a:spcAft>
                <a:spcPts val="600"/>
              </a:spcAft>
              <a:defRPr/>
            </a:pPr>
            <a:r>
              <a:rPr lang="fr-FR" sz="1200" b="1" dirty="0">
                <a:latin typeface="Marianne" pitchFamily="50" charset="0"/>
              </a:rPr>
              <a:t>(ex. : aménagement, énergie, agriculture, eau, risques climatiques, etc.)</a:t>
            </a:r>
            <a:endParaRPr dirty="0">
              <a:latin typeface="Marianne" pitchFamily="50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fr-FR" sz="1200" b="1" dirty="0">
                <a:solidFill>
                  <a:srgbClr val="FF0000"/>
                </a:solidFill>
                <a:latin typeface="Marianne" pitchFamily="50" charset="0"/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FF0000"/>
                </a:solidFill>
                <a:latin typeface="Marianne" pitchFamily="50" charset="0"/>
              </a:rPr>
              <a:t>Transactions entre acteurs (publics / privés) </a:t>
            </a:r>
            <a:endParaRPr dirty="0">
              <a:latin typeface="Marianne" pitchFamily="50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95736" y="3773527"/>
            <a:ext cx="444607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/>
              </a:rPr>
              <a:t>Administration, maintenance 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/>
              </a:rPr>
              <a:t>et mises à jour (en continu) </a:t>
            </a:r>
            <a:endParaRPr sz="1400" dirty="0"/>
          </a:p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/>
              </a:rPr>
              <a:t>de l’infrastructure socle</a:t>
            </a:r>
            <a:endParaRPr dirty="0"/>
          </a:p>
          <a:p>
            <a:pPr algn="ctr">
              <a:lnSpc>
                <a:spcPts val="1800"/>
              </a:lnSpc>
              <a:defRPr/>
            </a:pPr>
            <a:r>
              <a:rPr lang="fr-FR" sz="1400" dirty="0">
                <a:latin typeface="Marianne"/>
              </a:rPr>
              <a:t>(+ nouvelles fonctionnalités / autres services de base )</a:t>
            </a:r>
            <a:endParaRPr sz="1600" dirty="0"/>
          </a:p>
        </p:txBody>
      </p:sp>
      <p:cxnSp>
        <p:nvCxnSpPr>
          <p:cNvPr id="29" name="Connecteur droit 28"/>
          <p:cNvCxnSpPr>
            <a:cxnSpLocks/>
            <a:stCxn id="21" idx="6"/>
          </p:cNvCxnSpPr>
          <p:nvPr/>
        </p:nvCxnSpPr>
        <p:spPr bwMode="auto">
          <a:xfrm flipV="1">
            <a:off x="6986732" y="1968625"/>
            <a:ext cx="1411976" cy="22807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5"/>
          <p:cNvSpPr txBox="1"/>
          <p:nvPr/>
        </p:nvSpPr>
        <p:spPr bwMode="auto">
          <a:xfrm>
            <a:off x="7524328" y="3359440"/>
            <a:ext cx="1440161" cy="86849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1200" i="1" dirty="0"/>
              <a:t>Financements ANR / Horizon Europe complémentaires</a:t>
            </a:r>
          </a:p>
        </p:txBody>
      </p:sp>
      <p:cxnSp>
        <p:nvCxnSpPr>
          <p:cNvPr id="32" name="Connecteur droit avec flèche 31"/>
          <p:cNvCxnSpPr>
            <a:cxnSpLocks/>
          </p:cNvCxnSpPr>
          <p:nvPr/>
        </p:nvCxnSpPr>
        <p:spPr bwMode="auto">
          <a:xfrm>
            <a:off x="4572000" y="2499742"/>
            <a:ext cx="0" cy="120210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 bwMode="auto">
          <a:xfrm>
            <a:off x="4048791" y="1740"/>
            <a:ext cx="509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dirty="0">
                <a:latin typeface="Marianne"/>
              </a:rPr>
              <a:t>Partenariat industriel à prévoir avec un acteur expert des « </a:t>
            </a:r>
            <a:r>
              <a:rPr lang="fr-FR" sz="1400" dirty="0" err="1">
                <a:latin typeface="Marianne"/>
              </a:rPr>
              <a:t>marketplace</a:t>
            </a:r>
            <a:r>
              <a:rPr lang="fr-FR" sz="1400" dirty="0">
                <a:latin typeface="Marianne"/>
              </a:rPr>
              <a:t> data &amp; services » </a:t>
            </a:r>
            <a:r>
              <a:rPr lang="fr-FR" sz="1200" dirty="0">
                <a:solidFill>
                  <a:schemeClr val="bg2">
                    <a:lumMod val="25000"/>
                  </a:schemeClr>
                </a:solidFill>
                <a:latin typeface="Marianne"/>
              </a:rPr>
              <a:t>(gestion du statut juridique et disponibilité/prix des données produites</a:t>
            </a:r>
          </a:p>
        </p:txBody>
      </p:sp>
      <p:cxnSp>
        <p:nvCxnSpPr>
          <p:cNvPr id="34" name="Connecteur droit avec flèche 33"/>
          <p:cNvCxnSpPr>
            <a:cxnSpLocks/>
          </p:cNvCxnSpPr>
          <p:nvPr/>
        </p:nvCxnSpPr>
        <p:spPr bwMode="auto">
          <a:xfrm flipV="1">
            <a:off x="7076556" y="787933"/>
            <a:ext cx="191069" cy="372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5"/>
          <p:cNvSpPr txBox="1"/>
          <p:nvPr/>
        </p:nvSpPr>
        <p:spPr bwMode="auto">
          <a:xfrm>
            <a:off x="2843808" y="2925421"/>
            <a:ext cx="3463358" cy="4466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1400" b="1" i="1" dirty="0"/>
              <a:t>Perception de commissions / frais de services sur les transactions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804248" y="3867894"/>
            <a:ext cx="792088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 bwMode="auto">
          <a:xfrm>
            <a:off x="683569" y="843558"/>
            <a:ext cx="7776864" cy="2019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7"/>
          </p:nvPr>
        </p:nvSpPr>
        <p:spPr bwMode="auto"/>
        <p:txBody>
          <a:bodyPr/>
          <a:lstStyle/>
          <a:p>
            <a:pPr>
              <a:defRPr/>
            </a:pPr>
            <a:fld id="{80C3A08B-76CD-4C4D-B424-912BBDF38765}" type="slidenum">
              <a:rPr lang="fr-FR"/>
              <a:t>15</a:t>
            </a:fld>
            <a:endParaRPr lang="fr-FR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5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cxnSp>
        <p:nvCxnSpPr>
          <p:cNvPr id="20" name="Connecteur droit 19"/>
          <p:cNvCxnSpPr>
            <a:cxnSpLocks/>
            <a:stCxn id="27" idx="2"/>
            <a:endCxn id="21" idx="2"/>
          </p:cNvCxnSpPr>
          <p:nvPr/>
        </p:nvCxnSpPr>
        <p:spPr bwMode="auto">
          <a:xfrm>
            <a:off x="683569" y="1853208"/>
            <a:ext cx="1146571" cy="23962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1830140" y="3435846"/>
            <a:ext cx="5156592" cy="16271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droit 22"/>
          <p:cNvCxnSpPr>
            <a:cxnSpLocks/>
          </p:cNvCxnSpPr>
          <p:nvPr/>
        </p:nvCxnSpPr>
        <p:spPr bwMode="auto">
          <a:xfrm flipH="1">
            <a:off x="10134600" y="3175000"/>
            <a:ext cx="1206500" cy="24858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1403648" y="1263119"/>
            <a:ext cx="63614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b="1" dirty="0">
                <a:latin typeface="Marianne"/>
              </a:rPr>
              <a:t>Place de marché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200" b="1" dirty="0">
                <a:latin typeface="Marianne" pitchFamily="50" charset="0"/>
              </a:rPr>
              <a:t>Consultation de données, de services et de fonctionnalités sectorielles</a:t>
            </a:r>
            <a:endParaRPr dirty="0">
              <a:latin typeface="Marianne" pitchFamily="50" charset="0"/>
            </a:endParaRPr>
          </a:p>
          <a:p>
            <a:pPr algn="ctr">
              <a:lnSpc>
                <a:spcPts val="1800"/>
              </a:lnSpc>
              <a:spcAft>
                <a:spcPts val="600"/>
              </a:spcAft>
              <a:defRPr/>
            </a:pPr>
            <a:r>
              <a:rPr lang="fr-FR" sz="1200" b="1" dirty="0">
                <a:latin typeface="Marianne" pitchFamily="50" charset="0"/>
              </a:rPr>
              <a:t>(ex. : aménagement, énergie, agriculture, eau, risques climatiques, etc.)</a:t>
            </a:r>
            <a:endParaRPr dirty="0">
              <a:latin typeface="Marianne" pitchFamily="50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fr-FR" sz="1200" b="1" dirty="0">
                <a:latin typeface="Marianne" pitchFamily="50" charset="0"/>
                <a:sym typeface="Wingdings" panose="05000000000000000000" pitchFamily="2" charset="2"/>
              </a:rPr>
              <a:t> </a:t>
            </a:r>
            <a:r>
              <a:rPr lang="fr-FR" sz="1200" b="1" dirty="0">
                <a:latin typeface="Marianne" pitchFamily="50" charset="0"/>
              </a:rPr>
              <a:t>Transactions entre acteurs (publics / privés) </a:t>
            </a:r>
            <a:endParaRPr dirty="0">
              <a:latin typeface="Marianne" pitchFamily="50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95736" y="3773527"/>
            <a:ext cx="444607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/>
              </a:rPr>
              <a:t>Administration, maintenance </a:t>
            </a:r>
          </a:p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/>
              </a:rPr>
              <a:t>et mises à jour </a:t>
            </a:r>
            <a:r>
              <a:rPr lang="fr-FR" sz="1600" b="1" dirty="0">
                <a:solidFill>
                  <a:srgbClr val="FF0000"/>
                </a:solidFill>
                <a:latin typeface="Marianne"/>
              </a:rPr>
              <a:t>(en continu) </a:t>
            </a:r>
            <a:endParaRPr sz="1600" dirty="0">
              <a:solidFill>
                <a:srgbClr val="FF0000"/>
              </a:solidFill>
            </a:endParaRPr>
          </a:p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/>
              </a:rPr>
              <a:t>de l’infrastructure socle</a:t>
            </a:r>
            <a:endParaRPr sz="1600" dirty="0"/>
          </a:p>
          <a:p>
            <a:pPr algn="ctr">
              <a:lnSpc>
                <a:spcPts val="1800"/>
              </a:lnSpc>
              <a:defRPr/>
            </a:pPr>
            <a:r>
              <a:rPr lang="fr-FR" sz="1400" dirty="0">
                <a:latin typeface="Marianne"/>
              </a:rPr>
              <a:t>(+ nouvelles fonctionnalités / autres services de base )</a:t>
            </a:r>
            <a:endParaRPr sz="1600" dirty="0"/>
          </a:p>
        </p:txBody>
      </p:sp>
      <p:cxnSp>
        <p:nvCxnSpPr>
          <p:cNvPr id="29" name="Connecteur droit 28"/>
          <p:cNvCxnSpPr>
            <a:cxnSpLocks/>
            <a:stCxn id="21" idx="6"/>
          </p:cNvCxnSpPr>
          <p:nvPr/>
        </p:nvCxnSpPr>
        <p:spPr bwMode="auto">
          <a:xfrm flipV="1">
            <a:off x="6986732" y="1968625"/>
            <a:ext cx="1411976" cy="22807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5"/>
          <p:cNvSpPr txBox="1"/>
          <p:nvPr/>
        </p:nvSpPr>
        <p:spPr bwMode="auto">
          <a:xfrm>
            <a:off x="7524328" y="3359440"/>
            <a:ext cx="1440161" cy="86849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1200" i="1" dirty="0"/>
              <a:t>Financements ANR / Horizon Europe complémentaires</a:t>
            </a:r>
          </a:p>
        </p:txBody>
      </p:sp>
      <p:cxnSp>
        <p:nvCxnSpPr>
          <p:cNvPr id="32" name="Connecteur droit avec flèche 31"/>
          <p:cNvCxnSpPr>
            <a:cxnSpLocks/>
          </p:cNvCxnSpPr>
          <p:nvPr/>
        </p:nvCxnSpPr>
        <p:spPr bwMode="auto">
          <a:xfrm>
            <a:off x="4572000" y="2499742"/>
            <a:ext cx="0" cy="120210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 bwMode="auto">
          <a:xfrm>
            <a:off x="4048791" y="1740"/>
            <a:ext cx="509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dirty="0">
                <a:latin typeface="Marianne"/>
              </a:rPr>
              <a:t>Partenariat industriel à prévoir avec un acteur expert des « </a:t>
            </a:r>
            <a:r>
              <a:rPr lang="fr-FR" sz="1400" dirty="0" err="1">
                <a:latin typeface="Marianne"/>
              </a:rPr>
              <a:t>marketplace</a:t>
            </a:r>
            <a:r>
              <a:rPr lang="fr-FR" sz="1400" dirty="0">
                <a:latin typeface="Marianne"/>
              </a:rPr>
              <a:t> data &amp; services » </a:t>
            </a:r>
            <a:r>
              <a:rPr lang="fr-FR" sz="1200" dirty="0">
                <a:solidFill>
                  <a:schemeClr val="bg2">
                    <a:lumMod val="25000"/>
                  </a:schemeClr>
                </a:solidFill>
                <a:latin typeface="Marianne"/>
              </a:rPr>
              <a:t>(gestion du statut juridique et disponibilité/prix des données produites</a:t>
            </a:r>
          </a:p>
        </p:txBody>
      </p:sp>
      <p:cxnSp>
        <p:nvCxnSpPr>
          <p:cNvPr id="34" name="Connecteur droit avec flèche 33"/>
          <p:cNvCxnSpPr>
            <a:cxnSpLocks/>
          </p:cNvCxnSpPr>
          <p:nvPr/>
        </p:nvCxnSpPr>
        <p:spPr bwMode="auto">
          <a:xfrm flipV="1">
            <a:off x="7076556" y="787933"/>
            <a:ext cx="191069" cy="372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5"/>
          <p:cNvSpPr txBox="1"/>
          <p:nvPr/>
        </p:nvSpPr>
        <p:spPr bwMode="auto">
          <a:xfrm>
            <a:off x="2843808" y="2925421"/>
            <a:ext cx="3463358" cy="4466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1400" b="1" i="1" dirty="0"/>
              <a:t>Perception de commissions / frais de services sur les transactions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804248" y="3867894"/>
            <a:ext cx="792088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 courbée vers la droite 1"/>
          <p:cNvSpPr/>
          <p:nvPr/>
        </p:nvSpPr>
        <p:spPr>
          <a:xfrm flipV="1">
            <a:off x="1331640" y="2787774"/>
            <a:ext cx="576064" cy="107792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 bwMode="auto">
          <a:xfrm flipH="1">
            <a:off x="6660232" y="2789973"/>
            <a:ext cx="576064" cy="107792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331640" y="2217206"/>
            <a:ext cx="6624736" cy="858600"/>
          </a:xfrm>
          <a:prstGeom prst="rect">
            <a:avLst/>
          </a:prstGeom>
          <a:solidFill>
            <a:srgbClr val="EEEEEE">
              <a:alpha val="50196"/>
            </a:srgbClr>
          </a:solidFill>
        </p:spPr>
        <p:txBody>
          <a:bodyPr/>
          <a:lstStyle/>
          <a:p>
            <a:pPr algn="ctr">
              <a:defRPr/>
            </a:pPr>
            <a:r>
              <a:rPr lang="fr-FR" sz="2800" b="1" dirty="0">
                <a:solidFill>
                  <a:schemeClr val="tx1"/>
                </a:solidFill>
                <a:latin typeface="Marianne"/>
              </a:rPr>
              <a:t>Défis techniques et opérationnels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4294967295"/>
          </p:nvPr>
        </p:nvSpPr>
        <p:spPr bwMode="auto">
          <a:xfrm>
            <a:off x="8472600" y="4663080"/>
            <a:ext cx="547920" cy="392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8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39952" y="7783"/>
            <a:ext cx="500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/>
          <p:cNvSpPr txBox="1"/>
          <p:nvPr/>
        </p:nvSpPr>
        <p:spPr bwMode="auto">
          <a:xfrm>
            <a:off x="323528" y="1043027"/>
            <a:ext cx="856895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2000" b="1" u="sng" dirty="0">
                <a:latin typeface="Marianne"/>
                <a:cs typeface="72 Black"/>
              </a:rPr>
              <a:t>Quelques défis techniques et opérationnels</a:t>
            </a:r>
            <a:endParaRPr lang="fr-FR" sz="2000" dirty="0">
              <a:latin typeface="Marianne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D</a:t>
            </a:r>
            <a:r>
              <a:rPr lang="fr-FR" sz="1400" dirty="0">
                <a:latin typeface="Marianne" pitchFamily="50" charset="0"/>
              </a:rPr>
              <a:t>es </a:t>
            </a:r>
            <a:r>
              <a:rPr lang="fr-FR" sz="1400" b="1" dirty="0">
                <a:latin typeface="Marianne" pitchFamily="50" charset="0"/>
              </a:rPr>
              <a:t>données complètes, fiables </a:t>
            </a:r>
            <a:r>
              <a:rPr lang="fr-FR" sz="1400" dirty="0">
                <a:latin typeface="Marianne" pitchFamily="50" charset="0"/>
              </a:rPr>
              <a:t>et </a:t>
            </a:r>
            <a:r>
              <a:rPr lang="fr-FR" sz="1400" b="1" dirty="0">
                <a:latin typeface="Marianne" pitchFamily="50" charset="0"/>
              </a:rPr>
              <a:t>régulièrement actualisées</a:t>
            </a:r>
            <a:r>
              <a:rPr lang="fr-FR" sz="1400" dirty="0">
                <a:latin typeface="Marianne" pitchFamily="50" charset="0"/>
              </a:rPr>
              <a:t>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Des </a:t>
            </a:r>
            <a:r>
              <a:rPr lang="fr-FR" sz="1400" b="1" dirty="0">
                <a:latin typeface="Marianne" pitchFamily="50" charset="0"/>
              </a:rPr>
              <a:t>services</a:t>
            </a:r>
            <a:r>
              <a:rPr lang="fr-FR" sz="1400" dirty="0">
                <a:latin typeface="Marianne" pitchFamily="50" charset="0"/>
              </a:rPr>
              <a:t> amont et aval </a:t>
            </a:r>
            <a:r>
              <a:rPr lang="fr-FR" sz="1400" b="1" dirty="0">
                <a:latin typeface="Marianne" pitchFamily="50" charset="0"/>
              </a:rPr>
              <a:t>centrés utilisateurs </a:t>
            </a:r>
            <a:r>
              <a:rPr lang="fr-FR" sz="1400" dirty="0">
                <a:latin typeface="Marianne" pitchFamily="50" charset="0"/>
              </a:rPr>
              <a:t>: </a:t>
            </a:r>
            <a:r>
              <a:rPr lang="fr-FR" sz="1400" b="1" dirty="0">
                <a:latin typeface="Marianne" pitchFamily="50" charset="0"/>
              </a:rPr>
              <a:t>intuitifs et utiles</a:t>
            </a:r>
            <a:r>
              <a:rPr lang="fr-FR" sz="1400" dirty="0">
                <a:latin typeface="Marianne" pitchFamily="50" charset="0"/>
              </a:rPr>
              <a:t>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Des </a:t>
            </a:r>
            <a:r>
              <a:rPr lang="fr-FR" sz="1400" b="1" dirty="0">
                <a:latin typeface="Marianne" pitchFamily="50" charset="0"/>
              </a:rPr>
              <a:t>modèles de simulations implémentés, documentés et facilement accessibles </a:t>
            </a:r>
            <a:r>
              <a:rPr lang="fr-FR" sz="1400" dirty="0">
                <a:latin typeface="Marianne" pitchFamily="50" charset="0"/>
              </a:rPr>
              <a:t>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Le développement et l’intégration </a:t>
            </a:r>
            <a:r>
              <a:rPr lang="fr-FR" sz="1400" b="1" dirty="0">
                <a:latin typeface="Marianne" pitchFamily="50" charset="0"/>
              </a:rPr>
              <a:t>de nouveaux services avals simple et interopérables </a:t>
            </a:r>
            <a:r>
              <a:rPr lang="fr-FR" sz="1400" dirty="0">
                <a:latin typeface="Marianne" pitchFamily="50" charset="0"/>
              </a:rPr>
              <a:t>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Un jumeau aussi </a:t>
            </a:r>
            <a:r>
              <a:rPr lang="fr-FR" sz="1400" b="1" dirty="0">
                <a:latin typeface="Marianne" pitchFamily="50" charset="0"/>
              </a:rPr>
              <a:t>ouvert</a:t>
            </a:r>
            <a:r>
              <a:rPr lang="fr-FR" sz="1400" dirty="0">
                <a:latin typeface="Marianne" pitchFamily="50" charset="0"/>
              </a:rPr>
              <a:t> et </a:t>
            </a:r>
            <a:r>
              <a:rPr lang="fr-FR" sz="1400" b="1" dirty="0">
                <a:latin typeface="Marianne" pitchFamily="50" charset="0"/>
              </a:rPr>
              <a:t>transparent</a:t>
            </a:r>
            <a:r>
              <a:rPr lang="fr-FR" sz="1400" dirty="0">
                <a:latin typeface="Marianne" pitchFamily="50" charset="0"/>
              </a:rPr>
              <a:t> que possible, aussi fermé que nécessaire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Une attention particulière portée à la </a:t>
            </a:r>
            <a:r>
              <a:rPr lang="fr-FR" sz="1400" b="1" dirty="0">
                <a:latin typeface="Marianne" pitchFamily="50" charset="0"/>
              </a:rPr>
              <a:t>spécification / production de la réplique 3D</a:t>
            </a:r>
            <a:r>
              <a:rPr lang="fr-FR" sz="1400" dirty="0">
                <a:latin typeface="Marianne" pitchFamily="50" charset="0"/>
              </a:rPr>
              <a:t>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Un jumeau adopté par les services de l’Etat et les collectivités (accompagner les usages)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Un jumeau également adopté et utilisé par les communautés scientifiques (R&amp;D continue)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itchFamily="50" charset="0"/>
              </a:rPr>
              <a:t>Structurer et dynamiser un écosystème d’industriels</a:t>
            </a:r>
            <a:r>
              <a:rPr lang="fr-FR" sz="1400" dirty="0">
                <a:latin typeface="Marianne" pitchFamily="50" charset="0"/>
              </a:rPr>
              <a:t> développant des services en aval 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itchFamily="50" charset="0"/>
              </a:rPr>
              <a:t>Une </a:t>
            </a:r>
            <a:r>
              <a:rPr lang="fr-FR" sz="1400" b="1" dirty="0">
                <a:latin typeface="Marianne" pitchFamily="50" charset="0"/>
              </a:rPr>
              <a:t>gouvernance multi-acteurs </a:t>
            </a:r>
            <a:r>
              <a:rPr lang="fr-FR" sz="1400" dirty="0">
                <a:latin typeface="Marianne" pitchFamily="50" charset="0"/>
              </a:rPr>
              <a:t>(public-privé) qui garantit la pérennité de l’infrastructure.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3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555776" y="2139702"/>
            <a:ext cx="4104456" cy="858600"/>
          </a:xfrm>
          <a:prstGeom prst="rect">
            <a:avLst/>
          </a:prstGeom>
          <a:solidFill>
            <a:srgbClr val="EEEEEE">
              <a:alpha val="50196"/>
            </a:srgbClr>
          </a:solidFill>
        </p:spPr>
        <p:txBody>
          <a:bodyPr/>
          <a:lstStyle/>
          <a:p>
            <a:pPr algn="ctr">
              <a:defRPr/>
            </a:pPr>
            <a:r>
              <a:rPr lang="fr-FR" sz="2800" b="1" dirty="0">
                <a:solidFill>
                  <a:schemeClr val="tx1"/>
                </a:solidFill>
                <a:latin typeface="Marianne"/>
              </a:rPr>
              <a:t>Ambitions du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67944" y="0"/>
            <a:ext cx="5076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000" b="1">
                <a:latin typeface="Marianne"/>
              </a:rPr>
              <a:t>Nécessité et opportunité de déployer un jumeau numérique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179512" y="900753"/>
            <a:ext cx="4315045" cy="24468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300" b="1" dirty="0">
                <a:latin typeface="Marianne"/>
              </a:rPr>
              <a:t>1. </a:t>
            </a:r>
            <a:r>
              <a:rPr lang="fr-FR" sz="1300" b="1" u="sng" dirty="0">
                <a:latin typeface="Marianne"/>
              </a:rPr>
              <a:t>Une nécessité en matière d’appui aux politiques publiques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sz="1300" dirty="0">
                <a:latin typeface="Marianne"/>
              </a:rPr>
              <a:t>Anticiper les effets du dérèglement climatique,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300" dirty="0">
                <a:latin typeface="Marianne"/>
              </a:rPr>
              <a:t>Aménager le territoire différemment, </a:t>
            </a:r>
            <a:endParaRPr lang="fr-FR" sz="1300" dirty="0">
              <a:latin typeface="Marianne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300" dirty="0">
                <a:latin typeface="Marianne"/>
              </a:rPr>
              <a:t>Optimiser l’efficacité de politiques publiques territorialisées </a:t>
            </a:r>
            <a:endParaRPr lang="fr-FR" sz="1300" dirty="0">
              <a:latin typeface="Marianne"/>
              <a:cs typeface="Calibri"/>
            </a:endParaRPr>
          </a:p>
          <a:p>
            <a:pPr>
              <a:defRPr/>
            </a:pPr>
            <a:endParaRPr lang="fr-FR" sz="1300" b="1" dirty="0">
              <a:latin typeface="Marianne"/>
              <a:cs typeface="Calibri"/>
            </a:endParaRPr>
          </a:p>
          <a:p>
            <a:pPr>
              <a:defRPr/>
            </a:pPr>
            <a:r>
              <a:rPr lang="fr-FR" sz="1300" b="1" dirty="0">
                <a:latin typeface="Marianne"/>
                <a:cs typeface="Calibri"/>
                <a:sym typeface="Wingdings" panose="05000000000000000000" pitchFamily="2" charset="2"/>
              </a:rPr>
              <a:t> </a:t>
            </a:r>
            <a:r>
              <a:rPr lang="fr-FR" sz="1300" b="1" dirty="0">
                <a:latin typeface="Marianne"/>
                <a:cs typeface="Calibri"/>
              </a:rPr>
              <a:t>Besoin accru de pouvoir simuler/représenter les impacts de phénomènes naturels, d'aménagement et de réglementations (</a:t>
            </a:r>
            <a:r>
              <a:rPr lang="fr-FR" sz="1300" b="1" u="sng" dirty="0">
                <a:solidFill>
                  <a:srgbClr val="00B050"/>
                </a:solidFill>
                <a:latin typeface="Marianne"/>
              </a:rPr>
              <a:t>en lien avec les objectifs de France Nation Verte</a:t>
            </a:r>
            <a:r>
              <a:rPr lang="fr-FR" sz="1300" b="1" dirty="0">
                <a:latin typeface="Marianne"/>
                <a:cs typeface="Calibri"/>
              </a:rPr>
              <a:t>)</a:t>
            </a:r>
            <a:endParaRPr dirty="0"/>
          </a:p>
        </p:txBody>
      </p:sp>
      <p:sp>
        <p:nvSpPr>
          <p:cNvPr id="6" name="Rectangle 5"/>
          <p:cNvSpPr/>
          <p:nvPr/>
        </p:nvSpPr>
        <p:spPr bwMode="auto">
          <a:xfrm>
            <a:off x="4494557" y="909220"/>
            <a:ext cx="4469931" cy="24468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300" b="1" dirty="0">
                <a:latin typeface="Marianne"/>
              </a:rPr>
              <a:t>2. </a:t>
            </a:r>
            <a:r>
              <a:rPr lang="fr-FR" sz="1300" b="1" u="sng" dirty="0">
                <a:latin typeface="Marianne"/>
              </a:rPr>
              <a:t>Une opportunité sur le plan économique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sz="1300" dirty="0">
                <a:latin typeface="Marianne"/>
              </a:rPr>
              <a:t>Fédérer / mutualiser les jumeaux publics et privés, locaux ou nationaux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sz="1300" dirty="0">
                <a:latin typeface="Marianne"/>
              </a:rPr>
              <a:t>Accompagner l’émergence d’acteurs industriels et le développement de services à forte valeur ajoutée</a:t>
            </a:r>
            <a:endParaRPr dirty="0"/>
          </a:p>
          <a:p>
            <a:pPr>
              <a:defRPr/>
            </a:pPr>
            <a:endParaRPr lang="fr-FR" sz="1300" b="1" dirty="0">
              <a:latin typeface="Marianne"/>
              <a:cs typeface="Calibri"/>
            </a:endParaRPr>
          </a:p>
          <a:p>
            <a:pPr marL="285750" indent="-285750">
              <a:buFont typeface="Wingdings"/>
              <a:buChar char="à"/>
              <a:defRPr/>
            </a:pPr>
            <a:r>
              <a:rPr lang="fr-FR" sz="1300" b="1" dirty="0">
                <a:latin typeface="Marianne"/>
                <a:cs typeface="Calibri"/>
              </a:rPr>
              <a:t>Opportunité d’accompagner la structuration d’une filière économique / industrielle autour du jumeau et de ses services (</a:t>
            </a:r>
            <a:r>
              <a:rPr lang="fr-FR" sz="1300" b="1" u="sng" dirty="0">
                <a:solidFill>
                  <a:srgbClr val="C00000"/>
                </a:solidFill>
                <a:latin typeface="Marianne"/>
                <a:cs typeface="Calibri"/>
              </a:rPr>
              <a:t>dans le contexte de France 2030</a:t>
            </a:r>
            <a:r>
              <a:rPr lang="fr-FR" sz="1300" b="1" dirty="0">
                <a:latin typeface="Marianne"/>
                <a:cs typeface="Calibri"/>
              </a:rPr>
              <a:t>)</a:t>
            </a:r>
            <a:endParaRPr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3795886"/>
            <a:ext cx="918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Marianne"/>
                <a:cs typeface="72 Black"/>
              </a:rPr>
              <a:t>Un jumeau numérique de la France et de ses territoires </a:t>
            </a:r>
          </a:p>
          <a:p>
            <a:pPr algn="ctr">
              <a:defRPr/>
            </a:pPr>
            <a:r>
              <a:rPr lang="fr-FR" sz="1400" dirty="0">
                <a:latin typeface="Marianne"/>
              </a:rPr>
              <a:t>pour aider l’Etat, les collectivités et les entreprises à opérer la transition écologique </a:t>
            </a:r>
            <a:endParaRPr sz="1600" dirty="0"/>
          </a:p>
        </p:txBody>
      </p:sp>
      <p:sp>
        <p:nvSpPr>
          <p:cNvPr id="8" name="TextBox 5"/>
          <p:cNvSpPr txBox="1"/>
          <p:nvPr/>
        </p:nvSpPr>
        <p:spPr bwMode="auto">
          <a:xfrm>
            <a:off x="227744" y="4411439"/>
            <a:ext cx="8880760" cy="754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fr-FR" sz="1400" dirty="0">
                <a:latin typeface="Marianne"/>
              </a:rPr>
              <a:t>Un outil de planification et d'aide à la décision, à l’intermédiation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fr-FR" sz="1400" dirty="0">
                <a:latin typeface="Marianne"/>
              </a:rPr>
              <a:t>Une opportunité pour structurer et dynamiser une filière économique "jumeau numérique"</a:t>
            </a:r>
            <a:endParaRPr sz="1600" dirty="0"/>
          </a:p>
          <a:p>
            <a:pPr>
              <a:defRPr/>
            </a:pPr>
            <a:endParaRPr lang="fr-FR" sz="1400" dirty="0">
              <a:latin typeface="Marianne"/>
            </a:endParaRPr>
          </a:p>
        </p:txBody>
      </p:sp>
      <p:sp>
        <p:nvSpPr>
          <p:cNvPr id="9" name="Flèche vers le bas 8"/>
          <p:cNvSpPr/>
          <p:nvPr/>
        </p:nvSpPr>
        <p:spPr bwMode="auto">
          <a:xfrm>
            <a:off x="4338176" y="3222520"/>
            <a:ext cx="312762" cy="5013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11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67944" y="0"/>
            <a:ext cx="5076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000" b="1" dirty="0">
                <a:latin typeface="Marianne"/>
              </a:rPr>
              <a:t>Mise en œuvre et ambition</a:t>
            </a:r>
          </a:p>
        </p:txBody>
      </p:sp>
      <p:pic>
        <p:nvPicPr>
          <p:cNvPr id="10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11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69600" y="843558"/>
            <a:ext cx="2768818" cy="952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6494" y="885762"/>
            <a:ext cx="2448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 pitchFamily="50" charset="0"/>
              </a:rPr>
              <a:t>Un socle technique de données et de services</a:t>
            </a:r>
            <a:endParaRPr dirty="0">
              <a:latin typeface="Marianne" pitchFamily="50" charset="0"/>
            </a:endParaRPr>
          </a:p>
          <a:p>
            <a:pPr algn="ctr">
              <a:defRPr/>
            </a:pPr>
            <a:r>
              <a:rPr lang="fr-FR" sz="1100" dirty="0">
                <a:latin typeface="Marianne" pitchFamily="50" charset="0"/>
              </a:rPr>
              <a:t>qui mutualise et s’appuie sur l’existant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18639" y="843558"/>
            <a:ext cx="2768818" cy="952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347863" y="872302"/>
            <a:ext cx="252028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 pitchFamily="50" charset="0"/>
              </a:rPr>
              <a:t>Des cas d’usages thématiques</a:t>
            </a:r>
            <a:endParaRPr dirty="0">
              <a:latin typeface="Marianne" pitchFamily="50" charset="0"/>
            </a:endParaRPr>
          </a:p>
          <a:p>
            <a:pPr algn="ctr">
              <a:defRPr/>
            </a:pPr>
            <a:r>
              <a:rPr lang="fr-FR" sz="1100" dirty="0">
                <a:latin typeface="Marianne" pitchFamily="50" charset="0"/>
              </a:rPr>
              <a:t>testés en local et généralisés géographiquement via le socle</a:t>
            </a:r>
            <a:endParaRPr lang="en-US" sz="1100" dirty="0">
              <a:latin typeface="Marianne" pitchFamily="50" charset="0"/>
            </a:endParaRPr>
          </a:p>
          <a:p>
            <a:pPr algn="ctr">
              <a:lnSpc>
                <a:spcPts val="1800"/>
              </a:lnSpc>
              <a:defRPr/>
            </a:pPr>
            <a:endParaRPr lang="fr-FR" sz="1600" dirty="0">
              <a:latin typeface="Marianne" pitchFamily="5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67678" y="836216"/>
            <a:ext cx="2696810" cy="952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21046" y="947029"/>
            <a:ext cx="27575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fr-FR" sz="1600" b="1" dirty="0">
                <a:latin typeface="Marianne" pitchFamily="50" charset="0"/>
              </a:rPr>
              <a:t>Un programme de travail en recherche</a:t>
            </a:r>
            <a:endParaRPr dirty="0">
              <a:latin typeface="Marianne" pitchFamily="50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fr-FR" sz="1100" dirty="0">
                <a:latin typeface="Marianne" pitchFamily="50" charset="0"/>
              </a:rPr>
              <a:t>ouverte et pluridisciplinaire</a:t>
            </a:r>
            <a:endParaRPr dirty="0">
              <a:latin typeface="Marianne" pitchFamily="5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684584" y="2213451"/>
            <a:ext cx="1104535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FR" sz="2000" b="1" dirty="0"/>
              <a:t>Le jumeau, un outil de représentation et de simulation</a:t>
            </a:r>
            <a:endParaRPr lang="en-US" sz="2000" b="1" dirty="0"/>
          </a:p>
          <a:p>
            <a:pPr marL="285750" indent="-285750">
              <a:buFont typeface="Arial"/>
              <a:buChar char="•"/>
              <a:defRPr/>
            </a:pPr>
            <a:endParaRPr lang="fr-FR" sz="16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613773" y="2139702"/>
            <a:ext cx="8039020" cy="5475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 bwMode="auto">
          <a:xfrm>
            <a:off x="4716016" y="2938824"/>
            <a:ext cx="4337917" cy="18825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fr-FR" sz="1400" b="1" dirty="0">
                <a:latin typeface="Marianne" pitchFamily="50" charset="0"/>
              </a:rPr>
              <a:t>Simulation</a:t>
            </a:r>
            <a:endParaRPr lang="en-US" sz="1600" b="1" dirty="0">
              <a:latin typeface="Marianne" pitchFamily="50" charset="0"/>
              <a:cs typeface="Calibri"/>
            </a:endParaRPr>
          </a:p>
          <a:p>
            <a:pPr marL="177800" indent="-177800">
              <a:spcBef>
                <a:spcPts val="400"/>
              </a:spcBef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Des modèles de simulation embarqués dans le socle (méthodes d’apprentissage et modélisations physiques)</a:t>
            </a:r>
          </a:p>
          <a:p>
            <a:pPr marL="177800" indent="-177800">
              <a:spcBef>
                <a:spcPts val="400"/>
              </a:spcBef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Des API ouvertes pour connecter d’autres modèles</a:t>
            </a:r>
          </a:p>
          <a:p>
            <a:pPr marL="177800" indent="-177800">
              <a:spcBef>
                <a:spcPts val="400"/>
              </a:spcBef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L'ambition de faciliter le croisement de modèles pour atteindre des capacités d'analyses systémiques</a:t>
            </a:r>
            <a:endParaRPr sz="1100" dirty="0">
              <a:latin typeface="Marianne"/>
              <a:cs typeface="Calibri"/>
            </a:endParaRPr>
          </a:p>
          <a:p>
            <a:pPr marL="177800" indent="-177800">
              <a:spcBef>
                <a:spcPts val="400"/>
              </a:spcBef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Des travaux sur la sensibilité des modèles à la nature et la qualité des données</a:t>
            </a:r>
            <a:endParaRPr sz="1100" dirty="0">
              <a:latin typeface="Marianne"/>
              <a:cs typeface="Calibri"/>
            </a:endParaRPr>
          </a:p>
          <a:p>
            <a:pPr marL="196850" indent="-196850">
              <a:buFont typeface="Arial"/>
              <a:buChar char="•"/>
              <a:defRPr/>
            </a:pPr>
            <a:endParaRPr lang="fr-FR" sz="1200" dirty="0">
              <a:latin typeface="Marianne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2242" y="2931790"/>
            <a:ext cx="4622844" cy="1933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fr-FR" sz="1400" b="1" dirty="0">
                <a:latin typeface="Marianne" pitchFamily="50" charset="0"/>
                <a:cs typeface="Calibri"/>
              </a:rPr>
              <a:t>Représentation</a:t>
            </a:r>
            <a:endParaRPr lang="fr-FR" sz="1400" dirty="0">
              <a:latin typeface="Marianne" pitchFamily="50" charset="0"/>
              <a:cs typeface="Calibri"/>
            </a:endParaRPr>
          </a:p>
          <a:p>
            <a:pPr marL="177800" indent="-177800"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Modélisation géométrique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Représentations physiques, discrètes et mathématiques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Environnements immersifs</a:t>
            </a:r>
            <a:endParaRPr lang="fr-FR" sz="1100" b="1" dirty="0">
              <a:latin typeface="Marianne"/>
              <a:cs typeface="Calibri"/>
            </a:endParaRPr>
          </a:p>
          <a:p>
            <a:pPr>
              <a:spcAft>
                <a:spcPts val="400"/>
              </a:spcAft>
              <a:defRPr/>
            </a:pPr>
            <a:r>
              <a:rPr lang="fr-FR" sz="1400" b="1" dirty="0">
                <a:latin typeface="Marianne"/>
                <a:cs typeface="Calibri"/>
              </a:rPr>
              <a:t>Architecture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Architecture distribuée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Sécurité (données disponibles ou produites), disponibilité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fr-FR" sz="1100" dirty="0">
                <a:latin typeface="Marianne"/>
                <a:cs typeface="Calibri"/>
              </a:rPr>
              <a:t>Sobriété, maîtrise des impacts environnementaux</a:t>
            </a:r>
            <a:endParaRPr sz="1100" dirty="0">
              <a:latin typeface="Marianne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fr-FR" sz="1400" dirty="0"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3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39952" y="7783"/>
            <a:ext cx="5004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000" b="1" dirty="0">
                <a:latin typeface="Marianne"/>
              </a:rPr>
              <a:t>Valeurs</a:t>
            </a:r>
            <a:endParaRPr sz="2000"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576" y="843558"/>
            <a:ext cx="8280920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400"/>
              </a:spcAft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S’appuyer autant que possible sur les ressources existantes</a:t>
            </a: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Un consortium (public-privé-recherche) aux expertises complémentaires à monter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Un jumeau numérique de la France construit sur les ressources des différents partenaires (données, technologies, communautés : IGN,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Cerema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,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Inria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, partenaires privés, etc.)</a:t>
            </a:r>
          </a:p>
          <a:p>
            <a:pPr marL="0" lvl="1"/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0" lvl="1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Articuler le jumeau national aux initiatives locales et thématiques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Enjeu majeur de complémentarité et d’interopérabilité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Interconnexion du jumeau avec les grands centres de stockage de la donnée</a:t>
            </a:r>
          </a:p>
          <a:p>
            <a:pPr marL="0" lvl="1"/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0" lvl="1"/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Partir de cas d’usage et de leurs porteurs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Des appels à communs territoriaux</a:t>
            </a:r>
          </a:p>
          <a:p>
            <a:pPr marL="0" lvl="1">
              <a:tabLst>
                <a:tab pos="965008" algn="l"/>
              </a:tabLst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0" lvl="1">
              <a:tabLst>
                <a:tab pos="965008" algn="l"/>
              </a:tabLst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Co-construire un outil aussi ouvert et transparent que possible</a:t>
            </a: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965008" algn="l"/>
              </a:tabLst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Ouverture, modularité, transparence, traçabilité, sécurité, évolutivité, frugalité</a:t>
            </a: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965008" algn="l"/>
              </a:tabLst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  <a:sym typeface="Wingdings" panose="05000000000000000000" pitchFamily="2" charset="2"/>
              </a:rPr>
              <a:t>Rigueur scientifique</a:t>
            </a:r>
          </a:p>
          <a:p>
            <a:pPr marL="0" lvl="1">
              <a:tabLst>
                <a:tab pos="965008" algn="l"/>
              </a:tabLst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  <a:latin typeface="Marianne" pitchFamily="50" charset="0"/>
            </a:endParaRPr>
          </a:p>
          <a:p>
            <a:pPr marL="0" lvl="1">
              <a:tabLst>
                <a:tab pos="965008" algn="l"/>
              </a:tabLst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rianne" pitchFamily="50" charset="0"/>
              </a:rPr>
              <a:t>Faire en sorte que d’autres puissent s’en saisir, construire dessus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337596" y="908532"/>
            <a:ext cx="360040" cy="21602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 bwMode="auto">
          <a:xfrm>
            <a:off x="337596" y="2053626"/>
            <a:ext cx="360040" cy="21602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 bwMode="auto">
          <a:xfrm>
            <a:off x="323528" y="2931790"/>
            <a:ext cx="360040" cy="21602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 bwMode="auto">
          <a:xfrm>
            <a:off x="337596" y="3623734"/>
            <a:ext cx="360040" cy="21602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 bwMode="auto">
          <a:xfrm>
            <a:off x="344630" y="4486162"/>
            <a:ext cx="360040" cy="21602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39952" y="7783"/>
            <a:ext cx="500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b="1" dirty="0">
                <a:latin typeface="Marianne"/>
              </a:rPr>
              <a:t>Impacts et bénéfices du jumeau de la France et de ses territoires (1/2)</a:t>
            </a:r>
            <a:endParaRPr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/>
          <p:cNvSpPr txBox="1"/>
          <p:nvPr/>
        </p:nvSpPr>
        <p:spPr bwMode="auto">
          <a:xfrm>
            <a:off x="323528" y="1417875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2000" b="1" u="sng" dirty="0">
                <a:latin typeface="Marianne"/>
                <a:cs typeface="72 Black"/>
              </a:rPr>
              <a:t>Sur le plan de l’appui aux politiques publiques</a:t>
            </a:r>
            <a:endParaRPr lang="fr-FR" sz="2000" dirty="0">
              <a:latin typeface="Marianne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b="1" dirty="0">
                <a:latin typeface="Marianne"/>
              </a:rPr>
              <a:t>Un outil pour accompagner la territorialisation de la transition écologique et économique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b="1" dirty="0">
                <a:latin typeface="Marianne"/>
              </a:rPr>
              <a:t>Une infrastructure de services et de données pour mettre en route rapidement des premiers outils d'aide à la décision.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b="1" dirty="0">
                <a:latin typeface="Marianne"/>
              </a:rPr>
              <a:t>Un environnement « bac à sable » </a:t>
            </a:r>
            <a:r>
              <a:rPr lang="fr-FR" sz="1400" dirty="0">
                <a:latin typeface="Marianne"/>
              </a:rPr>
              <a:t>pour permettre aux acteurs publics d’anticiper / simuler et aux acteurs privés de concevoir / tester des services commerciaux branchés sur le socle.</a:t>
            </a:r>
            <a:endParaRPr dirty="0"/>
          </a:p>
          <a:p>
            <a:pPr marL="342900" indent="-342900">
              <a:spcAft>
                <a:spcPts val="1800"/>
              </a:spcAft>
              <a:buFont typeface="Arial"/>
              <a:buChar char="•"/>
              <a:defRPr/>
            </a:pPr>
            <a:r>
              <a:rPr lang="fr-FR" sz="1400" b="1" dirty="0">
                <a:latin typeface="Marianne"/>
              </a:rPr>
              <a:t>Une plateforme ouverte, connectée sur le socle pour faire avancer les fronts de science </a:t>
            </a:r>
            <a:r>
              <a:rPr lang="fr-FR" sz="1400" dirty="0">
                <a:latin typeface="Marianne"/>
              </a:rPr>
              <a:t>en parallèle sur des sujets de la chaine de valeur du jumeau (croisement de données, mise à jour, interopérabilité, services en ligne pour interagir avec la donnée, visualisation, simulation) et des sujets thématiques.</a:t>
            </a:r>
            <a:endParaRPr dirty="0"/>
          </a:p>
          <a:p>
            <a:pPr>
              <a:defRPr/>
            </a:pPr>
            <a:endParaRPr lang="fr-FR" sz="1400" dirty="0">
              <a:latin typeface="Marianne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9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39952" y="7783"/>
            <a:ext cx="500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b="1">
                <a:latin typeface="Marianne"/>
              </a:rPr>
              <a:t>Impacts et bénéfices du jumeau de la France et de ses territoires (2/2)</a:t>
            </a:r>
            <a:endParaRPr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6" name="Image 4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/>
          <p:cNvSpPr txBox="1"/>
          <p:nvPr/>
        </p:nvSpPr>
        <p:spPr bwMode="auto">
          <a:xfrm>
            <a:off x="323528" y="1360095"/>
            <a:ext cx="856895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2000" b="1" u="sng" dirty="0">
                <a:latin typeface="Marianne"/>
                <a:cs typeface="72 Black"/>
              </a:rPr>
              <a:t>En termes d’impacts économiques</a:t>
            </a:r>
            <a:endParaRPr lang="fr-FR" sz="2000" dirty="0">
              <a:latin typeface="Marianne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dirty="0">
                <a:latin typeface="Marianne"/>
              </a:rPr>
              <a:t>Une opportunité de </a:t>
            </a:r>
            <a:r>
              <a:rPr lang="fr-FR" sz="1400" b="1" dirty="0">
                <a:latin typeface="Marianne"/>
              </a:rPr>
              <a:t>contribuer à la structuration d’une filière pionnière </a:t>
            </a:r>
            <a:r>
              <a:rPr lang="fr-FR" sz="1400" dirty="0">
                <a:latin typeface="Marianne"/>
              </a:rPr>
              <a:t>(start-up, ETI, PME qui développent des services et fonctionnalités produisant de la valeur économique).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dirty="0">
                <a:latin typeface="Marianne"/>
              </a:rPr>
              <a:t>Des</a:t>
            </a:r>
            <a:r>
              <a:rPr lang="fr-FR" sz="1400" b="1" dirty="0">
                <a:latin typeface="Marianne"/>
              </a:rPr>
              <a:t> bénéfices directs pour les acteurs privés impliqués dans la conception du socle, des services et le déploiement des cas d'usage.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dirty="0">
                <a:latin typeface="Marianne"/>
              </a:rPr>
              <a:t>Des </a:t>
            </a:r>
            <a:r>
              <a:rPr lang="fr-FR" sz="1400" b="1" dirty="0">
                <a:latin typeface="Marianne"/>
              </a:rPr>
              <a:t>bénéfices indirects pour tous les acteurs (public et privés) qui souhaitent optimiser leurs choix </a:t>
            </a:r>
            <a:r>
              <a:rPr lang="fr-FR" sz="1400" dirty="0">
                <a:latin typeface="Marianne"/>
              </a:rPr>
              <a:t>(grands projets, investissements, financements)  grâce aux simulations permises dans le jumeau.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1400" dirty="0">
                <a:latin typeface="Marianne"/>
              </a:rPr>
              <a:t>Des </a:t>
            </a:r>
            <a:r>
              <a:rPr lang="fr-FR" sz="1400" b="1" dirty="0">
                <a:latin typeface="Marianne"/>
              </a:rPr>
              <a:t>économies d’échelle </a:t>
            </a:r>
            <a:r>
              <a:rPr lang="fr-FR" sz="1400" dirty="0">
                <a:latin typeface="Marianne"/>
              </a:rPr>
              <a:t>permettant aux acteurs de se concentrer sur des fonctionnalités à plus forte valeur ajoutée (versus ingénierie de données).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483768" y="2145198"/>
            <a:ext cx="4104456" cy="858600"/>
          </a:xfrm>
          <a:prstGeom prst="rect">
            <a:avLst/>
          </a:prstGeom>
          <a:solidFill>
            <a:srgbClr val="EEEEEE">
              <a:alpha val="50196"/>
            </a:srgbClr>
          </a:solidFill>
        </p:spPr>
        <p:txBody>
          <a:bodyPr/>
          <a:lstStyle/>
          <a:p>
            <a:pPr algn="ctr">
              <a:defRPr/>
            </a:pPr>
            <a:r>
              <a:rPr lang="fr-FR" sz="2800" b="1" dirty="0">
                <a:solidFill>
                  <a:schemeClr val="tx1"/>
                </a:solidFill>
                <a:latin typeface="Marianne"/>
              </a:rPr>
              <a:t>Cas d’usage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6811935" name="Ellipse 2106811934"/>
          <p:cNvSpPr/>
          <p:nvPr/>
        </p:nvSpPr>
        <p:spPr bwMode="auto">
          <a:xfrm>
            <a:off x="1617206" y="612298"/>
            <a:ext cx="5704948" cy="1875636"/>
          </a:xfrm>
          <a:prstGeom prst="ellipse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>
              <a:latin typeface="Marianne" pitchFamily="50" charset="0"/>
            </a:endParaRPr>
          </a:p>
        </p:txBody>
      </p:sp>
      <p:sp>
        <p:nvSpPr>
          <p:cNvPr id="1799303014" name="Ellipse 1799303013"/>
          <p:cNvSpPr/>
          <p:nvPr/>
        </p:nvSpPr>
        <p:spPr bwMode="auto">
          <a:xfrm>
            <a:off x="-1736908" y="1689150"/>
            <a:ext cx="5704948" cy="5161405"/>
          </a:xfrm>
          <a:prstGeom prst="ellipse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b="1">
              <a:latin typeface="Marianne" pitchFamily="50" charset="0"/>
            </a:endParaRPr>
          </a:p>
        </p:txBody>
      </p:sp>
      <p:sp>
        <p:nvSpPr>
          <p:cNvPr id="1750679967" name="Ellipse 1750679966"/>
          <p:cNvSpPr/>
          <p:nvPr/>
        </p:nvSpPr>
        <p:spPr bwMode="auto">
          <a:xfrm>
            <a:off x="3536142" y="1635645"/>
            <a:ext cx="7126498" cy="5161405"/>
          </a:xfrm>
          <a:prstGeom prst="ellipse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4173036" y="2881953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Représentation des flux entre production et conso d’énergie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87824" y="612298"/>
            <a:ext cx="3182206" cy="720080"/>
          </a:xfrm>
          <a:prstGeom prst="rect">
            <a:avLst/>
          </a:prstGeom>
          <a:noFill/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Gestion du littoral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41618" y="3989793"/>
            <a:ext cx="3538894" cy="720080"/>
          </a:xfrm>
          <a:prstGeom prst="rect">
            <a:avLst/>
          </a:prstGeom>
          <a:noFill/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Planification écologique des territoires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7062" y="4139380"/>
            <a:ext cx="2636617" cy="720080"/>
          </a:xfrm>
          <a:prstGeom prst="rect">
            <a:avLst/>
          </a:prstGeom>
          <a:noFill/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Gestion des risques naturels et environnementaux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E2D06080-FCEA-4D90-9556-0478E26ACDEE}" type="slidenum">
              <a:rPr lang="fr-FR"/>
              <a:t>9</a:t>
            </a:fld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5453150" y="1460850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Aide au déploiement de l’énergie renouvelable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36623" y="1398314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Gestion durable de l’eau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809986" y="3297849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Gestion durable des forêts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94466" y="3856307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Villes et santé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15916" y="1956698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Tourisme virtuel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809986" y="2448846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latin typeface="Marianne" pitchFamily="50" charset="0"/>
              </a:rPr>
              <a:t>Optimisation de la mobilité</a:t>
            </a:r>
          </a:p>
        </p:txBody>
      </p:sp>
      <p:sp>
        <p:nvSpPr>
          <p:cNvPr id="3" name="ZoneTexte 2"/>
          <p:cNvSpPr txBox="1"/>
          <p:nvPr/>
        </p:nvSpPr>
        <p:spPr bwMode="auto">
          <a:xfrm>
            <a:off x="4644008" y="4217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600" b="1">
                <a:latin typeface="Marianne" pitchFamily="50" charset="0"/>
              </a:rPr>
              <a:t>Cas d’usage à jouer ensemble</a:t>
            </a:r>
          </a:p>
        </p:txBody>
      </p:sp>
      <p:pic>
        <p:nvPicPr>
          <p:cNvPr id="15" name="Picture 2"/>
          <p:cNvPicPr/>
          <p:nvPr/>
        </p:nvPicPr>
        <p:blipFill>
          <a:blip r:embed="rId2"/>
          <a:stretch/>
        </p:blipFill>
        <p:spPr bwMode="auto">
          <a:xfrm>
            <a:off x="204840" y="119160"/>
            <a:ext cx="1306800" cy="301680"/>
          </a:xfrm>
          <a:prstGeom prst="rect">
            <a:avLst/>
          </a:prstGeom>
          <a:ln w="0">
            <a:noFill/>
          </a:ln>
        </p:spPr>
      </p:pic>
      <p:pic>
        <p:nvPicPr>
          <p:cNvPr id="16" name="Image 3"/>
          <p:cNvPicPr/>
          <p:nvPr/>
        </p:nvPicPr>
        <p:blipFill>
          <a:blip r:embed="rId3"/>
          <a:stretch/>
        </p:blipFill>
        <p:spPr bwMode="auto">
          <a:xfrm>
            <a:off x="1681560" y="64080"/>
            <a:ext cx="1212120" cy="41220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2" descr="inr_logo_rouge_300.jpg"/>
          <p:cNvPicPr/>
          <p:nvPr/>
        </p:nvPicPr>
        <p:blipFill>
          <a:blip r:embed="rId4"/>
          <a:stretch/>
        </p:blipFill>
        <p:spPr bwMode="auto">
          <a:xfrm>
            <a:off x="3063600" y="100800"/>
            <a:ext cx="836640" cy="293760"/>
          </a:xfrm>
          <a:prstGeom prst="rect">
            <a:avLst/>
          </a:prstGeom>
          <a:ln w="0">
            <a:noFill/>
          </a:ln>
        </p:spPr>
      </p:pic>
      <p:sp>
        <p:nvSpPr>
          <p:cNvPr id="1192954844" name="Rectangle 9"/>
          <p:cNvSpPr/>
          <p:nvPr/>
        </p:nvSpPr>
        <p:spPr bwMode="auto">
          <a:xfrm>
            <a:off x="7508352" y="3075807"/>
            <a:ext cx="1512167" cy="7200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Rénovation énergétique</a:t>
            </a:r>
          </a:p>
        </p:txBody>
      </p:sp>
      <p:sp>
        <p:nvSpPr>
          <p:cNvPr id="2121884082" name="Rectangle 9"/>
          <p:cNvSpPr/>
          <p:nvPr/>
        </p:nvSpPr>
        <p:spPr bwMode="auto">
          <a:xfrm>
            <a:off x="7416316" y="2270196"/>
            <a:ext cx="1512167" cy="7200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Gestion des bâtiments publics</a:t>
            </a:r>
          </a:p>
        </p:txBody>
      </p:sp>
      <p:sp>
        <p:nvSpPr>
          <p:cNvPr id="1973356434" name="Rectangle 9"/>
          <p:cNvSpPr/>
          <p:nvPr/>
        </p:nvSpPr>
        <p:spPr bwMode="auto">
          <a:xfrm>
            <a:off x="4572000" y="4377969"/>
            <a:ext cx="1512167" cy="7200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Connaissance des réseaux souterrains</a:t>
            </a:r>
          </a:p>
        </p:txBody>
      </p:sp>
      <p:sp>
        <p:nvSpPr>
          <p:cNvPr id="252294927" name="Rectangle 10"/>
          <p:cNvSpPr/>
          <p:nvPr/>
        </p:nvSpPr>
        <p:spPr bwMode="auto">
          <a:xfrm>
            <a:off x="204840" y="3136227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Suivi des épidémies</a:t>
            </a:r>
          </a:p>
        </p:txBody>
      </p:sp>
      <p:sp>
        <p:nvSpPr>
          <p:cNvPr id="1288623652" name="Rectangle 10"/>
          <p:cNvSpPr/>
          <p:nvPr/>
        </p:nvSpPr>
        <p:spPr bwMode="auto">
          <a:xfrm>
            <a:off x="1771791" y="2676778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Simulation des risques naturels</a:t>
            </a:r>
          </a:p>
        </p:txBody>
      </p:sp>
      <p:sp>
        <p:nvSpPr>
          <p:cNvPr id="282182619" name="Rectangle 10"/>
          <p:cNvSpPr/>
          <p:nvPr/>
        </p:nvSpPr>
        <p:spPr bwMode="auto">
          <a:xfrm>
            <a:off x="2023974" y="1550116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Évaluation des risques liés au recul du trait de côte</a:t>
            </a:r>
          </a:p>
        </p:txBody>
      </p:sp>
      <p:sp>
        <p:nvSpPr>
          <p:cNvPr id="883488369" name="Rectangle 10"/>
          <p:cNvSpPr/>
          <p:nvPr/>
        </p:nvSpPr>
        <p:spPr bwMode="auto">
          <a:xfrm>
            <a:off x="3713596" y="1275606"/>
            <a:ext cx="1512168" cy="5777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>
                <a:solidFill>
                  <a:schemeClr val="tx1"/>
                </a:solidFill>
                <a:latin typeface="Marianne" pitchFamily="50" charset="0"/>
              </a:rPr>
              <a:t>Villes et santé</a:t>
            </a:r>
          </a:p>
        </p:txBody>
      </p:sp>
      <p:sp>
        <p:nvSpPr>
          <p:cNvPr id="1647690383" name="Rectangle 10"/>
          <p:cNvSpPr/>
          <p:nvPr/>
        </p:nvSpPr>
        <p:spPr bwMode="auto">
          <a:xfrm>
            <a:off x="1691680" y="627534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latin typeface="Marianne" pitchFamily="50" charset="0"/>
              </a:rPr>
              <a:t>Estimation des biens impactés par le recul du trait de côte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1384</Words>
  <Application>Microsoft Macintosh PowerPoint</Application>
  <DocSecurity>0</DocSecurity>
  <PresentationFormat>Affichage à l'écran (16:9)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72 Black</vt:lpstr>
      <vt:lpstr>Arial</vt:lpstr>
      <vt:lpstr>Calibri</vt:lpstr>
      <vt:lpstr>DejaVu Sans</vt:lpstr>
      <vt:lpstr>Marianne</vt:lpstr>
      <vt:lpstr>Symbol</vt:lpstr>
      <vt:lpstr>Times New Roman</vt:lpstr>
      <vt:lpstr>Wingdings</vt:lpstr>
      <vt:lpstr>Simple Light</vt:lpstr>
      <vt:lpstr>Simple Light</vt:lpstr>
      <vt:lpstr>Vers un jumeau numérique  de la France et de ses territoires </vt:lpstr>
      <vt:lpstr>Ambitions du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d’usage</vt:lpstr>
      <vt:lpstr>Présentation PowerPoint</vt:lpstr>
      <vt:lpstr>Présentation PowerPoint</vt:lpstr>
      <vt:lpstr>Modèle économique envisagé</vt:lpstr>
      <vt:lpstr>Présentation PowerPoint</vt:lpstr>
      <vt:lpstr>Présentation PowerPoint</vt:lpstr>
      <vt:lpstr>Présentation PowerPoint</vt:lpstr>
      <vt:lpstr>Présentation PowerPoint</vt:lpstr>
      <vt:lpstr>Défis techniques et opérationnels</vt:lpstr>
      <vt:lpstr>Présentation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Raphaele Heno</dc:creator>
  <cp:lastModifiedBy>Romain</cp:lastModifiedBy>
  <cp:revision>115</cp:revision>
  <dcterms:created xsi:type="dcterms:W3CDTF">2023-11-21T15:28:26Z</dcterms:created>
  <dcterms:modified xsi:type="dcterms:W3CDTF">2024-01-16T08:20:06Z</dcterms:modified>
  <dc:identifier/>
  <dc:language>fr-FR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8</vt:i4>
  </property>
</Properties>
</file>