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8" r:id="rId6"/>
    <p:sldMasterId id="2147483682" r:id="rId7"/>
    <p:sldMasterId id="2147483662" r:id="rId8"/>
  </p:sldMasterIdLst>
  <p:notesMasterIdLst>
    <p:notesMasterId r:id="rId24"/>
  </p:notesMasterIdLst>
  <p:handoutMasterIdLst>
    <p:handoutMasterId r:id="rId25"/>
  </p:handoutMasterIdLst>
  <p:sldIdLst>
    <p:sldId id="256" r:id="rId9"/>
    <p:sldId id="267" r:id="rId10"/>
    <p:sldId id="268" r:id="rId11"/>
    <p:sldId id="261" r:id="rId12"/>
    <p:sldId id="269" r:id="rId13"/>
    <p:sldId id="274" r:id="rId14"/>
    <p:sldId id="277" r:id="rId15"/>
    <p:sldId id="275" r:id="rId16"/>
    <p:sldId id="279" r:id="rId17"/>
    <p:sldId id="270" r:id="rId18"/>
    <p:sldId id="280" r:id="rId19"/>
    <p:sldId id="281" r:id="rId20"/>
    <p:sldId id="271" r:id="rId21"/>
    <p:sldId id="283" r:id="rId22"/>
    <p:sldId id="28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09B"/>
    <a:srgbClr val="00608E"/>
    <a:srgbClr val="17467A"/>
    <a:srgbClr val="005191"/>
    <a:srgbClr val="055992"/>
    <a:srgbClr val="017394"/>
    <a:srgbClr val="44C39D"/>
    <a:srgbClr val="020251"/>
    <a:srgbClr val="00B99A"/>
    <a:srgbClr val="017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74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48" d="100"/>
          <a:sy n="148" d="100"/>
        </p:scale>
        <p:origin x="29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46F89-3C8B-A74E-BE19-BACA2AE1C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94FE-5F46-2648-BCB3-488879180D4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53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E62194E-DFCA-4BBD-A85C-BE14FE4AC49E}" type="datetimeFigureOut">
              <a:rPr lang="fr-FR" smtClean="0"/>
              <a:pPr/>
              <a:t>06/09/21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24C0918-2127-494D-BCD3-BC383FA1C45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227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97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9035F44-8A02-46B4-B47F-F4E60E9896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2843" y="3247804"/>
            <a:ext cx="2946319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B40BE5-0338-447F-B124-9529F25F7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883" y="3902872"/>
            <a:ext cx="338234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293" y="4270969"/>
            <a:ext cx="3103415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2037" y="3687428"/>
            <a:ext cx="387927" cy="21544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614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10857"/>
            <a:ext cx="11479575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8000" y="1885949"/>
            <a:ext cx="7231575" cy="384016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400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3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000" y="710857"/>
            <a:ext cx="7222050" cy="290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08000" y="1885949"/>
            <a:ext cx="7222050" cy="384016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400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85" y="6626632"/>
            <a:ext cx="27411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7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59999" y="592670"/>
            <a:ext cx="11472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11430002" y="6649716"/>
            <a:ext cx="32861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@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710857"/>
            <a:ext cx="54324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1330325"/>
            <a:ext cx="709822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4105275" y="592670"/>
            <a:ext cx="7600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11430002" y="6649716"/>
            <a:ext cx="32861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@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349375"/>
            <a:ext cx="4932000" cy="432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349375"/>
            <a:ext cx="4932000" cy="432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1049" y="1514475"/>
            <a:ext cx="238088" cy="4068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53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710857"/>
            <a:ext cx="5432400" cy="332399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1330325"/>
            <a:ext cx="7098225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7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2001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0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0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396657"/>
            <a:ext cx="9688875" cy="304699"/>
          </a:xfrm>
        </p:spPr>
        <p:txBody>
          <a:bodyPr/>
          <a:lstStyle>
            <a:lvl1pPr algn="ctr">
              <a:defRPr sz="2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485" y="6626632"/>
            <a:ext cx="274114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BF7F16-EA61-49DD-A5CB-D3705F70EBC9}"/>
              </a:ext>
            </a:extLst>
          </p:cNvPr>
          <p:cNvSpPr txBox="1"/>
          <p:nvPr userDrawn="1"/>
        </p:nvSpPr>
        <p:spPr>
          <a:xfrm>
            <a:off x="11430002" y="6649716"/>
            <a:ext cx="407163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@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4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480" y="1396800"/>
            <a:ext cx="9689040" cy="304560"/>
          </a:xfrm>
        </p:spPr>
        <p:txBody>
          <a:bodyPr/>
          <a:lstStyle>
            <a:lvl1pPr algn="ctr">
              <a:defRPr sz="2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485" y="6626632"/>
            <a:ext cx="274114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E1A49B3-112B-4203-80B1-9D38D3E4F84D}"/>
              </a:ext>
            </a:extLst>
          </p:cNvPr>
          <p:cNvSpPr txBox="1"/>
          <p:nvPr userDrawn="1"/>
        </p:nvSpPr>
        <p:spPr>
          <a:xfrm>
            <a:off x="11430002" y="6649716"/>
            <a:ext cx="407163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@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1 logo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91E16AC-6E81-43AE-AF77-622249D7C6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8075" y="4706938"/>
            <a:ext cx="3335850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829F0960-CBD4-456B-BD47-21C6E44981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2843" y="3247804"/>
            <a:ext cx="2946319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8CF1F92-9B75-4E25-A346-D077D6F95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883" y="3902872"/>
            <a:ext cx="338234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B1701F7-784D-46BA-8D85-769A15CE2C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293" y="4270969"/>
            <a:ext cx="3103415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2037" y="3687428"/>
            <a:ext cx="387927" cy="21544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737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8499" y="3565689"/>
            <a:ext cx="3714158" cy="338554"/>
          </a:xfrm>
        </p:spPr>
        <p:txBody>
          <a:bodyPr anchor="t" anchorCtr="0"/>
          <a:lstStyle>
            <a:lvl1pPr marL="0" indent="0" algn="l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du chapitre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E4FC56-8F82-4C91-95CD-8C28C6BD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9" y="2455939"/>
            <a:ext cx="7115175" cy="110799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7AF8B26-ABF4-4C6D-AA25-D7ECE43838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639964" y="-649367"/>
            <a:ext cx="3651642" cy="763285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5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88568475-D0A2-426E-BB81-6EA864EC55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9980" y="479232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E1874CC0-3FC8-449F-9A47-A271E79930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9980" y="479232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pour une image  4">
            <a:extLst>
              <a:ext uri="{FF2B5EF4-FFF2-40B4-BE49-F238E27FC236}">
                <a16:creationId xmlns:a16="http://schemas.microsoft.com/office/drawing/2014/main" id="{69E89F92-460D-49BC-8E61-84D7C088FB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9980" y="479232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8F1BEC1-BFC0-4E23-B9AE-B9CF65897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2843" y="3247804"/>
            <a:ext cx="2946319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24769AC-81AA-4F8C-BF75-14C22B315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883" y="3902872"/>
            <a:ext cx="338234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8E03375C-FD45-4574-AA7E-0317C89199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293" y="4270969"/>
            <a:ext cx="3103415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2037" y="3687428"/>
            <a:ext cx="387927" cy="21544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974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9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+ 1 logo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F20B399D-A684-4EF1-BFD5-9C2A62FCEB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8100" y="418536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6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+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4">
            <a:extLst>
              <a:ext uri="{FF2B5EF4-FFF2-40B4-BE49-F238E27FC236}">
                <a16:creationId xmlns:a16="http://schemas.microsoft.com/office/drawing/2014/main" id="{BCAE0AC3-3AD1-45CC-B8DE-CEFD7DC632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1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84333F62-BE85-4EFD-B930-BDC53170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5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2F017C8B-246A-402C-915F-A0ECF37459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9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8499" y="3565689"/>
            <a:ext cx="3714158" cy="338554"/>
          </a:xfrm>
        </p:spPr>
        <p:txBody>
          <a:bodyPr anchor="t" anchorCtr="0"/>
          <a:lstStyle>
            <a:lvl1pPr marL="0" indent="0" algn="l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du chapitre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E4FC56-8F82-4C91-95CD-8C28C6BD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9" y="2455939"/>
            <a:ext cx="7115175" cy="110799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7AF8B26-ABF4-4C6D-AA25-D7ECE43838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639964" y="-649367"/>
            <a:ext cx="3651642" cy="763285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61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349375"/>
            <a:ext cx="4932000" cy="432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349375"/>
            <a:ext cx="4932000" cy="432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1049" y="1514475"/>
            <a:ext cx="238088" cy="4068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8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1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63" y="1221388"/>
            <a:ext cx="9688875" cy="18281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882" y="3910282"/>
            <a:ext cx="33823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lvl="0"/>
            <a:r>
              <a:rPr lang="fr-FR" dirty="0"/>
              <a:t>Lieu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5728B4-381A-4324-BDC3-7C5EC61935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66536" y="6141600"/>
            <a:ext cx="1458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7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815886"/>
            <a:ext cx="6096000" cy="290849"/>
          </a:xfrm>
          <a:prstGeom prst="rect">
            <a:avLst/>
          </a:prstGeom>
        </p:spPr>
        <p:txBody>
          <a:bodyPr vert="horz" wrap="square" lIns="360000" tIns="0" rIns="360000" bIns="0" rtlCol="0" anchor="b" anchorCtr="0">
            <a:spAutoFit/>
          </a:bodyPr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31673"/>
            <a:ext cx="6096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dirty="0"/>
              <a:t>Texte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57CBFF-1346-4243-BCAA-9A7DE08819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14536" y="6141600"/>
            <a:ext cx="1458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1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200" kern="1200" cap="all" baseline="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B7EDC-2534-4611-95D5-5BE5203126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9" y="3009937"/>
            <a:ext cx="7115175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du 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35191" y="-663654"/>
            <a:ext cx="4243149" cy="763285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lvl="0"/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19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49600" b="1" i="0" kern="1200" cap="all" baseline="0">
          <a:solidFill>
            <a:schemeClr val="bg1">
              <a:alpha val="30000"/>
            </a:schemeClr>
          </a:solidFill>
          <a:latin typeface="Arial Black" panose="020B0604020202020204" pitchFamily="34" charset="0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87011" y="291600"/>
            <a:ext cx="1458929" cy="36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2001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374775"/>
            <a:ext cx="11472001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359999" y="592670"/>
            <a:ext cx="96888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85" y="6626632"/>
            <a:ext cx="27411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11430002" y="6649716"/>
            <a:ext cx="407163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  <a:latin typeface="+mn-lt"/>
              </a:rPr>
              <a:t>@ </a:t>
            </a:r>
            <a:r>
              <a:rPr lang="fr-FR" sz="90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977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3" r:id="rId7"/>
    <p:sldLayoutId id="2147483671" r:id="rId8"/>
    <p:sldLayoutId id="2147483672" r:id="rId9"/>
    <p:sldLayoutId id="2147483674" r:id="rId10"/>
    <p:sldLayoutId id="2147483675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v"/>
        <a:defRPr sz="1600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rgbClr val="00B0F0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B0F0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abo.obs-mip.fr/multitemp/syntheses-mensuelles-de-la-duree-denneigement-dans-les-alpes-francaise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.gascoin@cesbio.cnes.fr" TargetMode="External"/><Relationship Id="rId2" Type="http://schemas.openxmlformats.org/officeDocument/2006/relationships/hyperlink" Target="mailto:aurore.dupuis@cnes.fr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ig.org/evenements/webinaire-de-presentation-des-produits-neige-theia-et-copernicus" TargetMode="External"/><Relationship Id="rId2" Type="http://schemas.openxmlformats.org/officeDocument/2006/relationships/hyperlink" Target="https://gitlab.orfeo-toolbox.org/remote_modules/let-it-snow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abo.obs-mip.fr/multitemp/near-real-time-analysis-of-the-2018-2019-snow-season-from-satellite-data/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4411A78-3E90-1747-B96F-B262C888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63" y="1221388"/>
            <a:ext cx="9688875" cy="1828193"/>
          </a:xfrm>
        </p:spPr>
        <p:txBody>
          <a:bodyPr/>
          <a:lstStyle/>
          <a:p>
            <a:r>
              <a:rPr lang="fr-FR" dirty="0" smtClean="0"/>
              <a:t>Suivre l’évolution du manteau neigeux dans les Alpes ?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26DD787-AA2B-9E4B-B93C-75A3011C5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69" y="3902872"/>
            <a:ext cx="64" cy="21544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29C6B4F-3F09-EE4B-B7E7-E8DA092E81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3970" y="4270969"/>
            <a:ext cx="1744068" cy="215444"/>
          </a:xfrm>
        </p:spPr>
        <p:txBody>
          <a:bodyPr/>
          <a:lstStyle/>
          <a:p>
            <a:r>
              <a:rPr lang="fr-FR" dirty="0" smtClean="0"/>
              <a:t>Aurore Dupuis, CNES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1FC8514-297D-1241-A1F2-74F828B2A6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48764" y="3687428"/>
            <a:ext cx="894477" cy="215444"/>
          </a:xfrm>
        </p:spPr>
        <p:txBody>
          <a:bodyPr/>
          <a:lstStyle/>
          <a:p>
            <a:r>
              <a:rPr lang="fr-FR" dirty="0" smtClean="0"/>
              <a:t>07/09/2021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11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238499" y="3565689"/>
            <a:ext cx="65" cy="3385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8499" y="2455939"/>
            <a:ext cx="7115175" cy="1107996"/>
          </a:xfrm>
        </p:spPr>
        <p:txBody>
          <a:bodyPr/>
          <a:lstStyle/>
          <a:p>
            <a:r>
              <a:rPr lang="en-US" dirty="0" smtClean="0"/>
              <a:t>Evolution </a:t>
            </a:r>
            <a:r>
              <a:rPr lang="en-US" dirty="0" err="1" smtClean="0"/>
              <a:t>saisonnière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-639964" y="-649367"/>
            <a:ext cx="3537828" cy="7632859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 smtClean="0"/>
              <a:t>saisonnière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Synthèse mensuelle</a:t>
            </a:r>
          </a:p>
          <a:p>
            <a:pPr lvl="1"/>
            <a:r>
              <a:rPr lang="fr-FR" dirty="0" smtClean="0"/>
              <a:t>avril / mai / juin / juillet</a:t>
            </a:r>
          </a:p>
          <a:p>
            <a:pPr lvl="1"/>
            <a:r>
              <a:rPr lang="fr-FR" dirty="0" smtClean="0"/>
              <a:t>2016 / 2017 / 2018</a:t>
            </a:r>
          </a:p>
          <a:p>
            <a:pPr lvl="1"/>
            <a:r>
              <a:rPr lang="fr-FR" dirty="0" smtClean="0"/>
              <a:t>Tuile T32TLS</a:t>
            </a:r>
            <a:endParaRPr lang="fr-FR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Suivre l’évolution du manteau neigeux dans les alpes ? – 07/09/21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50700" y="6626225"/>
            <a:ext cx="241300" cy="185738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05" y="634524"/>
            <a:ext cx="7281402" cy="5549850"/>
          </a:xfrm>
        </p:spPr>
      </p:pic>
      <p:sp>
        <p:nvSpPr>
          <p:cNvPr id="10" name="ZoneTexte 9"/>
          <p:cNvSpPr txBox="1"/>
          <p:nvPr/>
        </p:nvSpPr>
        <p:spPr>
          <a:xfrm>
            <a:off x="710027" y="6063076"/>
            <a:ext cx="1138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3"/>
              </a:rPr>
              <a:t>https://labo.obs-mip.fr/multitemp/syntheses-mensuelles-de-la-duree-denneigement-dans-les-alpes-francaises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78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 smtClean="0"/>
              <a:t>saisonnière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0000" y="1349375"/>
            <a:ext cx="11011263" cy="572051"/>
          </a:xfrm>
        </p:spPr>
        <p:txBody>
          <a:bodyPr>
            <a:normAutofit/>
          </a:bodyPr>
          <a:lstStyle/>
          <a:p>
            <a:r>
              <a:rPr lang="fr-FR" dirty="0" smtClean="0"/>
              <a:t>Couverture de neige au printemps 2021 – tuile T31TGK</a:t>
            </a:r>
            <a:endParaRPr lang="fr-FR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Suivre l’évolution du manteau neigeux dans les alpes ? – 07/09/21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50700" y="6626225"/>
            <a:ext cx="241300" cy="185738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6" y="1921425"/>
            <a:ext cx="10535577" cy="3664727"/>
          </a:xfrm>
        </p:spPr>
      </p:pic>
    </p:spTree>
    <p:extLst>
      <p:ext uri="{BB962C8B-B14F-4D97-AF65-F5344CB8AC3E}">
        <p14:creationId xmlns:p14="http://schemas.microsoft.com/office/powerpoint/2010/main" val="1323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238499" y="3565689"/>
            <a:ext cx="65" cy="3385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8499" y="3009937"/>
            <a:ext cx="7115175" cy="553998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-639964" y="-649367"/>
            <a:ext cx="3537828" cy="7632859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7924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sz="2500" dirty="0" smtClean="0"/>
          </a:p>
          <a:p>
            <a:pPr algn="ctr"/>
            <a:endParaRPr lang="fr-FR" sz="2500" dirty="0"/>
          </a:p>
          <a:p>
            <a:pPr algn="ctr"/>
            <a:r>
              <a:rPr lang="fr-FR" dirty="0" smtClean="0"/>
              <a:t>Aurore Dupuis – </a:t>
            </a:r>
            <a:r>
              <a:rPr lang="fr-FR" dirty="0" smtClean="0">
                <a:hlinkClick r:id="rId2"/>
              </a:rPr>
              <a:t>aurore.dupuis@cnes.fr</a:t>
            </a:r>
            <a:endParaRPr lang="fr-FR" dirty="0" smtClean="0"/>
          </a:p>
          <a:p>
            <a:pPr algn="ctr"/>
            <a:r>
              <a:rPr lang="fr-FR" dirty="0" smtClean="0"/>
              <a:t>Simon Gascoin – </a:t>
            </a:r>
            <a:r>
              <a:rPr lang="fr-FR" dirty="0" smtClean="0">
                <a:hlinkClick r:id="rId3"/>
              </a:rPr>
              <a:t>simon.gascoin@cesbio.cnes.fr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Suivre l’évolution du manteau neigeux dans les alpes ? – </a:t>
            </a:r>
            <a:r>
              <a:rPr lang="fr-FR" dirty="0" smtClean="0"/>
              <a:t>07/09/21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8499" y="3009937"/>
            <a:ext cx="7115175" cy="553998"/>
          </a:xfrm>
        </p:spPr>
        <p:txBody>
          <a:bodyPr/>
          <a:lstStyle/>
          <a:p>
            <a:r>
              <a:rPr lang="en-US" dirty="0" smtClean="0"/>
              <a:t>		Merci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-639964" y="-649367"/>
            <a:ext cx="65" cy="763285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8499" y="3009937"/>
            <a:ext cx="7115175" cy="55399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Let-</a:t>
            </a:r>
            <a:r>
              <a:rPr lang="fr-FR" dirty="0" err="1" smtClean="0"/>
              <a:t>it</a:t>
            </a:r>
            <a:r>
              <a:rPr lang="fr-FR" dirty="0" smtClean="0"/>
              <a:t>-</a:t>
            </a:r>
            <a:r>
              <a:rPr lang="fr-FR" dirty="0" err="1" smtClean="0"/>
              <a:t>snow</a:t>
            </a:r>
            <a:r>
              <a:rPr lang="fr-FR" dirty="0" smtClean="0"/>
              <a:t> (LIS</a:t>
            </a:r>
            <a:r>
              <a:rPr lang="fr-FR" dirty="0"/>
              <a:t>)  - 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gitlab.orfeo-toolbox.org/remote_modules/let-it-snow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Application (open source) utilisée pour générer les produits « neige » distribués par </a:t>
            </a:r>
            <a:r>
              <a:rPr lang="fr-FR" dirty="0" err="1" smtClean="0"/>
              <a:t>Theia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 err="1" smtClean="0"/>
              <a:t>Copernicus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Produits « neige » </a:t>
            </a:r>
          </a:p>
          <a:p>
            <a:pPr lvl="1"/>
            <a:r>
              <a:rPr lang="fr-FR" dirty="0" smtClean="0"/>
              <a:t>Masque de neige </a:t>
            </a:r>
          </a:p>
          <a:p>
            <a:pPr lvl="1"/>
            <a:r>
              <a:rPr lang="fr-FR" dirty="0" err="1" smtClean="0"/>
              <a:t>Fractional</a:t>
            </a:r>
            <a:r>
              <a:rPr lang="fr-FR" dirty="0" smtClean="0"/>
              <a:t> </a:t>
            </a:r>
            <a:r>
              <a:rPr lang="fr-FR" dirty="0" err="1" smtClean="0"/>
              <a:t>snow</a:t>
            </a:r>
            <a:r>
              <a:rPr lang="fr-FR" dirty="0" smtClean="0"/>
              <a:t> </a:t>
            </a:r>
            <a:r>
              <a:rPr lang="fr-FR" dirty="0" err="1" smtClean="0"/>
              <a:t>cover</a:t>
            </a:r>
            <a:r>
              <a:rPr lang="fr-FR" dirty="0" smtClean="0"/>
              <a:t> (FSC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Synthèse annuelle</a:t>
            </a:r>
          </a:p>
          <a:p>
            <a:pPr lvl="1"/>
            <a:r>
              <a:rPr lang="fr-FR" dirty="0" smtClean="0"/>
              <a:t>Permanent </a:t>
            </a:r>
            <a:r>
              <a:rPr lang="fr-FR" dirty="0" err="1" smtClean="0"/>
              <a:t>snow</a:t>
            </a:r>
            <a:r>
              <a:rPr lang="fr-FR" dirty="0" smtClean="0"/>
              <a:t> area (PSL)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Webinaire de présentation des produits neige (</a:t>
            </a:r>
            <a:r>
              <a:rPr lang="fr-FR" dirty="0" err="1" smtClean="0"/>
              <a:t>OpenIG</a:t>
            </a:r>
            <a:r>
              <a:rPr lang="fr-FR" dirty="0"/>
              <a:t>) - </a:t>
            </a: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www.openig.org/evenements/webinaire-de-presentation-des-produits-neige-theia-et-copernicus</a:t>
            </a:r>
            <a:endParaRPr lang="fr-FR" dirty="0" smtClean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Suivre l’évolution du manteau neigeux dans les alpes ? – 07/09/21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81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tuiles</a:t>
            </a:r>
            <a:r>
              <a:rPr lang="en-US" dirty="0" smtClean="0"/>
              <a:t> Sentinel 2 sur les </a:t>
            </a:r>
            <a:r>
              <a:rPr lang="en-US" dirty="0" err="1" smtClean="0"/>
              <a:t>Alpes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Suivre l’évolution du manteau neigeux dans les alpes ? – </a:t>
            </a:r>
            <a:r>
              <a:rPr lang="fr-FR" dirty="0" smtClean="0"/>
              <a:t>07/09/21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19" y="1199599"/>
            <a:ext cx="4881161" cy="485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238499" y="3565689"/>
            <a:ext cx="65" cy="3385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8499" y="2455939"/>
            <a:ext cx="7115175" cy="1107996"/>
          </a:xfrm>
        </p:spPr>
        <p:txBody>
          <a:bodyPr/>
          <a:lstStyle/>
          <a:p>
            <a:r>
              <a:rPr lang="en-US" dirty="0" smtClean="0"/>
              <a:t>Evolution </a:t>
            </a:r>
            <a:br>
              <a:rPr lang="en-US" dirty="0" smtClean="0"/>
            </a:br>
            <a:r>
              <a:rPr lang="en-US" dirty="0" err="1" smtClean="0"/>
              <a:t>pluriannuelle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3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pluriannuelle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60000" y="1349375"/>
            <a:ext cx="3862865" cy="4320000"/>
          </a:xfrm>
        </p:spPr>
        <p:txBody>
          <a:bodyPr/>
          <a:lstStyle/>
          <a:p>
            <a:r>
              <a:rPr lang="fr-FR" dirty="0" smtClean="0"/>
              <a:t>Evolution de la couverture neigeuse début mars de 2016 à 2021 </a:t>
            </a:r>
            <a:r>
              <a:rPr lang="fr-FR" dirty="0" smtClean="0"/>
              <a:t>(T31TGM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Bleu clair : neige</a:t>
            </a:r>
          </a:p>
          <a:p>
            <a:pPr lvl="1"/>
            <a:r>
              <a:rPr lang="fr-FR" dirty="0" smtClean="0"/>
              <a:t>Blanc : nuage</a:t>
            </a:r>
          </a:p>
          <a:p>
            <a:pPr lvl="1"/>
            <a:r>
              <a:rPr lang="fr-FR" dirty="0" smtClean="0"/>
              <a:t>Gris : pas de neige</a:t>
            </a:r>
          </a:p>
          <a:p>
            <a:pPr lvl="1"/>
            <a:r>
              <a:rPr lang="fr-FR" dirty="0" smtClean="0"/>
              <a:t>Noir : no data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13" y="717060"/>
            <a:ext cx="3906982" cy="5839118"/>
          </a:xfr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Suivre l’évolution du manteau neigeux dans les alpes ? – 07/09/21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50700" y="6626225"/>
            <a:ext cx="241300" cy="185738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3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pluriannuelle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60000" y="1349375"/>
            <a:ext cx="3862865" cy="4320000"/>
          </a:xfrm>
        </p:spPr>
        <p:txBody>
          <a:bodyPr/>
          <a:lstStyle/>
          <a:p>
            <a:r>
              <a:rPr lang="fr-FR" dirty="0" smtClean="0"/>
              <a:t>Evolution de la </a:t>
            </a:r>
            <a:r>
              <a:rPr lang="fr-FR" dirty="0" smtClean="0"/>
              <a:t>couverture </a:t>
            </a:r>
            <a:r>
              <a:rPr lang="fr-FR" dirty="0" smtClean="0"/>
              <a:t>neigeuse début mars de 2016 à 2021 (31TGM)</a:t>
            </a:r>
          </a:p>
          <a:p>
            <a:pPr lvl="1"/>
            <a:r>
              <a:rPr lang="fr-FR" dirty="0" smtClean="0"/>
              <a:t>Bleu clair : neige</a:t>
            </a:r>
          </a:p>
          <a:p>
            <a:pPr lvl="1"/>
            <a:r>
              <a:rPr lang="fr-FR" dirty="0" smtClean="0"/>
              <a:t>Blanc : nuage</a:t>
            </a:r>
          </a:p>
          <a:p>
            <a:pPr lvl="1"/>
            <a:r>
              <a:rPr lang="fr-FR" dirty="0" smtClean="0"/>
              <a:t>Gris : pas de neige</a:t>
            </a:r>
          </a:p>
          <a:p>
            <a:pPr lvl="1"/>
            <a:r>
              <a:rPr lang="fr-FR" dirty="0" smtClean="0"/>
              <a:t>Noir : no data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Suivre l’évolution du manteau neigeux dans les alpes ? – 07/09/21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50700" y="6626225"/>
            <a:ext cx="241300" cy="185738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30" y="778739"/>
            <a:ext cx="6766560" cy="546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pluriannuelle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0000" y="1349375"/>
            <a:ext cx="3793592" cy="4320000"/>
          </a:xfrm>
        </p:spPr>
        <p:txBody>
          <a:bodyPr/>
          <a:lstStyle/>
          <a:p>
            <a:r>
              <a:rPr lang="fr-FR" dirty="0" smtClean="0"/>
              <a:t>Evolution de la durée d’enneigement  du 01/09 au 20/01 de 2017 à 2019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Suivre l’évolution du manteau neigeux dans les alpes ? – 07/09/21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50700" y="6626225"/>
            <a:ext cx="241300" cy="185738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10027" y="6063076"/>
            <a:ext cx="1121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2"/>
              </a:rPr>
              <a:t>https://labo.obs-mip.fr/multitemp/near-real-time-analysis-of-the-2018-2019-snow-season-from-satellite-data</a:t>
            </a:r>
            <a:r>
              <a:rPr lang="fr-FR" dirty="0" smtClean="0">
                <a:hlinkClick r:id="rId2"/>
              </a:rPr>
              <a:t>/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70" y="856281"/>
            <a:ext cx="7506490" cy="513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pluriannuelle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0000" y="1349375"/>
            <a:ext cx="3793592" cy="4320000"/>
          </a:xfrm>
        </p:spPr>
        <p:txBody>
          <a:bodyPr/>
          <a:lstStyle/>
          <a:p>
            <a:r>
              <a:rPr lang="fr-FR" dirty="0" smtClean="0"/>
              <a:t>Evolution de la durée d’enneigement  </a:t>
            </a:r>
            <a:r>
              <a:rPr lang="fr-FR" dirty="0" smtClean="0"/>
              <a:t>de </a:t>
            </a:r>
            <a:r>
              <a:rPr lang="fr-FR" dirty="0" smtClean="0"/>
              <a:t>2017 à </a:t>
            </a:r>
            <a:r>
              <a:rPr lang="fr-FR" dirty="0" smtClean="0"/>
              <a:t>2020</a:t>
            </a:r>
          </a:p>
          <a:p>
            <a:pPr lvl="1"/>
            <a:r>
              <a:rPr lang="fr-FR" dirty="0" smtClean="0"/>
              <a:t>T31TGM</a:t>
            </a:r>
          </a:p>
          <a:p>
            <a:pPr lvl="1"/>
            <a:r>
              <a:rPr lang="fr-FR" dirty="0" smtClean="0"/>
              <a:t>T31TGL</a:t>
            </a:r>
          </a:p>
          <a:p>
            <a:pPr lvl="1"/>
            <a:r>
              <a:rPr lang="fr-FR" dirty="0" smtClean="0"/>
              <a:t>T31TGK</a:t>
            </a:r>
          </a:p>
          <a:p>
            <a:pPr lvl="1"/>
            <a:r>
              <a:rPr lang="fr-FR" dirty="0" smtClean="0"/>
              <a:t>T32TLS</a:t>
            </a:r>
          </a:p>
          <a:p>
            <a:pPr lvl="1"/>
            <a:r>
              <a:rPr lang="fr-FR" dirty="0" smtClean="0"/>
              <a:t>T32TLR</a:t>
            </a:r>
          </a:p>
          <a:p>
            <a:pPr lvl="1"/>
            <a:r>
              <a:rPr lang="fr-FR" dirty="0" smtClean="0"/>
              <a:t>T32TLQ</a:t>
            </a:r>
            <a:endParaRPr lang="fr-FR" dirty="0" smtClean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64" y="1681737"/>
            <a:ext cx="8109137" cy="4569434"/>
          </a:xfr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Suivre l’évolution du manteau neigeux dans les alpes ? – 07/09/21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50700" y="6626225"/>
            <a:ext cx="241300" cy="185738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34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s sans photo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Marque CNES 2021" id="{5E3F5F65-F1AD-489B-AA9F-5A26043E0E14}" vid="{C903AEC8-7A27-44BA-B3D8-22257E3C6112}"/>
    </a:ext>
  </a:extLst>
</a:theme>
</file>

<file path=ppt/theme/theme2.xml><?xml version="1.0" encoding="utf-8"?>
<a:theme xmlns:a="http://schemas.openxmlformats.org/drawingml/2006/main" name="Couvertures avec photo gauche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Marque CNES 2021" id="{5E3F5F65-F1AD-489B-AA9F-5A26043E0E14}" vid="{BC9093F3-5467-44C1-9728-FC6B8395696A}"/>
    </a:ext>
  </a:extLst>
</a:theme>
</file>

<file path=ppt/theme/theme3.xml><?xml version="1.0" encoding="utf-8"?>
<a:theme xmlns:a="http://schemas.openxmlformats.org/drawingml/2006/main" name="Intercalaires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Marque CNES 2021" id="{5E3F5F65-F1AD-489B-AA9F-5A26043E0E14}" vid="{00B5D573-3B1A-4A74-9DBD-C55AFC8AA72C}"/>
    </a:ext>
  </a:extLst>
</a:theme>
</file>

<file path=ppt/theme/theme4.xml><?xml version="1.0" encoding="utf-8"?>
<a:theme xmlns:a="http://schemas.openxmlformats.org/drawingml/2006/main" name="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PT Marque CNES 2021" id="{5E3F5F65-F1AD-489B-AA9F-5A26043E0E14}" vid="{61A6808B-5044-4130-B27D-DFA98DCB14AC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80e229-d1f0-4dea-859f-b8c45efabb7a"/>
    <Rédacteur xmlns="106ead56-e7d2-438d-8d5b-ca081f85e72b">
      <UserInfo>
        <DisplayName/>
        <AccountId xsi:nil="true"/>
        <AccountType/>
      </UserInfo>
    </Rédacteur>
    <Métier xmlns="106ead56-e7d2-438d-8d5b-ca081f85e72b" xsi:nil="true"/>
    <Phase_x0020_projet xmlns="106ead56-e7d2-438d-8d5b-ca081f85e72b" xsi:nil="true"/>
    <Transmission_x0020_de_x0020_connaissance xmlns="106ead56-e7d2-438d-8d5b-ca081f85e72b" xsi:nil="true"/>
    <Reference xmlns="1480e229-d1f0-4dea-859f-b8c45efabb7a" xsi:nil="true"/>
    <Versiondudocument xmlns="1480e229-d1f0-4dea-859f-b8c45efabb7a" xsi:nil="true"/>
    <m87c471c6bd344bca5d69bd9ba6ed2b9 xmlns="1480e229-d1f0-4dea-859f-b8c45efabb7a">
      <Terms xmlns="http://schemas.microsoft.com/office/infopath/2007/PartnerControls"/>
    </m87c471c6bd344bca5d69bd9ba6ed2b9>
    <Datedudocument xmlns="1480e229-d1f0-4dea-859f-b8c45efabb7a" xsi:nil="true"/>
    <Laboratoire xmlns="106ead56-e7d2-438d-8d5b-ca081f85e72b" xsi:nil="true"/>
    <Type_x0020_de_x0020_doc xmlns="106ead56-e7d2-438d-8d5b-ca081f85e7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43899476-92d5-47bd-aa4b-8ef5a50c3054" ContentTypeId="0x0101008BA2EC32BB3849CFA34975D0F55D50D0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DSO_SI" ma:contentTypeID="0x0101008BA2EC32BB3849CFA34975D0F55D50D00069C1B9FD2925374DA67254552129660D007E58B3BE5346CB4ABFB2EB7CCF50802B" ma:contentTypeVersion="32" ma:contentTypeDescription="" ma:contentTypeScope="" ma:versionID="d10bfdc19e5ef0bb0df1941166329f5f">
  <xsd:schema xmlns:xsd="http://www.w3.org/2001/XMLSchema" xmlns:xs="http://www.w3.org/2001/XMLSchema" xmlns:p="http://schemas.microsoft.com/office/2006/metadata/properties" xmlns:ns2="1480e229-d1f0-4dea-859f-b8c45efabb7a" xmlns:ns3="106ead56-e7d2-438d-8d5b-ca081f85e72b" targetNamespace="http://schemas.microsoft.com/office/2006/metadata/properties" ma:root="true" ma:fieldsID="89376bbe4b79cf69c5471ba1e23dddf6" ns2:_="" ns3:_="">
    <xsd:import namespace="1480e229-d1f0-4dea-859f-b8c45efabb7a"/>
    <xsd:import namespace="106ead56-e7d2-438d-8d5b-ca081f85e72b"/>
    <xsd:element name="properties">
      <xsd:complexType>
        <xsd:sequence>
          <xsd:element name="documentManagement">
            <xsd:complexType>
              <xsd:all>
                <xsd:element ref="ns2:Reference" minOccurs="0"/>
                <xsd:element ref="ns2:Versiondudocument" minOccurs="0"/>
                <xsd:element ref="ns2:Datedudocument" minOccurs="0"/>
                <xsd:element ref="ns2:m87c471c6bd344bca5d69bd9ba6ed2b9" minOccurs="0"/>
                <xsd:element ref="ns2:TaxCatchAll" minOccurs="0"/>
                <xsd:element ref="ns2:TaxCatchAllLabel" minOccurs="0"/>
                <xsd:element ref="ns3:Laboratoire" minOccurs="0"/>
                <xsd:element ref="ns3:Métier" minOccurs="0"/>
                <xsd:element ref="ns3:Phase_x0020_projet" minOccurs="0"/>
                <xsd:element ref="ns3:Transmission_x0020_de_x0020_connaissance" minOccurs="0"/>
                <xsd:element ref="ns3:Type_x0020_de_x0020_doc" minOccurs="0"/>
                <xsd:element ref="ns3:Rédacte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Reference" ma:index="8" nillable="true" ma:displayName="Référence du document" ma:internalName="Reference">
      <xsd:simpleType>
        <xsd:restriction base="dms:Text">
          <xsd:maxLength value="255"/>
        </xsd:restriction>
      </xsd:simpleType>
    </xsd:element>
    <xsd:element name="Versiondudocument" ma:index="9" nillable="true" ma:displayName="Version du document" ma:internalName="Versiondudocument">
      <xsd:simpleType>
        <xsd:restriction base="dms:Text">
          <xsd:maxLength value="255"/>
        </xsd:restriction>
      </xsd:simpleType>
    </xsd:element>
    <xsd:element name="Datedudocument" ma:index="10" nillable="true" ma:displayName="Date du document" ma:format="DateOnly" ma:internalName="Datedudocument">
      <xsd:simpleType>
        <xsd:restriction base="dms:DateTime"/>
      </xsd:simpleType>
    </xsd:element>
    <xsd:element name="m87c471c6bd344bca5d69bd9ba6ed2b9" ma:index="11" nillable="true" ma:taxonomy="true" ma:internalName="m87c471c6bd344bca5d69bd9ba6ed2b9" ma:taxonomyFieldName="Classification" ma:displayName="Classification" ma:default="" ma:fieldId="{687c471c-6bd3-44bc-a5d6-9bd9ba6ed2b9}" ma:sspId="43899476-92d5-47bd-aa4b-8ef5a50c3054" ma:termSetId="b5b6ba9c-22e9-463a-bed9-64f7977048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67bc497a-f920-4ab1-988f-c62948c68b56}" ma:internalName="TaxCatchAll" ma:showField="CatchAllData" ma:web="106ead56-e7d2-438d-8d5b-ca081f85e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67bc497a-f920-4ab1-988f-c62948c68b56}" ma:internalName="TaxCatchAllLabel" ma:readOnly="true" ma:showField="CatchAllDataLabel" ma:web="106ead56-e7d2-438d-8d5b-ca081f85e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ead56-e7d2-438d-8d5b-ca081f85e72b" elementFormDefault="qualified">
    <xsd:import namespace="http://schemas.microsoft.com/office/2006/documentManagement/types"/>
    <xsd:import namespace="http://schemas.microsoft.com/office/infopath/2007/PartnerControls"/>
    <xsd:element name="Laboratoire" ma:index="15" nillable="true" ma:displayName="Laboratoire" ma:format="Dropdown" ma:internalName="Laboratoire">
      <xsd:simpleType>
        <xsd:restriction base="dms:Choice">
          <xsd:enumeration value="CESBIO"/>
          <xsd:enumeration value="LEGOS"/>
        </xsd:restriction>
      </xsd:simpleType>
    </xsd:element>
    <xsd:element name="Métier" ma:index="16" nillable="true" ma:displayName="Métier" ma:format="Dropdown" ma:internalName="M_x00e9_tier">
      <xsd:simpleType>
        <xsd:restriction base="dms:Choice">
          <xsd:enumeration value="Instrumentation Radar"/>
          <xsd:enumeration value="Algorithmie traitement et produit radar"/>
          <xsd:enumeration value="Instrument"/>
          <xsd:enumeration value="Optique"/>
          <xsd:enumeration value="Chaine détection"/>
          <xsd:enumeration value="Analyse et produit image"/>
          <xsd:enumeration value="Qualité image"/>
          <xsd:enumeration value="Physique mesure optique"/>
        </xsd:restriction>
      </xsd:simpleType>
    </xsd:element>
    <xsd:element name="Phase_x0020_projet" ma:index="17" nillable="true" ma:displayName="Phase projet" ma:format="Dropdown" ma:internalName="Phase_x0020_projet">
      <xsd:simpleType>
        <xsd:restriction base="dms:Choice">
          <xsd:enumeration value="RetT"/>
          <xsd:enumeration value="Développement"/>
          <xsd:enumeration value="Exploitation"/>
        </xsd:restriction>
      </xsd:simpleType>
    </xsd:element>
    <xsd:element name="Transmission_x0020_de_x0020_connaissance" ma:index="18" nillable="true" ma:displayName="Transmission de connaissance" ma:format="Dropdown" ma:internalName="Transmission_x0020_de_x0020_connaissance">
      <xsd:simpleType>
        <xsd:restriction base="dms:Choice">
          <xsd:enumeration value="Séminaire"/>
          <xsd:enumeration value="Sensibilisation"/>
          <xsd:enumeration value="Cours"/>
        </xsd:restriction>
      </xsd:simpleType>
    </xsd:element>
    <xsd:element name="Type_x0020_de_x0020_doc" ma:index="19" nillable="true" ma:displayName="Type de doc" ma:format="Dropdown" ma:internalName="Type_x0020_de_x0020_doc">
      <xsd:simpleType>
        <xsd:restriction base="dms:Choice">
          <xsd:enumeration value="CCTP"/>
          <xsd:enumeration value="CR réunion"/>
          <xsd:enumeration value="FCA"/>
          <xsd:enumeration value="Lettre"/>
          <xsd:enumeration value="Note technique"/>
          <xsd:enumeration value="Publication"/>
          <xsd:enumeration value="Présentation"/>
        </xsd:restriction>
      </xsd:simpleType>
    </xsd:element>
    <xsd:element name="Rédacteur" ma:index="20" nillable="true" ma:displayName="Rédacteur" ma:list="UserInfo" ma:SharePointGroup="0" ma:internalName="R_x00e9_dac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787F54-8D9D-4530-9CCD-E7E1651F5B8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480e229-d1f0-4dea-859f-b8c45efabb7a"/>
    <ds:schemaRef ds:uri="http://purl.org/dc/elements/1.1/"/>
    <ds:schemaRef ds:uri="http://schemas.microsoft.com/office/2006/metadata/properties"/>
    <ds:schemaRef ds:uri="106ead56-e7d2-438d-8d5b-ca081f85e72b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55DC6F-A0B3-4F44-B95F-5053F5956F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001CE0-06A7-401F-9C23-08D243CBB27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D285136-1E0E-4F6A-92C7-89E7B51C02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0e229-d1f0-4dea-859f-b8c45efabb7a"/>
    <ds:schemaRef ds:uri="106ead56-e7d2-438d-8d5b-ca081f85e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352</Words>
  <Application>Microsoft Office PowerPoint</Application>
  <PresentationFormat>Grand écran</PresentationFormat>
  <Paragraphs>78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Courier New</vt:lpstr>
      <vt:lpstr>Wingdings</vt:lpstr>
      <vt:lpstr>Couvertures sans photo</vt:lpstr>
      <vt:lpstr>Couvertures avec photo gauche</vt:lpstr>
      <vt:lpstr>Intercalaires</vt:lpstr>
      <vt:lpstr>Contenu</vt:lpstr>
      <vt:lpstr>Suivre l’évolution du manteau neigeux dans les Alpes ?</vt:lpstr>
      <vt:lpstr>Introduction</vt:lpstr>
      <vt:lpstr>Introduction</vt:lpstr>
      <vt:lpstr>Les tuiles Sentinel 2 sur les Alpes</vt:lpstr>
      <vt:lpstr>Evolution  pluriannuelle</vt:lpstr>
      <vt:lpstr>Evolution pluriannuelle</vt:lpstr>
      <vt:lpstr>Evolution pluriannuelle</vt:lpstr>
      <vt:lpstr>Evolution pluriannuelle</vt:lpstr>
      <vt:lpstr>Evolution pluriannuelle</vt:lpstr>
      <vt:lpstr>Evolution saisonnière</vt:lpstr>
      <vt:lpstr>Evolution saisonnière</vt:lpstr>
      <vt:lpstr>Evolution saisonnière</vt:lpstr>
      <vt:lpstr>Conclusion</vt:lpstr>
      <vt:lpstr>Contact</vt:lpstr>
      <vt:lpstr>  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Dupuis Aurore</cp:lastModifiedBy>
  <cp:revision>57</cp:revision>
  <dcterms:created xsi:type="dcterms:W3CDTF">2020-10-19T14:07:03Z</dcterms:created>
  <dcterms:modified xsi:type="dcterms:W3CDTF">2021-09-06T13:20:55Z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0x0101008BA2EC32BB3849CFA34975D0F55D50D00069C1B9FD2925374DA67254552129660D007E58B3BE5346CB4ABFB2EB7CCF50802B</vt:lpwstr>
  </property>
  <property fmtid="{D5CDD505-2E9C-101B-9397-08002B2CF9AE}" pid="3" name="cfCentres">
    <vt:lpwstr>26;#Kourou|10e6e4f8-5444-4c46-91d9-1d88f2248fca;#2;#Toulouse|4631c293-d816-4767-8a32-a2fe4467ee72;#34;#Aire sur Adour|bb0d4b2a-cf9c-4ecf-a138-975cb305a5a3;#76;#CST|dcfdef51-9dac-43a6-8a2b-f174591fada0;#115;#Externe|433a1d26-7970-4033-a889-663dbc8acbde</vt:lpwstr>
  </property>
  <property fmtid="{D5CDD505-2E9C-101B-9397-08002B2CF9AE}" pid="4" name="Classification">
    <vt:lpwstr/>
  </property>
</Properties>
</file>