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440" r:id="rId2"/>
    <p:sldId id="733" r:id="rId3"/>
    <p:sldId id="727" r:id="rId4"/>
    <p:sldId id="444" r:id="rId5"/>
    <p:sldId id="735" r:id="rId6"/>
    <p:sldId id="480" r:id="rId7"/>
    <p:sldId id="736" r:id="rId8"/>
    <p:sldId id="737" r:id="rId9"/>
    <p:sldId id="738" r:id="rId10"/>
    <p:sldId id="504" r:id="rId11"/>
    <p:sldId id="452" r:id="rId12"/>
    <p:sldId id="465" r:id="rId13"/>
    <p:sldId id="468" r:id="rId14"/>
    <p:sldId id="739" r:id="rId15"/>
    <p:sldId id="724" r:id="rId16"/>
    <p:sldId id="732" r:id="rId17"/>
    <p:sldId id="520" r:id="rId18"/>
    <p:sldId id="740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s" initials="n" lastIdx="1" clrIdx="0"/>
  <p:cmAuthor id="1" name="Selle Arnaud" initials="SA" lastIdx="1" clrIdx="1">
    <p:extLst>
      <p:ext uri="{19B8F6BF-5375-455C-9EA6-DF929625EA0E}">
        <p15:presenceInfo xmlns:p15="http://schemas.microsoft.com/office/powerpoint/2012/main" userId="S-1-5-21-335591254-3743126510-2744721249-11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32"/>
    <a:srgbClr val="F79747"/>
    <a:srgbClr val="F8A15A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452" autoAdjust="0"/>
  </p:normalViewPr>
  <p:slideViewPr>
    <p:cSldViewPr>
      <p:cViewPr varScale="1">
        <p:scale>
          <a:sx n="113" d="100"/>
          <a:sy n="113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5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13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39A97B-1E30-4BFD-AA42-7D79A0FA465A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3F806DD-325D-40FA-BF85-C803EA02AC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E88BF-5E1E-4A75-AC7B-A36F700BD1CC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38CE1-361B-4321-995C-FFD7C67F53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2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38CE1-361B-4321-995C-FFD7C67F537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3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9F3A0-9965-4E8A-9CE8-D49D0849194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48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38CE1-361B-4321-995C-FFD7C67F537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81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38CE1-361B-4321-995C-FFD7C67F537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8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refaire: Produits images satellites + aéroportées + données in situ</a:t>
            </a:r>
          </a:p>
          <a:p>
            <a:r>
              <a:rPr lang="fr-FR" dirty="0" smtClean="0"/>
              <a:t>Produits</a:t>
            </a:r>
            <a:r>
              <a:rPr lang="fr-FR" baseline="0" dirty="0" smtClean="0"/>
              <a:t> issus des CES …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3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A2BE3-468C-4DEF-A476-1D5CE5856F56}" type="datetime6">
              <a:rPr lang="fr-FR" smtClean="0"/>
              <a:pPr>
                <a:defRPr/>
              </a:pPr>
              <a:t>septembre 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8474" y="6625087"/>
            <a:ext cx="1566864" cy="265252"/>
          </a:xfrm>
        </p:spPr>
        <p:txBody>
          <a:bodyPr/>
          <a:lstStyle/>
          <a:p>
            <a:pPr>
              <a:defRPr/>
            </a:pPr>
            <a:fld id="{43DDE6D4-98C5-46F6-8346-32C91552B86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3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07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E873-BDE1-4272-B0C3-14362E8EAE1B}" type="datetime6">
              <a:rPr lang="fr-FR" smtClean="0"/>
              <a:pPr>
                <a:defRPr/>
              </a:pPr>
              <a:t>septembre 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A86C-21A4-4839-9BDB-E2A877D08D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2659" y="6386400"/>
            <a:ext cx="9186659" cy="471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58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1" y="6622200"/>
            <a:ext cx="2133600" cy="254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058370-ED63-4DB7-B776-34D6A046EA6F}" type="datetime6">
              <a:rPr lang="fr-FR" smtClean="0"/>
              <a:pPr>
                <a:defRPr/>
              </a:pPr>
              <a:t>septembre 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42659" y="6525345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8474" y="6622200"/>
            <a:ext cx="156686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7C4596-6BEF-4EED-9A3E-9214187E253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116"/>
            <a:ext cx="1314078" cy="4375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2430" y="50117"/>
            <a:ext cx="1521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www.theia-land.fr</a:t>
            </a:r>
          </a:p>
        </p:txBody>
      </p:sp>
    </p:spTree>
    <p:extLst>
      <p:ext uri="{BB962C8B-B14F-4D97-AF65-F5344CB8AC3E}">
        <p14:creationId xmlns:p14="http://schemas.microsoft.com/office/powerpoint/2010/main" val="94549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ia-land.fr/pole-theia-2/centres-dexpertise-scientifique-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a-land.fr/artlist/animation-regionale-theia-ar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rnaud.selle@cnes.fr" TargetMode="External"/><Relationship Id="rId2" Type="http://schemas.openxmlformats.org/officeDocument/2006/relationships/hyperlink" Target="mailto:nicolas.baghdadi@teledetection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6840538" cy="2304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Theia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: ses objectifs et sa mission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800" b="1" dirty="0"/>
              <a:t>Nicolas Baghdadi, </a:t>
            </a:r>
            <a:r>
              <a:rPr lang="fr-FR" sz="1800" b="1" dirty="0" smtClean="0"/>
              <a:t>INRAE</a:t>
            </a:r>
          </a:p>
          <a:p>
            <a:r>
              <a:rPr lang="fr-FR" sz="1800" b="1" smtClean="0"/>
              <a:t>Directeur Scientifique </a:t>
            </a:r>
            <a:r>
              <a:rPr lang="fr-FR" sz="1800" b="1" dirty="0" smtClean="0"/>
              <a:t>Theia</a:t>
            </a:r>
            <a:endParaRPr lang="fr-FR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800" b="1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25274A-C3D0-4E62-BAF2-64F01B67C6F5}"/>
              </a:ext>
            </a:extLst>
          </p:cNvPr>
          <p:cNvGrpSpPr/>
          <p:nvPr/>
        </p:nvGrpSpPr>
        <p:grpSpPr>
          <a:xfrm>
            <a:off x="70729" y="5733256"/>
            <a:ext cx="8642280" cy="432048"/>
            <a:chOff x="179512" y="5884181"/>
            <a:chExt cx="8642280" cy="43204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33152" y="5900182"/>
              <a:ext cx="1188640" cy="40004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E169FAE-1285-405F-B01A-F087B6FE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231" y="5935108"/>
              <a:ext cx="912317" cy="33019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480033F-CAE9-46F4-907D-41BBFB33E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6548" y="5986894"/>
              <a:ext cx="446220" cy="22662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DB775DA-2D01-45D3-85AD-0DB54233E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648" y="5887351"/>
              <a:ext cx="4216017" cy="42570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27793B3-A58C-4B0A-B5B0-29E2D291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460" y="5884181"/>
              <a:ext cx="432048" cy="43204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2AB5389-B109-41D6-8AFA-EA9583B70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5986894"/>
              <a:ext cx="1086492" cy="241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3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Centres d’Expertise Scientifiques (CES)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 rtlCol="0">
            <a:noAutofit/>
          </a:bodyPr>
          <a:lstStyle/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CES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= regroupements </a:t>
            </a:r>
            <a:r>
              <a:rPr lang="fr-FR" sz="1600" b="0" dirty="0">
                <a:solidFill>
                  <a:schemeClr val="tx1"/>
                </a:solidFill>
                <a:cs typeface="Arial" charset="0"/>
              </a:rPr>
              <a:t>de laboratoires menant des travaux de recherche et développant des méthodes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</a:rPr>
              <a:t>innovantes</a:t>
            </a: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CES </a:t>
            </a:r>
            <a:r>
              <a:rPr lang="fr-FR" sz="1600" b="0" u="sng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peut conduire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dans certains cas à un </a:t>
            </a:r>
            <a:r>
              <a:rPr lang="fr-FR" sz="1600" dirty="0">
                <a:ea typeface="ヒラギノ角ゴ Pro W3" charset="-128"/>
                <a:sym typeface="Wingdings" pitchFamily="2" charset="2"/>
              </a:rPr>
              <a:t>p</a:t>
            </a:r>
            <a:r>
              <a:rPr lang="fr-FR" sz="1600" dirty="0">
                <a:ea typeface="ヒラギノ角ゴ Pro W3" charset="-128"/>
              </a:rPr>
              <a:t>roduit à valeur ajoutée innovants </a:t>
            </a:r>
            <a:r>
              <a:rPr lang="fr-FR" sz="1600" b="0" dirty="0" smtClean="0">
                <a:solidFill>
                  <a:schemeClr val="tx1"/>
                </a:solidFill>
              </a:rPr>
              <a:t>a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vec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éventuellement des services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associés. </a:t>
            </a: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CES </a:t>
            </a:r>
            <a:r>
              <a:rPr lang="fr-FR" sz="1600" b="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 </a:t>
            </a:r>
            <a:r>
              <a:rPr lang="fr-FR" sz="1600" b="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production si :</a:t>
            </a:r>
            <a:endParaRPr lang="fr-FR" sz="1600" b="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ea typeface="ヒラギノ角ゴ Pro W3" charset="-128"/>
              </a:rPr>
              <a:t>Pertinence</a:t>
            </a:r>
            <a:r>
              <a:rPr lang="fr-FR" sz="1600" dirty="0">
                <a:cs typeface="Arial" charset="0"/>
              </a:rPr>
              <a:t> des CES par rapport aux produits disponibles/prévus dans </a:t>
            </a:r>
            <a:r>
              <a:rPr lang="fr-FR" sz="1600" dirty="0" err="1">
                <a:cs typeface="Arial" charset="0"/>
              </a:rPr>
              <a:t>Copernicus</a:t>
            </a:r>
            <a:r>
              <a:rPr lang="fr-FR" sz="1600" dirty="0">
                <a:cs typeface="Arial" charset="0"/>
                <a:sym typeface="Wingdings" pitchFamily="2" charset="2"/>
              </a:rPr>
              <a:t>/établissements/autres programmes structurants</a:t>
            </a: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ea typeface="ヒラギノ角ゴ Pro W3" charset="-128"/>
              </a:rPr>
              <a:t>Intérêt </a:t>
            </a:r>
            <a:r>
              <a:rPr lang="fr-FR" sz="1600" dirty="0"/>
              <a:t>pour la communauté des utilisateurs</a:t>
            </a: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  <a:sym typeface="Wingdings" pitchFamily="2" charset="2"/>
              </a:rPr>
              <a:t>Méthodes généralisables / Grands </a:t>
            </a:r>
            <a:r>
              <a:rPr lang="fr-FR" sz="1600" dirty="0">
                <a:cs typeface="Arial" charset="0"/>
                <a:sym typeface="Wingdings" pitchFamily="2" charset="2"/>
              </a:rPr>
              <a:t>territoires</a:t>
            </a: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dirty="0">
                <a:cs typeface="Arial" charset="0"/>
                <a:sym typeface="Wingdings" pitchFamily="2" charset="2"/>
              </a:rPr>
              <a:t>Intervention humaine limitée</a:t>
            </a: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dirty="0">
                <a:cs typeface="Arial" charset="0"/>
                <a:sym typeface="Wingdings" pitchFamily="2" charset="2"/>
              </a:rPr>
              <a:t>Ne nécessitant pas de données difficiles d’accès (licences, prix …)</a:t>
            </a:r>
          </a:p>
          <a:p>
            <a:pPr marL="611188" lvl="4" indent="-342900" algn="just">
              <a:buClrTx/>
              <a:buFont typeface="Wingdings" pitchFamily="2" charset="2"/>
              <a:buChar char="ü"/>
            </a:pPr>
            <a:r>
              <a:rPr lang="fr-FR" sz="1600" dirty="0">
                <a:cs typeface="Arial" charset="0"/>
                <a:sym typeface="Wingdings" pitchFamily="2" charset="2"/>
              </a:rPr>
              <a:t>Ressources disponibles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1600" b="0" dirty="0">
              <a:solidFill>
                <a:schemeClr val="tx1"/>
              </a:solidFill>
              <a:cs typeface="Arial" charset="0"/>
            </a:endParaRPr>
          </a:p>
          <a:p>
            <a:pPr marL="284163" lvl="2" indent="-285750" algn="just">
              <a:buClr>
                <a:srgbClr val="E46C0A"/>
              </a:buClr>
              <a:buFont typeface="Arial" charset="0"/>
              <a:buChar char="•"/>
            </a:pPr>
            <a:r>
              <a:rPr lang="fr-FR" dirty="0">
                <a:cs typeface="Arial" charset="0"/>
                <a:sym typeface="Wingdings" pitchFamily="2" charset="2"/>
              </a:rPr>
              <a:t>Production via IDS </a:t>
            </a:r>
            <a:r>
              <a:rPr lang="fr-FR" dirty="0" err="1">
                <a:cs typeface="Arial" charset="0"/>
                <a:sym typeface="Wingdings" pitchFamily="2" charset="2"/>
              </a:rPr>
              <a:t>Theia</a:t>
            </a:r>
            <a:r>
              <a:rPr lang="fr-FR" dirty="0">
                <a:cs typeface="Arial" charset="0"/>
                <a:sym typeface="Wingdings" pitchFamily="2" charset="2"/>
              </a:rPr>
              <a:t> </a:t>
            </a:r>
            <a:r>
              <a:rPr lang="fr-FR" u="sng" dirty="0">
                <a:cs typeface="Arial" charset="0"/>
                <a:sym typeface="Wingdings" pitchFamily="2" charset="2"/>
              </a:rPr>
              <a:t>ou</a:t>
            </a:r>
            <a:r>
              <a:rPr lang="fr-FR" dirty="0">
                <a:cs typeface="Arial" charset="0"/>
                <a:sym typeface="Wingdings" pitchFamily="2" charset="2"/>
              </a:rPr>
              <a:t> Ressources de certains programmes internationaux </a:t>
            </a:r>
            <a:r>
              <a:rPr lang="fr-FR" u="sng" dirty="0">
                <a:cs typeface="Arial" charset="0"/>
                <a:sym typeface="Wingdings" pitchFamily="2" charset="2"/>
              </a:rPr>
              <a:t>ou</a:t>
            </a:r>
            <a:r>
              <a:rPr lang="fr-FR" dirty="0">
                <a:cs typeface="Arial" charset="0"/>
                <a:sym typeface="Wingdings" pitchFamily="2" charset="2"/>
              </a:rPr>
              <a:t> Ressources organismes </a:t>
            </a:r>
            <a:r>
              <a:rPr lang="fr-FR" u="sng" dirty="0">
                <a:cs typeface="Arial" charset="0"/>
                <a:sym typeface="Wingdings" pitchFamily="2" charset="2"/>
              </a:rPr>
              <a:t>ou</a:t>
            </a:r>
            <a:r>
              <a:rPr lang="fr-FR" dirty="0">
                <a:cs typeface="Arial" charset="0"/>
                <a:sym typeface="Wingdings" pitchFamily="2" charset="2"/>
              </a:rPr>
              <a:t> Fonds privé </a:t>
            </a:r>
            <a:endParaRPr lang="fr-FR" sz="1600" b="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marL="342900" indent="-342900" algn="justLow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fr-FR" sz="1600" b="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Pour en savoir plus </a:t>
            </a:r>
            <a:r>
              <a:rPr lang="fr-FR" sz="1400" dirty="0" smtClean="0">
                <a:hlinkClick r:id="rId2"/>
              </a:rPr>
              <a:t>www.theia-land.fr/pole-theia-2/centres-dexpertise-scientifique-ces</a:t>
            </a:r>
            <a:r>
              <a:rPr lang="fr-FR" sz="1400" dirty="0">
                <a:hlinkClick r:id="rId2"/>
              </a:rPr>
              <a:t>/</a:t>
            </a:r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9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097" y="243306"/>
            <a:ext cx="8229600" cy="581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Principaux </a:t>
            </a:r>
            <a:r>
              <a:rPr lang="fr-FR" dirty="0"/>
              <a:t>produits issus des CES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73539" y="836712"/>
            <a:ext cx="8229600" cy="4968552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A ce jour 25 CES</a:t>
            </a:r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endParaRPr lang="fr-FR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CES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déjà en phase production: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 smtClean="0"/>
              <a:t>Réflectance </a:t>
            </a:r>
            <a:r>
              <a:rPr lang="fr-FR" sz="1500" dirty="0"/>
              <a:t>de surface Spot / </a:t>
            </a:r>
            <a:r>
              <a:rPr lang="fr-FR" sz="1500" dirty="0" err="1"/>
              <a:t>Landsat</a:t>
            </a:r>
            <a:r>
              <a:rPr lang="fr-FR" sz="1500" dirty="0"/>
              <a:t> / </a:t>
            </a:r>
            <a:r>
              <a:rPr lang="fr-FR" sz="1500" dirty="0" smtClean="0"/>
              <a:t>S2: </a:t>
            </a:r>
            <a:r>
              <a:rPr lang="fr-FR" sz="1500" dirty="0"/>
              <a:t>Olivier </a:t>
            </a:r>
            <a:r>
              <a:rPr lang="fr-FR" sz="1500" dirty="0" err="1" smtClean="0"/>
              <a:t>Hagolle</a:t>
            </a:r>
            <a:r>
              <a:rPr lang="fr-FR" sz="1500" dirty="0"/>
              <a:t> </a:t>
            </a:r>
            <a:r>
              <a:rPr lang="fr-FR" sz="1500" dirty="0" smtClean="0"/>
              <a:t>et al.</a:t>
            </a:r>
            <a:endParaRPr lang="en-US" sz="1500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Hauteur des lacs et des </a:t>
            </a:r>
            <a:r>
              <a:rPr lang="fr-FR" sz="1500" dirty="0" smtClean="0"/>
              <a:t>rivières: </a:t>
            </a:r>
            <a:r>
              <a:rPr lang="fr-FR" sz="1500" dirty="0"/>
              <a:t>Jean François </a:t>
            </a:r>
            <a:r>
              <a:rPr lang="fr-FR" sz="1500" dirty="0" err="1" smtClean="0"/>
              <a:t>Crétaux</a:t>
            </a:r>
            <a:r>
              <a:rPr lang="fr-FR" sz="1500" dirty="0" smtClean="0"/>
              <a:t> et al.</a:t>
            </a:r>
            <a:endParaRPr lang="fr-FR" sz="1500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 smtClean="0"/>
              <a:t>Occupation </a:t>
            </a:r>
            <a:r>
              <a:rPr lang="fr-FR" sz="1500" dirty="0"/>
              <a:t>des </a:t>
            </a:r>
            <a:r>
              <a:rPr lang="fr-FR" sz="1500" dirty="0" smtClean="0"/>
              <a:t>sols:  </a:t>
            </a:r>
            <a:r>
              <a:rPr lang="fr-FR" sz="1500" dirty="0"/>
              <a:t>Jordi </a:t>
            </a:r>
            <a:r>
              <a:rPr lang="fr-FR" sz="1500" dirty="0" err="1" smtClean="0"/>
              <a:t>Inglada</a:t>
            </a:r>
            <a:r>
              <a:rPr lang="fr-FR" sz="1500" dirty="0" smtClean="0"/>
              <a:t>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 smtClean="0"/>
              <a:t>Humidité </a:t>
            </a:r>
            <a:r>
              <a:rPr lang="fr-FR" sz="1500" dirty="0"/>
              <a:t>des sols basse résolution: Yann Kerr et al</a:t>
            </a:r>
            <a:r>
              <a:rPr lang="fr-FR" sz="1500" dirty="0" smtClean="0"/>
              <a:t>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Humidité des sols T</a:t>
            </a:r>
            <a:r>
              <a:rPr lang="fr-FR" sz="1500" dirty="0" smtClean="0"/>
              <a:t>HRS: Nicolas Baghdadi </a:t>
            </a:r>
            <a:r>
              <a:rPr lang="fr-FR" sz="1500" dirty="0"/>
              <a:t>et al</a:t>
            </a:r>
            <a:r>
              <a:rPr lang="fr-FR" sz="1500" dirty="0" smtClean="0"/>
              <a:t>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Surfaces enneigées : Simon </a:t>
            </a:r>
            <a:r>
              <a:rPr lang="fr-FR" sz="1500" dirty="0" err="1" smtClean="0"/>
              <a:t>Gascoin</a:t>
            </a:r>
            <a:endParaRPr lang="fr-FR" sz="1500" dirty="0" smtClean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Qualité des eaux continentales (J.M. Martinez</a:t>
            </a:r>
            <a:r>
              <a:rPr lang="fr-FR" sz="1500" dirty="0" smtClean="0"/>
              <a:t>)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Cartographie des zones urbaines: A. Puissant 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endParaRPr lang="en-US" sz="1500" dirty="0"/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endParaRPr lang="fr-FR" sz="1500" dirty="0"/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CES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mûrs en cours de prototypage: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 smtClean="0"/>
              <a:t>Paramètres </a:t>
            </a:r>
            <a:r>
              <a:rPr lang="fr-FR" sz="1500" dirty="0"/>
              <a:t>biophysiques de la végétation (F. Baret / </a:t>
            </a:r>
            <a:r>
              <a:rPr lang="fr-FR" sz="1500" dirty="0" smtClean="0"/>
              <a:t>M</a:t>
            </a:r>
            <a:r>
              <a:rPr lang="fr-FR" sz="1500" dirty="0"/>
              <a:t>.</a:t>
            </a:r>
            <a:r>
              <a:rPr lang="fr-FR" sz="1500" dirty="0" smtClean="0"/>
              <a:t> Weiss / J</a:t>
            </a:r>
            <a:r>
              <a:rPr lang="fr-FR" sz="1500" dirty="0"/>
              <a:t>. </a:t>
            </a:r>
            <a:r>
              <a:rPr lang="fr-FR" sz="1500" dirty="0" err="1"/>
              <a:t>Inglada</a:t>
            </a:r>
            <a:r>
              <a:rPr lang="fr-FR" sz="1500" dirty="0" smtClean="0"/>
              <a:t>)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/>
              <a:t>Cartographie des </a:t>
            </a:r>
            <a:r>
              <a:rPr lang="fr-FR" sz="1500" dirty="0" smtClean="0"/>
              <a:t>surfaces gelées: Nicolas Baghdadi et </a:t>
            </a:r>
            <a:r>
              <a:rPr lang="fr-FR" sz="1500" dirty="0"/>
              <a:t>al.</a:t>
            </a:r>
          </a:p>
          <a:p>
            <a:pPr marL="360363" lvl="3" indent="0" eaLnBrk="1" hangingPunct="1">
              <a:buClr>
                <a:srgbClr val="E46C0A"/>
              </a:buClr>
              <a:buFont typeface="Wingdings" pitchFamily="2" charset="2"/>
              <a:buChar char="Ø"/>
            </a:pPr>
            <a:endParaRPr lang="fr-FR" sz="1500" dirty="0" smtClean="0"/>
          </a:p>
          <a:p>
            <a:pPr marL="342900" lvl="1" indent="-342900">
              <a:lnSpc>
                <a:spcPct val="110000"/>
              </a:lnSpc>
              <a:buClr>
                <a:srgbClr val="E46C0A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CES avancés en cours de finalisation/validation des algorithmes (d’ici un an):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dirty="0" smtClean="0"/>
              <a:t>Dégradation </a:t>
            </a:r>
            <a:r>
              <a:rPr lang="fr-FR" sz="1500" dirty="0"/>
              <a:t>en zones </a:t>
            </a:r>
            <a:r>
              <a:rPr lang="fr-FR" sz="1500" dirty="0" smtClean="0"/>
              <a:t>forestières: Th. </a:t>
            </a:r>
            <a:r>
              <a:rPr lang="fr-FR" sz="1500" dirty="0"/>
              <a:t>Le </a:t>
            </a:r>
            <a:r>
              <a:rPr lang="fr-FR" sz="1500" dirty="0" err="1"/>
              <a:t>Toan</a:t>
            </a:r>
            <a:r>
              <a:rPr lang="fr-FR" sz="1500" dirty="0"/>
              <a:t> </a:t>
            </a:r>
            <a:r>
              <a:rPr lang="fr-FR" sz="1500" dirty="0" smtClean="0"/>
              <a:t>et al.</a:t>
            </a:r>
          </a:p>
          <a:p>
            <a:pPr marL="360363" lvl="3" indent="0">
              <a:buClr>
                <a:srgbClr val="E46C0A"/>
              </a:buClr>
              <a:buFont typeface="Wingdings" pitchFamily="2" charset="2"/>
              <a:buChar char="Ø"/>
            </a:pPr>
            <a:r>
              <a:rPr lang="fr-FR" sz="1500" smtClean="0"/>
              <a:t>Désertification</a:t>
            </a:r>
            <a:r>
              <a:rPr lang="fr-FR" sz="1500" dirty="0" smtClean="0"/>
              <a:t>: M. Le page et al.</a:t>
            </a:r>
            <a:endParaRPr lang="en-US" sz="1500" dirty="0"/>
          </a:p>
          <a:p>
            <a:pPr marL="360363" lvl="3" indent="0" eaLnBrk="1" hangingPunct="1">
              <a:buClr>
                <a:srgbClr val="E46C0A"/>
              </a:buClr>
              <a:buNone/>
            </a:pPr>
            <a:endParaRPr lang="fr-FR" sz="150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Présentation </a:t>
            </a:r>
            <a:r>
              <a:rPr lang="fr-FR" dirty="0" err="1" smtClean="0"/>
              <a:t>Theia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3110190"/>
            <a:ext cx="2946545" cy="15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/>
          </p:cNvSpPr>
          <p:nvPr/>
        </p:nvSpPr>
        <p:spPr bwMode="auto">
          <a:xfrm>
            <a:off x="1835696" y="332457"/>
            <a:ext cx="6264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ortefeuille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de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produits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672"/>
            <a:ext cx="6754656" cy="5184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5375" y="980728"/>
            <a:ext cx="2376264" cy="345325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</a:rPr>
              <a:t>Données </a:t>
            </a:r>
            <a:r>
              <a:rPr lang="fr-FR" sz="1400" dirty="0">
                <a:latin typeface="Century Gothic" panose="020B0502020202020204" pitchFamily="34" charset="0"/>
              </a:rPr>
              <a:t>in </a:t>
            </a:r>
            <a:r>
              <a:rPr lang="fr-FR" sz="1400" dirty="0" smtClean="0">
                <a:latin typeface="Century Gothic" panose="020B0502020202020204" pitchFamily="34" charset="0"/>
              </a:rPr>
              <a:t>situ: en cours</a:t>
            </a: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</a:rPr>
              <a:t>Données aéroportées</a:t>
            </a:r>
            <a:r>
              <a:rPr lang="fr-FR" sz="1400" dirty="0">
                <a:latin typeface="Century Gothic" panose="020B0502020202020204" pitchFamily="34" charset="0"/>
              </a:rPr>
              <a:t>: à </a:t>
            </a:r>
            <a:r>
              <a:rPr lang="fr-FR" sz="1400" dirty="0" smtClean="0">
                <a:latin typeface="Century Gothic" panose="020B0502020202020204" pitchFamily="34" charset="0"/>
              </a:rPr>
              <a:t>venir</a:t>
            </a: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</a:endParaRP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</a:rPr>
              <a:t>Sorties de modélisation: à venir</a:t>
            </a: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endParaRPr lang="fr-FR" sz="1400" dirty="0">
              <a:latin typeface="Century Gothic" panose="020B0502020202020204" pitchFamily="34" charset="0"/>
            </a:endParaRPr>
          </a:p>
          <a:p>
            <a:pPr marL="285750" lvl="2" indent="-285750">
              <a:lnSpc>
                <a:spcPct val="120000"/>
              </a:lnSpc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Century Gothic" panose="020B0502020202020204" pitchFamily="34" charset="0"/>
              </a:rPr>
              <a:t>Développement </a:t>
            </a:r>
            <a:r>
              <a:rPr lang="fr-FR" sz="1400" dirty="0">
                <a:latin typeface="Century Gothic" panose="020B0502020202020204" pitchFamily="34" charset="0"/>
              </a:rPr>
              <a:t>des services de traitements à la </a:t>
            </a:r>
            <a:r>
              <a:rPr lang="fr-FR" sz="1400" dirty="0" smtClean="0">
                <a:latin typeface="Century Gothic" panose="020B0502020202020204" pitchFamily="34" charset="0"/>
              </a:rPr>
              <a:t>demande: à venir</a:t>
            </a:r>
          </a:p>
        </p:txBody>
      </p:sp>
    </p:spTree>
    <p:extLst>
      <p:ext uri="{BB962C8B-B14F-4D97-AF65-F5344CB8AC3E}">
        <p14:creationId xmlns:p14="http://schemas.microsoft.com/office/powerpoint/2010/main" val="13523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4836" y="499886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Exemples produits Thématiques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132970" y="1080911"/>
            <a:ext cx="7038265" cy="5166627"/>
            <a:chOff x="1181013" y="1214701"/>
            <a:chExt cx="7038265" cy="516662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8" r="63114" b="48758"/>
            <a:stretch/>
          </p:blipFill>
          <p:spPr bwMode="auto">
            <a:xfrm>
              <a:off x="1181013" y="1214701"/>
              <a:ext cx="2459880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9051" t="24801" r="59843" b="8420"/>
            <a:stretch/>
          </p:blipFill>
          <p:spPr>
            <a:xfrm>
              <a:off x="6004898" y="1269042"/>
              <a:ext cx="1663446" cy="2231965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6076906" y="3522267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Humidité des sols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4" t="9648" r="11950" b="48758"/>
            <a:stretch/>
          </p:blipFill>
          <p:spPr bwMode="auto">
            <a:xfrm>
              <a:off x="3663384" y="1290019"/>
              <a:ext cx="2088232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1684418" y="3512041"/>
              <a:ext cx="1715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Occupation des sols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40823" y="3525570"/>
              <a:ext cx="1732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iomasse forestière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 1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742"/>
            <a:stretch/>
          </p:blipFill>
          <p:spPr>
            <a:xfrm>
              <a:off x="1443476" y="3933056"/>
              <a:ext cx="2197417" cy="217333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684418" y="6104329"/>
              <a:ext cx="1715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Neige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0" t="63864" r="29799" b="9302"/>
            <a:stretch/>
          </p:blipFill>
          <p:spPr bwMode="auto">
            <a:xfrm>
              <a:off x="3772650" y="3769310"/>
              <a:ext cx="2026152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772650" y="6093296"/>
              <a:ext cx="2075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Hauteur lacs et rivières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024818" y="6104329"/>
              <a:ext cx="2075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Mosaïque S2-L3A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5"/>
            <a:srcRect l="31494" t="46850" r="49213" b="23540"/>
            <a:stretch/>
          </p:blipFill>
          <p:spPr>
            <a:xfrm>
              <a:off x="6004898" y="3933056"/>
              <a:ext cx="2214380" cy="2124000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31836" y="1453821"/>
            <a:ext cx="3059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Utilisateurs: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Communauté </a:t>
            </a:r>
            <a:r>
              <a:rPr lang="fr-FR" sz="1600" dirty="0">
                <a:latin typeface="+mj-lt"/>
              </a:rPr>
              <a:t>scientifique</a:t>
            </a:r>
            <a:r>
              <a:rPr lang="fr-FR" sz="1600" dirty="0" smtClean="0">
                <a:latin typeface="+mj-lt"/>
              </a:rPr>
              <a:t>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Services </a:t>
            </a:r>
            <a:r>
              <a:rPr lang="fr-FR" sz="1600" dirty="0">
                <a:latin typeface="+mj-lt"/>
              </a:rPr>
              <a:t>de l’état</a:t>
            </a:r>
            <a:r>
              <a:rPr lang="fr-FR" sz="1600" dirty="0" smtClean="0">
                <a:latin typeface="+mj-lt"/>
              </a:rPr>
              <a:t>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Gestionnaires de coopératives,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 Bureaux d’études,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A</a:t>
            </a:r>
            <a:r>
              <a:rPr lang="fr-FR" sz="1600" dirty="0" smtClean="0">
                <a:latin typeface="+mj-lt"/>
              </a:rPr>
              <a:t>ssociations …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7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03"/>
            <a:ext cx="9036496" cy="60956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970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de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ilent-1,5-seco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7763" y="8120063"/>
            <a:ext cx="609600" cy="6096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076056" y="4208609"/>
            <a:ext cx="2522418" cy="1554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9" y="2708920"/>
            <a:ext cx="2267744" cy="20933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52535"/>
            <a:ext cx="822960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Une animation nationale au travers d’un réseau d’Animation Régionale Th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dirty="0" smtClean="0"/>
              <a:t>ia (ART)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8352928" cy="4777376"/>
          </a:xfrm>
        </p:spPr>
        <p:txBody>
          <a:bodyPr rtlCol="0">
            <a:noAutofit/>
          </a:bodyPr>
          <a:lstStyle/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cs typeface="Arial" charset="0"/>
                <a:sym typeface="Wingdings" pitchFamily="2" charset="2"/>
              </a:rPr>
              <a:t>Mission principale: fédérer</a:t>
            </a:r>
            <a:r>
              <a:rPr lang="fr-FR" dirty="0">
                <a:cs typeface="Arial" charset="0"/>
                <a:sym typeface="Wingdings" pitchFamily="2" charset="2"/>
              </a:rPr>
              <a:t>,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animer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les utilisateurs </a:t>
            </a:r>
            <a:r>
              <a:rPr lang="fr-FR" dirty="0">
                <a:cs typeface="Arial" charset="0"/>
                <a:sym typeface="Wingdings" pitchFamily="2" charset="2"/>
              </a:rPr>
              <a:t>(scientifiques et acteurs publics et/ou privés) à l’échelle des régions, et </a:t>
            </a:r>
            <a:r>
              <a:rPr lang="fr-FR" dirty="0" smtClean="0">
                <a:cs typeface="Arial" charset="0"/>
                <a:sym typeface="Wingdings" pitchFamily="2" charset="2"/>
              </a:rPr>
              <a:t>participer </a:t>
            </a:r>
            <a:r>
              <a:rPr lang="fr-FR" dirty="0">
                <a:cs typeface="Arial" charset="0"/>
                <a:sym typeface="Wingdings" pitchFamily="2" charset="2"/>
              </a:rPr>
              <a:t>aux efforts de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formation</a:t>
            </a:r>
            <a:r>
              <a:rPr lang="fr-FR" dirty="0">
                <a:cs typeface="Arial" charset="0"/>
                <a:sym typeface="Wingdings" pitchFamily="2" charset="2"/>
              </a:rPr>
              <a:t> de la communauté notamment sur des produits à valeur ajoutée développés dans les </a:t>
            </a:r>
            <a:r>
              <a:rPr lang="fr-FR" dirty="0" smtClean="0">
                <a:cs typeface="Arial" charset="0"/>
                <a:sym typeface="Wingdings" pitchFamily="2" charset="2"/>
              </a:rPr>
              <a:t>CES. </a:t>
            </a: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fr-FR" dirty="0" smtClean="0">
              <a:cs typeface="Arial" charset="0"/>
              <a:sym typeface="Wingdings" pitchFamily="2" charset="2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fr-FR" dirty="0">
              <a:cs typeface="Arial" charset="0"/>
              <a:sym typeface="Wingdings" pitchFamily="2" charset="2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fr-FR" dirty="0" smtClean="0">
              <a:cs typeface="Arial" charset="0"/>
              <a:sym typeface="Wingdings" pitchFamily="2" charset="2"/>
            </a:endParaRPr>
          </a:p>
          <a:p>
            <a:pPr marL="285750" lvl="2" indent="-28575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endParaRPr lang="fr-FR" dirty="0">
              <a:cs typeface="Arial" charset="0"/>
              <a:sym typeface="Wingdings" pitchFamily="2" charset="2"/>
            </a:endParaRPr>
          </a:p>
          <a:p>
            <a:pPr marL="285750" lvl="2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A ce jour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9 ART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7 métropolitains</a:t>
            </a:r>
          </a:p>
          <a:p>
            <a:pPr marL="0" lvl="2" indent="0">
              <a:buClr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2 dédiés </a:t>
            </a:r>
            <a:r>
              <a:rPr lang="fr-FR" dirty="0"/>
              <a:t>aux régions d’outre-mer </a:t>
            </a:r>
            <a:r>
              <a:rPr lang="fr-FR" dirty="0" smtClean="0"/>
              <a:t>et </a:t>
            </a:r>
            <a:r>
              <a:rPr lang="fr-FR" dirty="0"/>
              <a:t>aux </a:t>
            </a:r>
            <a:r>
              <a:rPr lang="fr-FR" dirty="0" smtClean="0"/>
              <a:t>pays du Sud (</a:t>
            </a:r>
            <a:r>
              <a:rPr lang="fr-FR" dirty="0" err="1" smtClean="0"/>
              <a:t>GeoDEV</a:t>
            </a:r>
            <a:r>
              <a:rPr lang="fr-FR" dirty="0" smtClean="0"/>
              <a:t>)</a:t>
            </a:r>
          </a:p>
          <a:p>
            <a:pPr marL="0" lvl="2" indent="0">
              <a:buClr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Le plus récent est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l’ART Nouvelle-Calédonie </a:t>
            </a:r>
            <a:r>
              <a:rPr lang="fr-FR" dirty="0" smtClean="0"/>
              <a:t>animé par </a:t>
            </a:r>
            <a:r>
              <a:rPr lang="fr-FR" sz="1600" dirty="0" smtClean="0"/>
              <a:t>INSIGHT </a:t>
            </a:r>
            <a:r>
              <a:rPr lang="fr-FR" sz="1600" dirty="0"/>
              <a:t>et </a:t>
            </a:r>
            <a:r>
              <a:rPr lang="fr-FR" sz="1600" dirty="0" smtClean="0"/>
              <a:t>l‘IRD</a:t>
            </a:r>
          </a:p>
          <a:p>
            <a:pPr marL="285750" lvl="2" indent="-285750">
              <a:buClrTx/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pPr marL="285750" lvl="2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Pour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en savoir plus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fr-FR" dirty="0">
                <a:hlinkClick r:id="rId3"/>
              </a:rPr>
              <a:t>https://www.theia-land.fr/artlist/animation-regionale-theia-art/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Theia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ACC9D-D3C7-40BF-9F7A-CE28A9BAC1E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0925"/>
          </a:xfrm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Missions principales des </a:t>
            </a:r>
            <a:r>
              <a:rPr lang="fr-FR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ARTs</a:t>
            </a:r>
            <a:endParaRPr 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>
            <a:noAutofit/>
          </a:bodyPr>
          <a:lstStyle/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Faire </a:t>
            </a:r>
            <a:r>
              <a:rPr lang="fr-FR" dirty="0"/>
              <a:t>connaître et promouvoir l’activité de </a:t>
            </a:r>
            <a:r>
              <a:rPr lang="fr-FR" dirty="0" err="1" smtClean="0"/>
              <a:t>Theia</a:t>
            </a:r>
            <a:r>
              <a:rPr lang="fr-FR" dirty="0" smtClean="0"/>
              <a:t> en région</a:t>
            </a:r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/>
              <a:t>Faciliter </a:t>
            </a:r>
            <a:r>
              <a:rPr lang="fr-FR" dirty="0" smtClean="0"/>
              <a:t>les rapprochements</a:t>
            </a:r>
            <a:r>
              <a:rPr lang="fr-FR" dirty="0"/>
              <a:t> entre utilisateurs institutionnels et </a:t>
            </a:r>
            <a:r>
              <a:rPr lang="fr-FR" dirty="0" smtClean="0"/>
              <a:t>scientifiques</a:t>
            </a:r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/>
              <a:t>Faire exprimer </a:t>
            </a:r>
            <a:r>
              <a:rPr lang="fr-FR" dirty="0" smtClean="0"/>
              <a:t>les </a:t>
            </a:r>
            <a:r>
              <a:rPr lang="fr-FR" dirty="0"/>
              <a:t>besoins des utilisateurs et leurs interrogations en matière de géo-informations environnementales ou </a:t>
            </a:r>
            <a:r>
              <a:rPr lang="fr-FR" dirty="0" smtClean="0"/>
              <a:t>territoriales</a:t>
            </a:r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Identifier </a:t>
            </a:r>
            <a:r>
              <a:rPr lang="fr-FR" dirty="0"/>
              <a:t>des articulations avec le secteur privé et les pôles de compétitivité régionaux</a:t>
            </a:r>
            <a:r>
              <a:rPr lang="fr-FR" dirty="0" smtClean="0"/>
              <a:t>.</a:t>
            </a:r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/>
              <a:t>Etablir ou stimuler les interactions avec les animateurs de CES (ou au moins avec les CES qui présentent un enjeu important pour la région</a:t>
            </a:r>
            <a:r>
              <a:rPr lang="fr-FR" dirty="0" smtClean="0"/>
              <a:t>)</a:t>
            </a:r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14313" lvl="1" indent="-214313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dirty="0"/>
              <a:t>Développer des formations autour des produits à valeur ajou­tée développés dans les CES et qui présentent un enjeu important pour la </a:t>
            </a:r>
            <a:r>
              <a:rPr lang="fr-FR" dirty="0" smtClean="0"/>
              <a:t>région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C422-8291-4277-8824-483743CD611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5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0925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2092771"/>
          </a:xfrm>
        </p:spPr>
        <p:txBody>
          <a:bodyPr>
            <a:normAutofit fontScale="92500" lnSpcReduction="20000"/>
          </a:bodyPr>
          <a:lstStyle/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dirty="0" smtClean="0"/>
              <a:t>Une chargée de communication 100% </a:t>
            </a:r>
            <a:r>
              <a:rPr lang="fr-FR" dirty="0" err="1" smtClean="0"/>
              <a:t>Theia</a:t>
            </a:r>
            <a:endParaRPr lang="fr-FR" dirty="0" smtClean="0"/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i="1" dirty="0" smtClean="0"/>
              <a:t>Site web</a:t>
            </a:r>
            <a:r>
              <a:rPr lang="fr-FR" b="1" i="1" dirty="0"/>
              <a:t> </a:t>
            </a:r>
            <a:r>
              <a:rPr lang="fr-FR" dirty="0"/>
              <a:t>(</a:t>
            </a:r>
            <a:r>
              <a:rPr lang="fr-FR" dirty="0" smtClean="0"/>
              <a:t>theia-land.fr)</a:t>
            </a:r>
            <a:endParaRPr lang="fr-FR" dirty="0"/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i="1" dirty="0" smtClean="0"/>
              <a:t>Bulletin </a:t>
            </a:r>
            <a:r>
              <a:rPr lang="fr-FR" b="1" i="1" dirty="0"/>
              <a:t>Theia </a:t>
            </a:r>
            <a:r>
              <a:rPr lang="fr-FR" dirty="0"/>
              <a:t>(s</a:t>
            </a:r>
            <a:r>
              <a:rPr lang="fr-FR" dirty="0" smtClean="0"/>
              <a:t>emestriel)</a:t>
            </a:r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dirty="0" smtClean="0"/>
              <a:t>Newsletter Theia / ART</a:t>
            </a:r>
            <a:r>
              <a:rPr lang="fr-FR" b="1" dirty="0"/>
              <a:t> </a:t>
            </a:r>
            <a:r>
              <a:rPr lang="fr-FR" dirty="0" smtClean="0"/>
              <a:t>(bimestrielle)</a:t>
            </a:r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i="1" dirty="0" smtClean="0"/>
              <a:t>Fiches </a:t>
            </a:r>
            <a:r>
              <a:rPr lang="fr-FR" b="1" i="1" dirty="0"/>
              <a:t>produits CES et </a:t>
            </a:r>
            <a:r>
              <a:rPr lang="fr-FR" b="1" i="1" dirty="0" smtClean="0"/>
              <a:t>images</a:t>
            </a:r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i="1" dirty="0" smtClean="0"/>
              <a:t>Séminaires Theia</a:t>
            </a:r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b="1" i="1" dirty="0" smtClean="0"/>
              <a:t>Réseaux sociaux </a:t>
            </a:r>
            <a:r>
              <a:rPr lang="fr-FR" dirty="0" smtClean="0"/>
              <a:t>: Twitter, LinkedIn, YouTube</a:t>
            </a:r>
          </a:p>
          <a:p>
            <a:pPr lvl="2" algn="just">
              <a:lnSpc>
                <a:spcPct val="120000"/>
              </a:lnSpc>
              <a:buClr>
                <a:srgbClr val="E46C0A"/>
              </a:buClr>
              <a:defRPr/>
            </a:pPr>
            <a:endParaRPr lang="fr-FR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/>
        </p:blipFill>
        <p:spPr bwMode="auto">
          <a:xfrm>
            <a:off x="6494077" y="1700808"/>
            <a:ext cx="1253470" cy="165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56" y="2497342"/>
            <a:ext cx="1223202" cy="17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64" y="3692971"/>
            <a:ext cx="1302213" cy="19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553910" y="4647503"/>
            <a:ext cx="1251448" cy="17782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9990" t="20002" r="15751" b="13990"/>
          <a:stretch/>
        </p:blipFill>
        <p:spPr>
          <a:xfrm>
            <a:off x="755576" y="3905481"/>
            <a:ext cx="50405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C422-8291-4277-8824-483743CD611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43608" y="1995686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spc="-150" dirty="0" smtClean="0"/>
              <a:t>Merci</a:t>
            </a:r>
          </a:p>
          <a:p>
            <a:r>
              <a:rPr lang="fr-FR" sz="2400" b="1" spc="-150" dirty="0" smtClean="0"/>
              <a:t>pour votre attention</a:t>
            </a:r>
            <a:endParaRPr lang="fr-FR" sz="2400" b="1" spc="-150" dirty="0"/>
          </a:p>
        </p:txBody>
      </p:sp>
      <p:sp>
        <p:nvSpPr>
          <p:cNvPr id="8" name="ZoneTexte 7"/>
          <p:cNvSpPr txBox="1"/>
          <p:nvPr/>
        </p:nvSpPr>
        <p:spPr>
          <a:xfrm>
            <a:off x="413792" y="4293096"/>
            <a:ext cx="7668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Web site : www.theia-land.fr</a:t>
            </a:r>
          </a:p>
          <a:p>
            <a:endParaRPr lang="fr-FR" dirty="0" smtClean="0"/>
          </a:p>
          <a:p>
            <a:r>
              <a:rPr lang="fr-FR" b="1" dirty="0"/>
              <a:t>Nicolas Baghdadi</a:t>
            </a:r>
            <a:r>
              <a:rPr lang="fr-FR" dirty="0"/>
              <a:t>, </a:t>
            </a:r>
            <a:r>
              <a:rPr lang="fr-FR" dirty="0" smtClean="0"/>
              <a:t>Directeur Scientifique, INRAE, Montpellier </a:t>
            </a:r>
            <a:r>
              <a:rPr lang="fr-FR" dirty="0" smtClean="0">
                <a:hlinkClick r:id="rId2"/>
              </a:rPr>
              <a:t>nicolas.baghdadi@teledetection.fr</a:t>
            </a:r>
            <a:endParaRPr lang="fr-FR" dirty="0" smtClean="0"/>
          </a:p>
          <a:p>
            <a:endParaRPr lang="fr-FR" dirty="0"/>
          </a:p>
          <a:p>
            <a:r>
              <a:rPr lang="fr-FR" b="1" dirty="0"/>
              <a:t>Arnaud Sellé</a:t>
            </a:r>
            <a:r>
              <a:rPr lang="fr-FR" dirty="0"/>
              <a:t>, </a:t>
            </a:r>
            <a:r>
              <a:rPr lang="fr-FR" dirty="0" smtClean="0"/>
              <a:t>Directeur Technique, CNES</a:t>
            </a:r>
            <a:r>
              <a:rPr lang="fr-FR" dirty="0"/>
              <a:t>, </a:t>
            </a:r>
            <a:r>
              <a:rPr lang="fr-FR" dirty="0" smtClean="0"/>
              <a:t>Toulouse</a:t>
            </a:r>
          </a:p>
          <a:p>
            <a:r>
              <a:rPr lang="fr-FR" dirty="0" smtClean="0">
                <a:hlinkClick r:id="rId3"/>
              </a:rPr>
              <a:t>arnaud.selle@cnes.fr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3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Réseau </a:t>
            </a:r>
            <a:r>
              <a:rPr lang="fr-FR" dirty="0"/>
              <a:t>fédérateur et stratégique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marL="360363" lvl="2" indent="-233363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sz="1800" b="1" dirty="0">
                <a:solidFill>
                  <a:srgbClr val="EB7420"/>
                </a:solidFill>
              </a:rPr>
              <a:t>Déc. 2012</a:t>
            </a:r>
            <a:r>
              <a:rPr lang="fr-FR" sz="1800" dirty="0">
                <a:solidFill>
                  <a:srgbClr val="EB7420"/>
                </a:solidFill>
              </a:rPr>
              <a:t> </a:t>
            </a:r>
            <a:r>
              <a:rPr lang="fr-FR" sz="1800" dirty="0"/>
              <a:t>: naissance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dirty="0"/>
              <a:t>du Pôle thématique surfaces continentales </a:t>
            </a:r>
            <a:r>
              <a:rPr lang="fr-FR" sz="1800" dirty="0" err="1"/>
              <a:t>Theia</a:t>
            </a:r>
            <a:endParaRPr lang="fr-FR" sz="1800" dirty="0"/>
          </a:p>
          <a:p>
            <a:pPr marL="360363" lvl="2" indent="-233363" algn="just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sz="1800" dirty="0">
                <a:cs typeface="Arial" charset="0"/>
                <a:sym typeface="Wingdings" pitchFamily="2" charset="2"/>
              </a:rPr>
              <a:t>Structure </a:t>
            </a:r>
            <a:r>
              <a:rPr lang="fr-FR" sz="1800" dirty="0">
                <a:cs typeface="Arial" charset="0"/>
              </a:rPr>
              <a:t>inter-organismes, </a:t>
            </a:r>
            <a:r>
              <a:rPr lang="fr-FR" sz="1800" dirty="0">
                <a:cs typeface="Arial" charset="0"/>
                <a:sym typeface="Wingdings" pitchFamily="2" charset="2"/>
              </a:rPr>
              <a:t>nationale</a:t>
            </a:r>
            <a:r>
              <a:rPr lang="fr-FR" sz="1800" dirty="0">
                <a:cs typeface="Arial" charset="0"/>
              </a:rPr>
              <a:t>, </a:t>
            </a:r>
            <a:r>
              <a:rPr lang="fr-FR" sz="1800" b="1" dirty="0">
                <a:solidFill>
                  <a:srgbClr val="EB7420"/>
                </a:solidFill>
              </a:rPr>
              <a:t>scientifique et technique</a:t>
            </a:r>
          </a:p>
          <a:p>
            <a:pPr marL="360363" lvl="2" indent="-233363">
              <a:lnSpc>
                <a:spcPct val="120000"/>
              </a:lnSpc>
              <a:buClr>
                <a:srgbClr val="E46C0A"/>
              </a:buClr>
              <a:defRPr/>
            </a:pPr>
            <a:r>
              <a:rPr lang="fr-FR" sz="1800" b="1" dirty="0" smtClean="0">
                <a:solidFill>
                  <a:srgbClr val="EB7420"/>
                </a:solidFill>
              </a:rPr>
              <a:t>11 </a:t>
            </a:r>
            <a:r>
              <a:rPr lang="fr-FR" sz="1800" b="1" dirty="0">
                <a:solidFill>
                  <a:srgbClr val="EB7420"/>
                </a:solidFill>
              </a:rPr>
              <a:t>institutions publiques </a:t>
            </a:r>
            <a:r>
              <a:rPr lang="fr-FR" sz="1800" dirty="0"/>
              <a:t>françaises</a:t>
            </a:r>
            <a:r>
              <a:rPr lang="fr-FR" sz="1800" dirty="0">
                <a:cs typeface="Arial" charset="0"/>
              </a:rPr>
              <a:t> impliquées dans l’observation de la Terre et les sciences de </a:t>
            </a:r>
            <a:r>
              <a:rPr lang="fr-FR" sz="1800" dirty="0" smtClean="0">
                <a:cs typeface="Arial" charset="0"/>
              </a:rPr>
              <a:t>l’environnement</a:t>
            </a:r>
            <a:endParaRPr lang="fr-FR" sz="1800" dirty="0"/>
          </a:p>
          <a:p>
            <a:pPr marL="342900" lvl="2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endParaRPr lang="fr-FR" altLang="fr-FR" sz="1800" b="1" dirty="0" smtClean="0">
              <a:latin typeface="Century Gothic" panose="020B0502020202020204" pitchFamily="34" charset="0"/>
              <a:ea typeface="ヒラギノ角ゴ Pro W3" charset="-128"/>
            </a:endParaRPr>
          </a:p>
          <a:p>
            <a:pPr marL="342900" lvl="2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endParaRPr lang="fr-FR" altLang="fr-FR" sz="1800" b="1" dirty="0">
              <a:latin typeface="Century Gothic" panose="020B0502020202020204" pitchFamily="34" charset="0"/>
              <a:ea typeface="ヒラギノ角ゴ Pro W3" charset="-128"/>
            </a:endParaRPr>
          </a:p>
          <a:p>
            <a:pPr marL="342900" lvl="2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endParaRPr lang="fr-FR" altLang="fr-FR" sz="1800" b="1" dirty="0" smtClean="0">
              <a:latin typeface="Century Gothic" panose="020B0502020202020204" pitchFamily="34" charset="0"/>
              <a:ea typeface="ヒラギノ角ゴ Pro W3" charset="-128"/>
            </a:endParaRPr>
          </a:p>
          <a:p>
            <a:pPr marL="0" lvl="2" inden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None/>
              <a:defRPr/>
            </a:pPr>
            <a:endParaRPr lang="fr-FR" altLang="fr-FR" sz="1800" dirty="0">
              <a:latin typeface="Century Gothic" panose="020B0502020202020204" pitchFamily="34" charset="0"/>
              <a:ea typeface="ヒラギノ角ゴ Pro W3" charset="-128"/>
            </a:endParaRPr>
          </a:p>
          <a:p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573016"/>
            <a:ext cx="4547080" cy="29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25121"/>
            <a:ext cx="7366000" cy="77787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Cadre national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602980" y="6309678"/>
            <a:ext cx="541020" cy="365125"/>
          </a:xfr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3</a:t>
            </a:fld>
            <a:endParaRPr lang="fr-FR" sz="1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1" y="980728"/>
            <a:ext cx="8892480" cy="5361303"/>
          </a:xfrm>
          <a:prstGeom prst="rect">
            <a:avLst/>
          </a:prstGeom>
          <a:ln>
            <a:noFill/>
          </a:ln>
        </p:spPr>
        <p:txBody>
          <a:bodyPr/>
          <a:lstStyle>
            <a:lvl3pPr>
              <a:buNone/>
              <a:defRPr>
                <a:solidFill>
                  <a:srgbClr val="0268A6"/>
                </a:solidFill>
                <a:latin typeface="Berlin Sans FB Demi" pitchFamily="34" charset="0"/>
              </a:defRPr>
            </a:lvl3pPr>
            <a:lvl5pPr>
              <a:buNone/>
              <a:defRPr/>
            </a:lvl5pPr>
          </a:lstStyle>
          <a:p>
            <a:pPr marL="0" lvl="1">
              <a:lnSpc>
                <a:spcPct val="12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r>
              <a:rPr lang="fr-FR" alt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Elément fédérateur </a:t>
            </a:r>
            <a:r>
              <a:rPr lang="fr-FR" alt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:</a:t>
            </a:r>
            <a:r>
              <a:rPr lang="fr-FR" altLang="fr-FR" dirty="0" smtClean="0">
                <a:latin typeface="Century Gothic" panose="020B0502020202020204" pitchFamily="34" charset="0"/>
                <a:ea typeface="ヒラギノ角ゴ Pro W3" charset="-128"/>
                <a:cs typeface="+mn-cs"/>
              </a:rPr>
              <a:t> </a:t>
            </a:r>
            <a:r>
              <a:rPr lang="fr-FR" altLang="fr-FR" dirty="0">
                <a:latin typeface="Century Gothic" panose="020B0502020202020204" pitchFamily="34" charset="0"/>
                <a:ea typeface="ヒラギノ角ゴ Pro W3" charset="-128"/>
                <a:cs typeface="+mn-cs"/>
              </a:rPr>
              <a:t>IR Data Terra «Pôles de Données et Services pour le Système Terre» </a:t>
            </a:r>
            <a:r>
              <a:rPr lang="fr-FR" altLang="fr-FR" dirty="0" smtClean="0">
                <a:latin typeface="Century Gothic" panose="020B0502020202020204" pitchFamily="34" charset="0"/>
                <a:ea typeface="ヒラギノ角ゴ Pro W3" charset="-128"/>
                <a:cs typeface="+mn-cs"/>
              </a:rPr>
              <a:t>(feuille </a:t>
            </a:r>
            <a:r>
              <a:rPr lang="fr-FR" altLang="fr-FR" dirty="0">
                <a:latin typeface="Century Gothic" panose="020B0502020202020204" pitchFamily="34" charset="0"/>
                <a:ea typeface="ヒラギノ角ゴ Pro W3" charset="-128"/>
                <a:cs typeface="+mn-cs"/>
              </a:rPr>
              <a:t>de route nationale 2016-2018 et 2018-2020 du </a:t>
            </a:r>
            <a:r>
              <a:rPr lang="fr-FR" altLang="fr-FR" dirty="0" smtClean="0">
                <a:latin typeface="Century Gothic" panose="020B0502020202020204" pitchFamily="34" charset="0"/>
                <a:ea typeface="ヒラギノ角ゴ Pro W3" charset="-128"/>
                <a:cs typeface="+mn-cs"/>
              </a:rPr>
              <a:t>MESRI, </a:t>
            </a:r>
            <a:r>
              <a:rPr lang="fr-FR" altLang="fr-FR" dirty="0" err="1" smtClean="0">
                <a:latin typeface="Century Gothic" panose="020B0502020202020204" pitchFamily="34" charset="0"/>
                <a:ea typeface="ヒラギノ角ゴ Pro W3" charset="-128"/>
                <a:cs typeface="+mn-cs"/>
              </a:rPr>
              <a:t>Dir</a:t>
            </a:r>
            <a:r>
              <a:rPr lang="fr-FR" altLang="fr-FR" dirty="0">
                <a:latin typeface="Century Gothic" panose="020B0502020202020204" pitchFamily="34" charset="0"/>
                <a:ea typeface="ヒラギノ角ゴ Pro W3" charset="-128"/>
                <a:cs typeface="+mn-cs"/>
              </a:rPr>
              <a:t>. Frédéric Huynh)</a:t>
            </a:r>
          </a:p>
          <a:p>
            <a:pPr marL="0" lvl="1">
              <a:lnSpc>
                <a:spcPct val="12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endParaRPr lang="fr-FR" dirty="0" smtClean="0">
              <a:latin typeface="Century Gothic" panose="020B0502020202020204" pitchFamily="34" charset="0"/>
              <a:ea typeface="ヒラギノ角ゴ Pro W3" charset="-128"/>
              <a:cs typeface="+mn-cs"/>
            </a:endParaRPr>
          </a:p>
          <a:p>
            <a:pPr marL="342900" lvl="2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Pôles 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de Données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AERIS : Atmosphère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 err="1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Form</a:t>
            </a: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@ter : Terre Solide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ODATIS : Océan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THEIA : Surfaces </a:t>
            </a:r>
            <a:r>
              <a:rPr lang="fr-FR" altLang="fr-FR" dirty="0" smtClean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Continentales</a:t>
            </a:r>
          </a:p>
          <a:p>
            <a:pPr marL="0" lvl="2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endParaRPr lang="fr-FR" dirty="0">
              <a:solidFill>
                <a:schemeClr val="tx1"/>
              </a:solidFill>
              <a:latin typeface="Century Gothic" panose="020B0502020202020204" pitchFamily="34" charset="0"/>
              <a:ea typeface="ヒラギノ角ゴ Pro W3" charset="-128"/>
              <a:cs typeface="+mn-cs"/>
            </a:endParaRPr>
          </a:p>
          <a:p>
            <a:pPr marL="342900" lvl="2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Dispositifs 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transversaux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Dispositif </a:t>
            </a:r>
            <a:r>
              <a:rPr lang="fr-FR" altLang="fr-FR" dirty="0" err="1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INstitutionnel</a:t>
            </a: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 d’Approvisionnement Mutualisé en Imagerie Satellitaire (DINAMIS)</a:t>
            </a: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Groupe Technique </a:t>
            </a:r>
            <a:r>
              <a:rPr lang="fr-FR" altLang="fr-FR" dirty="0" err="1">
                <a:solidFill>
                  <a:schemeClr val="tx1"/>
                </a:solidFill>
                <a:latin typeface="Century Gothic" panose="020B0502020202020204" pitchFamily="34" charset="0"/>
                <a:ea typeface="ヒラギノ角ゴ Pro W3" charset="-128"/>
                <a:cs typeface="+mn-cs"/>
              </a:rPr>
              <a:t>Inter-Pôles</a:t>
            </a:r>
            <a:endParaRPr lang="fr-FR" altLang="fr-FR" dirty="0">
              <a:solidFill>
                <a:schemeClr val="tx1"/>
              </a:solidFill>
              <a:latin typeface="Century Gothic" panose="020B0502020202020204" pitchFamily="34" charset="0"/>
              <a:ea typeface="ヒラギノ角ゴ Pro W3" charset="-128"/>
              <a:cs typeface="+mn-cs"/>
            </a:endParaRPr>
          </a:p>
          <a:p>
            <a:pPr marL="800100" lvl="3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fr-FR" altLang="fr-FR" sz="1600" dirty="0" smtClean="0">
                <a:latin typeface="Century Gothic" panose="020B0502020202020204" pitchFamily="34" charset="0"/>
                <a:ea typeface="ヒラギノ角ゴ Pro W3" charset="-128"/>
                <a:cs typeface="+mn-cs"/>
              </a:rPr>
              <a:t>…</a:t>
            </a:r>
            <a:endParaRPr lang="fr-FR" altLang="fr-FR" sz="1600" dirty="0">
              <a:latin typeface="Century Gothic" panose="020B0502020202020204" pitchFamily="34" charset="0"/>
              <a:ea typeface="ヒラギノ角ゴ Pro W3" charset="-128"/>
              <a:cs typeface="+mn-cs"/>
            </a:endParaRPr>
          </a:p>
          <a:p>
            <a:pPr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50000"/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ヒラギノ角ゴ Pro W3" charset="-128"/>
              </a:rPr>
              <a:t>IR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ヒラギノ角ゴ Pro W3" charset="-128"/>
              </a:rPr>
              <a:t>DataTerra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ヒラギノ角ゴ Pro W3" charset="-128"/>
              </a:rPr>
              <a:t> </a:t>
            </a:r>
            <a:r>
              <a:rPr lang="fr-FR" dirty="0">
                <a:latin typeface="Century Gothic" panose="020B0502020202020204" pitchFamily="34" charset="0"/>
                <a:ea typeface="ヒラギノ角ゴ Pro W3" charset="-128"/>
              </a:rPr>
              <a:t>= </a:t>
            </a:r>
            <a:r>
              <a:rPr lang="fr-FR" dirty="0" err="1">
                <a:latin typeface="Century Gothic" panose="020B0502020202020204" pitchFamily="34" charset="0"/>
                <a:ea typeface="ヒラギノ角ゴ Pro W3" charset="-128"/>
              </a:rPr>
              <a:t>Theia</a:t>
            </a:r>
            <a:r>
              <a:rPr lang="fr-FR" dirty="0">
                <a:latin typeface="Century Gothic" panose="020B0502020202020204" pitchFamily="34" charset="0"/>
                <a:ea typeface="ヒラギノ角ゴ Pro W3" charset="-128"/>
              </a:rPr>
              <a:t> + </a:t>
            </a:r>
            <a:r>
              <a:rPr lang="fr-FR" dirty="0" err="1">
                <a:latin typeface="Century Gothic" panose="020B0502020202020204" pitchFamily="34" charset="0"/>
                <a:ea typeface="ヒラギノ角ゴ Pro W3" charset="-128"/>
              </a:rPr>
              <a:t>Form@ter</a:t>
            </a:r>
            <a:r>
              <a:rPr lang="fr-FR" dirty="0">
                <a:latin typeface="Century Gothic" panose="020B0502020202020204" pitchFamily="34" charset="0"/>
                <a:ea typeface="ヒラギノ角ゴ Pro W3" charset="-128"/>
              </a:rPr>
              <a:t> + ODATIS + AERIS + DINAMIS + …</a:t>
            </a:r>
          </a:p>
          <a:p>
            <a:pPr marL="1258888" lvl="2" indent="-6302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fr-FR" altLang="fr-FR" sz="1600" dirty="0">
              <a:solidFill>
                <a:schemeClr val="tx1"/>
              </a:solidFill>
              <a:latin typeface="Century Gothic" panose="020B0502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Objectifs du pôle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35975" cy="48965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1800" dirty="0">
                <a:solidFill>
                  <a:schemeClr val="tx1"/>
                </a:solidFill>
                <a:ea typeface="ヒラギノ角ゴ Pro W3" charset="-128"/>
              </a:rPr>
              <a:t>Mutualiser bases de données / outils: : utilisation par une plus large communauté</a:t>
            </a:r>
          </a:p>
          <a:p>
            <a:pPr>
              <a:defRPr/>
            </a:pPr>
            <a:endParaRPr lang="fr-FR" altLang="fr-FR" sz="1800" dirty="0" smtClean="0">
              <a:solidFill>
                <a:schemeClr val="tx1"/>
              </a:solidFill>
              <a:ea typeface="ヒラギノ角ゴ Pro W3" charset="-128"/>
            </a:endParaRPr>
          </a:p>
          <a:p>
            <a:pPr>
              <a:defRPr/>
            </a:pPr>
            <a:r>
              <a:rPr lang="fr-FR" sz="1800" dirty="0" smtClean="0">
                <a:solidFill>
                  <a:schemeClr val="tx1"/>
                </a:solidFill>
                <a:ea typeface="ヒラギノ角ゴ Pro W3" charset="-128"/>
              </a:rPr>
              <a:t>Faciliter </a:t>
            </a:r>
            <a:r>
              <a:rPr lang="fr-FR" sz="1800" dirty="0">
                <a:solidFill>
                  <a:schemeClr val="tx1"/>
                </a:solidFill>
                <a:ea typeface="ヒラギノ角ゴ Pro W3" charset="-128"/>
              </a:rPr>
              <a:t>l'usage des données de télédétection sur les </a:t>
            </a:r>
            <a:r>
              <a:rPr lang="fr-FR" sz="1800" dirty="0" smtClean="0">
                <a:solidFill>
                  <a:schemeClr val="tx1"/>
                </a:solidFill>
                <a:ea typeface="ヒラギノ角ゴ Pro W3" charset="-128"/>
              </a:rPr>
              <a:t>SC</a:t>
            </a:r>
            <a:endParaRPr lang="fr-FR" altLang="fr-FR" sz="1800" dirty="0">
              <a:solidFill>
                <a:schemeClr val="tx1"/>
              </a:solidFill>
              <a:ea typeface="ヒラギノ角ゴ Pro W3" charset="-128"/>
            </a:endParaRPr>
          </a:p>
          <a:p>
            <a:pPr>
              <a:defRPr/>
            </a:pPr>
            <a:endParaRPr lang="fr-FR" altLang="fr-FR" sz="1800" dirty="0">
              <a:solidFill>
                <a:schemeClr val="tx1"/>
              </a:solidFill>
              <a:ea typeface="ヒラギノ角ゴ Pro W3" charset="-128"/>
            </a:endParaRPr>
          </a:p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cs typeface="Arial" charset="0"/>
                <a:sym typeface="Wingdings" pitchFamily="2" charset="2"/>
              </a:rPr>
              <a:t>Concevoir/valider des méthodes innovantes, élaborer de produits thématiques et former les </a:t>
            </a:r>
            <a:r>
              <a:rPr lang="fr-FR" sz="18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utilisateurs</a:t>
            </a:r>
          </a:p>
          <a:p>
            <a:pPr>
              <a:defRPr/>
            </a:pPr>
            <a:endParaRPr lang="fr-FR" sz="1800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Mettre </a:t>
            </a:r>
            <a:r>
              <a:rPr lang="fr-FR" sz="1800" dirty="0">
                <a:solidFill>
                  <a:schemeClr val="tx1"/>
                </a:solidFill>
              </a:rPr>
              <a:t>en réseau et fédérer </a:t>
            </a:r>
            <a:r>
              <a:rPr lang="fr-FR" sz="1800" dirty="0" smtClean="0">
                <a:solidFill>
                  <a:schemeClr val="tx1"/>
                </a:solidFill>
              </a:rPr>
              <a:t>acteurs scientifiques et utilisateurs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dirty="0">
                <a:solidFill>
                  <a:schemeClr val="tx1"/>
                </a:solidFill>
              </a:rPr>
              <a:t>Concilier recherche d’excellence et développement de partenariats durables avec acteurs publics et </a:t>
            </a:r>
            <a:r>
              <a:rPr lang="fr-FR" sz="1800" dirty="0" smtClean="0">
                <a:solidFill>
                  <a:schemeClr val="tx1"/>
                </a:solidFill>
              </a:rPr>
              <a:t>économiques</a:t>
            </a:r>
          </a:p>
          <a:p>
            <a:pPr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dirty="0">
                <a:solidFill>
                  <a:schemeClr val="tx1"/>
                </a:solidFill>
              </a:rPr>
              <a:t>Structurer et organiser l’expertise nationale; assurer la promotion au niveau européen et international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18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fr-FR" sz="1600" dirty="0" smtClean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0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548680"/>
            <a:ext cx="7020272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Chaîne </a:t>
            </a:r>
            <a:r>
              <a:rPr lang="fr-FR" altLang="fr-F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valeur </a:t>
            </a:r>
            <a:r>
              <a:rPr lang="fr-FR" alt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458"/>
            <a:ext cx="9144000" cy="4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03"/>
            <a:ext cx="9036496" cy="60956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970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de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ilent-1,5-seco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7763" y="8120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03"/>
            <a:ext cx="9036496" cy="60956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970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de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ilent-1,5-seco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7763" y="8120063"/>
            <a:ext cx="609600" cy="6096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0" y="1556792"/>
            <a:ext cx="2016224" cy="23645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970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IDS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ilent-1,5-seco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7763" y="8120063"/>
            <a:ext cx="609600" cy="60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3549" y="13407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>
                <a:latin typeface="Century Gothic" panose="020B0502020202020204" pitchFamily="34" charset="0"/>
              </a:rPr>
              <a:t>Une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Infrastructure de Données et de Services (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IDS) </a:t>
            </a:r>
            <a:r>
              <a:rPr lang="fr-FR" sz="1600" dirty="0" smtClean="0">
                <a:latin typeface="Century Gothic" panose="020B0502020202020204" pitchFamily="34" charset="0"/>
              </a:rPr>
              <a:t>distribuée </a:t>
            </a:r>
            <a:r>
              <a:rPr lang="fr-FR" sz="1600" dirty="0">
                <a:latin typeface="Century Gothic" panose="020B0502020202020204" pitchFamily="34" charset="0"/>
              </a:rPr>
              <a:t>entre plusieurs </a:t>
            </a:r>
            <a:r>
              <a:rPr lang="fr-FR" sz="1600" dirty="0" smtClean="0">
                <a:latin typeface="Century Gothic" panose="020B0502020202020204" pitchFamily="34" charset="0"/>
              </a:rPr>
              <a:t>acteurs et partie de </a:t>
            </a:r>
            <a:r>
              <a:rPr lang="fr-FR" sz="1600" dirty="0" err="1" smtClean="0">
                <a:latin typeface="Century Gothic" panose="020B0502020202020204" pitchFamily="34" charset="0"/>
              </a:rPr>
              <a:t>DataTerra</a:t>
            </a:r>
            <a:r>
              <a:rPr lang="fr-FR" sz="1600" dirty="0" smtClean="0">
                <a:latin typeface="Century Gothic" panose="020B0502020202020204" pitchFamily="34" charset="0"/>
              </a:rPr>
              <a:t>.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" y="2027466"/>
            <a:ext cx="8604448" cy="37186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285" y="1151405"/>
            <a:ext cx="1672851" cy="22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03"/>
            <a:ext cx="9036496" cy="609566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CA86C-21A4-4839-9BDB-E2A877D08D6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9703"/>
            <a:ext cx="9144000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de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</a:t>
            </a: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ilent-1,5-seco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7763" y="8120063"/>
            <a:ext cx="609600" cy="6096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843808" y="4653136"/>
            <a:ext cx="2304256" cy="1554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dele_intervention_TheiaGeosud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10711</TotalTime>
  <Words>903</Words>
  <Application>Microsoft Office PowerPoint</Application>
  <PresentationFormat>Affichage à l'écran (4:3)</PresentationFormat>
  <Paragraphs>166</Paragraphs>
  <Slides>18</Slides>
  <Notes>5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ヒラギノ角ゴ Pro W3</vt:lpstr>
      <vt:lpstr>modele_intervention_TheiaGeosud2015</vt:lpstr>
      <vt:lpstr>Présentation PowerPoint</vt:lpstr>
      <vt:lpstr>Réseau fédérateur et stratégique</vt:lpstr>
      <vt:lpstr>Cadre national</vt:lpstr>
      <vt:lpstr>Objectifs du pôle Theia</vt:lpstr>
      <vt:lpstr>Chaîne de valeur Theia</vt:lpstr>
      <vt:lpstr>Structure de Theia</vt:lpstr>
      <vt:lpstr>Structure de Theia</vt:lpstr>
      <vt:lpstr>IDS Theia</vt:lpstr>
      <vt:lpstr>Structure de Theia</vt:lpstr>
      <vt:lpstr>Centres d’Expertise Scientifiques (CES)</vt:lpstr>
      <vt:lpstr>Principaux produits issus des CES</vt:lpstr>
      <vt:lpstr>Présentation PowerPoint</vt:lpstr>
      <vt:lpstr>Exemples produits Thématiques Theia</vt:lpstr>
      <vt:lpstr>Structure de Theia</vt:lpstr>
      <vt:lpstr>Une animation nationale au travers d’un réseau d’Animation Régionale Theia (ART)</vt:lpstr>
      <vt:lpstr>Missions principales des ARTs</vt:lpstr>
      <vt:lpstr>Communication</vt:lpstr>
      <vt:lpstr>Présentation PowerPoint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leroym</dc:creator>
  <cp:lastModifiedBy>Baghdadi Nicolas</cp:lastModifiedBy>
  <cp:revision>698</cp:revision>
  <dcterms:created xsi:type="dcterms:W3CDTF">2015-05-05T16:20:35Z</dcterms:created>
  <dcterms:modified xsi:type="dcterms:W3CDTF">2021-09-06T10:41:25Z</dcterms:modified>
</cp:coreProperties>
</file>