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Lexend Deca ExtraBold"/>
      <p:bold r:id="rId22"/>
    </p:embeddedFont>
    <p:embeddedFont>
      <p:font typeface="Roboto"/>
      <p:regular r:id="rId23"/>
      <p:bold r:id="rId24"/>
      <p:italic r:id="rId25"/>
      <p:boldItalic r:id="rId26"/>
    </p:embeddedFont>
    <p:embeddedFont>
      <p:font typeface="Lexend Deca SemiBold"/>
      <p:regular r:id="rId27"/>
      <p:bold r:id="rId28"/>
    </p:embeddedFont>
    <p:embeddedFont>
      <p:font typeface="Lexend Deca Black"/>
      <p:bold r:id="rId29"/>
    </p:embeddedFont>
    <p:embeddedFont>
      <p:font typeface="Lexend Deca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515">
          <p15:clr>
            <a:srgbClr val="747775"/>
          </p15:clr>
        </p15:guide>
        <p15:guide id="2" pos="23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15" orient="horz"/>
        <p:guide pos="232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exendDecaExtraBold-bold.fntdata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LexendDecaSemiBold-bold.fntdata"/><Relationship Id="rId27" Type="http://schemas.openxmlformats.org/officeDocument/2006/relationships/font" Target="fonts/LexendDeca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exendDecaBlack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exendDeca-bold.fntdata"/><Relationship Id="rId30" Type="http://schemas.openxmlformats.org/officeDocument/2006/relationships/font" Target="fonts/LexendDeca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e3613300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ae3613300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ededc7f6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aededc7f6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ededc7f6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ededc7f6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ededc7f6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ededc7f6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ededc7f6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ededc7f6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efe9d5e5e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aefe9d5e5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aededc7f6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aededc7f6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aededc7f6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aededc7f6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aefe9d5e5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aefe9d5e5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aededc7f6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aededc7f6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efe9d5e5e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efe9d5e5e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ededc7f6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ededc7f6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aefe9d5e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aefe9d5e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e3613300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ae3613300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ededc7f6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aededc7f6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BRBkn-13kLty4kWJul9SPrGmN__hbbud/view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hFpxj6k5Vj4aFeCgaUCUl5HGxyt1qdmJ/view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SwifSOfMU_d_7Mtfdc8LkKJhY3j3YaTn/view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hyperlink" Target="https://sketchfab.com/3d-models/eboulement-la-praz-maurienne-8ab7446ca5884e03985b0d59698f5ae0" TargetMode="External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hyperlink" Target="https://sketchfab.com/3d-models/eboulement-la-praz-v4-37b37438f1cd4be29328e3dc15d0d999" TargetMode="External"/><Relationship Id="rId5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hyperlink" Target="https://www.linkedin.com/in/alexandre--modesto/" TargetMode="External"/><Relationship Id="rId9" Type="http://schemas.openxmlformats.org/officeDocument/2006/relationships/image" Target="../media/image13.png"/><Relationship Id="rId5" Type="http://schemas.openxmlformats.org/officeDocument/2006/relationships/hyperlink" Target="http://www.youtube.com/watch?v=6xFnW2OiMHU" TargetMode="External"/><Relationship Id="rId6" Type="http://schemas.openxmlformats.org/officeDocument/2006/relationships/image" Target="../media/image7.jpg"/><Relationship Id="rId7" Type="http://schemas.openxmlformats.org/officeDocument/2006/relationships/image" Target="../media/image9.png"/><Relationship Id="rId8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hyperlink" Target="https://www.openstreetmap.org/copyright" TargetMode="External"/><Relationship Id="rId5" Type="http://schemas.openxmlformats.org/officeDocument/2006/relationships/hyperlink" Target="https://supporting.openstreetmap.org/" TargetMode="External"/><Relationship Id="rId6" Type="http://schemas.openxmlformats.org/officeDocument/2006/relationships/hyperlink" Target="https://wiki.osmfoundation.org/wiki/Terms_of_Us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hyperlink" Target="https://www.facebook.com/audrey.as.3?comment_id=Y29tbWVudDoxMDIyNzEzMDY0OTMwNzAyOF8yMjgzOTYwNTg1MTM5MjM3&amp;__cft__%5B0%5D=AZW31ISvLy8PmUfTdh2kZXh2IozQ7c5zDkW7JTxEeACsDcWa73BKe3xb8CGCQhU6B51vOhLgqBhKj2EMXSeLchsAlUKYabv6Gr3-8iAkE4F6g9_Ow8GyDoTGkGZkbqLz7JijD-6BrXH8OPjUNLtRwGydiijqRVdC6N5aH7-l4siDug&amp;__tn__=R%5D-R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hyperlink" Target="https://www.facebook.com/lucianoseca?__tn__=-UC-R" TargetMode="External"/><Relationship Id="rId5" Type="http://schemas.openxmlformats.org/officeDocument/2006/relationships/hyperlink" Target="http://drive.google.com/file/d/1D8BnZZYejOWd9fDDbbW9Odbb3LFRcsUR/view" TargetMode="External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hyperlink" Target="https://www.youtube.com/watch?v=KsktF0jX4GQ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s://www.youtube.com/watch?v=KsktF0jX4GQ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-581125" y="6326"/>
            <a:ext cx="9765700" cy="5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“Youtubo</a:t>
            </a: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métrie” 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422">
                <a:latin typeface="Lexend Deca ExtraBold"/>
                <a:ea typeface="Lexend Deca ExtraBold"/>
                <a:cs typeface="Lexend Deca ExtraBold"/>
                <a:sym typeface="Lexend Deca ExtraBold"/>
              </a:rPr>
              <a:t>Éboulement</a:t>
            </a:r>
            <a:r>
              <a:rPr lang="fr" sz="4422">
                <a:latin typeface="Lexend Deca ExtraBold"/>
                <a:ea typeface="Lexend Deca ExtraBold"/>
                <a:cs typeface="Lexend Deca ExtraBold"/>
                <a:sym typeface="Lexend Deca ExtraBold"/>
              </a:rPr>
              <a:t> de La Praz</a:t>
            </a:r>
            <a:endParaRPr sz="4422"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986525"/>
            <a:ext cx="8520600" cy="17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5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rPr>
              <a:t>Journée technique sur les jumeaux numériques</a:t>
            </a:r>
            <a:endParaRPr sz="25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rPr>
              <a:t>Alexandre MODESTO</a:t>
            </a:r>
            <a:endParaRPr sz="19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rPr>
              <a:t>16 Janvier 2024</a:t>
            </a:r>
            <a:endParaRPr sz="19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0750" y="3468350"/>
            <a:ext cx="2082850" cy="8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152400" y="217950"/>
            <a:ext cx="834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Télécharger la vidéo Youtube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pic>
        <p:nvPicPr>
          <p:cNvPr id="122" name="Google Shape;122;p22" title="vokoscreen-2024-01-14_15-55-2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575" y="735850"/>
            <a:ext cx="5876850" cy="44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5950" y="59875"/>
            <a:ext cx="2589001" cy="6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152400" y="217950"/>
            <a:ext cx="47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Extraire les images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pic>
        <p:nvPicPr>
          <p:cNvPr id="129" name="Google Shape;129;p23" title="vokoscreen-2024-01-14_15-58-3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1700" y="943050"/>
            <a:ext cx="5600600" cy="42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3250" y="329889"/>
            <a:ext cx="1719300" cy="460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152400" y="217950"/>
            <a:ext cx="47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Metashape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pic>
        <p:nvPicPr>
          <p:cNvPr id="136" name="Google Shape;136;p24" title="vokoscreen-2024-01-14_15-50-2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400" y="823300"/>
            <a:ext cx="5760266" cy="43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 rotWithShape="1">
          <a:blip r:embed="rId5">
            <a:alphaModFix/>
          </a:blip>
          <a:srcRect b="31599" l="0" r="0" t="38133"/>
          <a:stretch/>
        </p:blipFill>
        <p:spPr>
          <a:xfrm>
            <a:off x="6542600" y="99900"/>
            <a:ext cx="2390100" cy="7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152400" y="217950"/>
            <a:ext cx="47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Matériel :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143" name="Google Shape;143;p25"/>
          <p:cNvSpPr txBox="1"/>
          <p:nvPr>
            <p:ph type="title"/>
          </p:nvPr>
        </p:nvSpPr>
        <p:spPr>
          <a:xfrm>
            <a:off x="352950" y="1141325"/>
            <a:ext cx="6134100" cy="17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GPU NVIDIA GTX 970 (2014)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CPU i7 (2009)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400 Watts pendant une heure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152400" y="217950"/>
            <a:ext cx="47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Diffusion :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700" y="104750"/>
            <a:ext cx="2482350" cy="5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5446700" y="27288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4"/>
              </a:rPr>
              <a:t>https://sketchfab.com/3d-models/eboulement-la-praz-maurienne-8ab7446ca5884e03985b0d59698f5ae0</a:t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24700"/>
            <a:ext cx="4706912" cy="336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>
            <p:ph type="title"/>
          </p:nvPr>
        </p:nvSpPr>
        <p:spPr>
          <a:xfrm>
            <a:off x="5752150" y="1692375"/>
            <a:ext cx="339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DEMO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152400" y="217950"/>
            <a:ext cx="47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Diffusion :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700" y="104750"/>
            <a:ext cx="2482350" cy="5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>
            <p:ph type="title"/>
          </p:nvPr>
        </p:nvSpPr>
        <p:spPr>
          <a:xfrm>
            <a:off x="5752150" y="1692375"/>
            <a:ext cx="339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DEMO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6023425" y="25086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4"/>
              </a:rPr>
              <a:t>https://sketchfab.com/3d-models/eboulement-la-praz-v4-37b37438f1cd4be29328e3dc15d0d999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100" y="1476700"/>
            <a:ext cx="5621025" cy="345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1079925" y="956975"/>
            <a:ext cx="323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5000">
                <a:latin typeface="Lexend Deca ExtraBold"/>
                <a:ea typeface="Lexend Deca ExtraBold"/>
                <a:cs typeface="Lexend Deca ExtraBold"/>
                <a:sym typeface="Lexend Deca ExtraBold"/>
              </a:rPr>
              <a:t>Merci</a:t>
            </a:r>
            <a:endParaRPr sz="5000"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850" y="4518850"/>
            <a:ext cx="478751" cy="47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/>
        </p:nvSpPr>
        <p:spPr>
          <a:xfrm>
            <a:off x="4857600" y="4521200"/>
            <a:ext cx="42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4"/>
              </a:rPr>
              <a:t>https://www.linkedin.com/in/alexandre--modesto/</a:t>
            </a:r>
            <a:endParaRPr/>
          </a:p>
        </p:txBody>
      </p:sp>
      <p:pic>
        <p:nvPicPr>
          <p:cNvPr id="169" name="Google Shape;169;p28" title="Unreal 3D Croix des Tête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1700" y="0"/>
            <a:ext cx="4582300" cy="25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0750" y="3468350"/>
            <a:ext cx="2082850" cy="8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>
            <p:ph type="title"/>
          </p:nvPr>
        </p:nvSpPr>
        <p:spPr>
          <a:xfrm>
            <a:off x="6472175" y="2547625"/>
            <a:ext cx="2592600" cy="2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1147"/>
              <a:buNone/>
            </a:pPr>
            <a:r>
              <a:rPr lang="fr" sz="1220">
                <a:latin typeface="Lexend Deca"/>
                <a:ea typeface="Lexend Deca"/>
                <a:cs typeface="Lexend Deca"/>
                <a:sym typeface="Lexend Deca"/>
              </a:rPr>
              <a:t>Unreal + lidar hd :)</a:t>
            </a:r>
            <a:endParaRPr sz="122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57509" y="3181971"/>
            <a:ext cx="1073593" cy="7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9">
            <a:alphaModFix/>
          </a:blip>
          <a:srcRect b="0" l="17807" r="21042" t="0"/>
          <a:stretch/>
        </p:blipFill>
        <p:spPr>
          <a:xfrm>
            <a:off x="1851438" y="3992775"/>
            <a:ext cx="1085726" cy="9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>
            <p:ph idx="4294967295" type="subTitle"/>
          </p:nvPr>
        </p:nvSpPr>
        <p:spPr>
          <a:xfrm>
            <a:off x="106575" y="2255075"/>
            <a:ext cx="3784200" cy="730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900">
                <a:solidFill>
                  <a:schemeClr val="dk1"/>
                </a:solidFill>
                <a:latin typeface="Lexend Deca SemiBold"/>
                <a:ea typeface="Lexend Deca SemiBold"/>
                <a:cs typeface="Lexend Deca SemiBold"/>
                <a:sym typeface="Lexend Deca SemiBold"/>
              </a:rPr>
              <a:t>Contribuez !</a:t>
            </a:r>
            <a:endParaRPr sz="19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Lexend Deca SemiBold"/>
              <a:ea typeface="Lexend Deca SemiBold"/>
              <a:cs typeface="Lexend Deca SemiBold"/>
              <a:sym typeface="Lexend Deca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9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Centipede</a:t>
            </a:r>
            <a:endParaRPr b="1" sz="19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9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Panoramax</a:t>
            </a:r>
            <a:endParaRPr b="1" sz="190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46296" l="0" r="0" t="12532"/>
          <a:stretch/>
        </p:blipFill>
        <p:spPr>
          <a:xfrm>
            <a:off x="0" y="0"/>
            <a:ext cx="93701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95450" y="3452700"/>
            <a:ext cx="4360800" cy="24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  <a:latin typeface="Lexend Deca Black"/>
                <a:ea typeface="Lexend Deca Black"/>
                <a:cs typeface="Lexend Deca Black"/>
                <a:sym typeface="Lexend Deca Black"/>
              </a:rPr>
              <a:t>Le Freney</a:t>
            </a:r>
            <a:endParaRPr sz="2500">
              <a:solidFill>
                <a:schemeClr val="lt1"/>
              </a:solidFill>
              <a:latin typeface="Lexend Deca Black"/>
              <a:ea typeface="Lexend Deca Black"/>
              <a:cs typeface="Lexend Deca Black"/>
              <a:sym typeface="Lexend Deca Black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  <a:latin typeface="Lexend Deca Black"/>
                <a:ea typeface="Lexend Deca Black"/>
                <a:cs typeface="Lexend Deca Black"/>
                <a:sym typeface="Lexend Deca Black"/>
              </a:rPr>
              <a:t>Vallée de la Maurienne</a:t>
            </a:r>
            <a:endParaRPr sz="2500">
              <a:solidFill>
                <a:schemeClr val="lt1"/>
              </a:solidFill>
              <a:latin typeface="Lexend Deca Black"/>
              <a:ea typeface="Lexend Deca Black"/>
              <a:cs typeface="Lexend Deca Black"/>
              <a:sym typeface="Lexend Deca Black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2500">
                <a:solidFill>
                  <a:schemeClr val="lt1"/>
                </a:solidFill>
                <a:latin typeface="Lexend Deca Black"/>
                <a:ea typeface="Lexend Deca Black"/>
                <a:cs typeface="Lexend Deca Black"/>
                <a:sym typeface="Lexend Deca Black"/>
              </a:rPr>
              <a:t>Savoie</a:t>
            </a:r>
            <a:endParaRPr sz="2500">
              <a:solidFill>
                <a:schemeClr val="lt1"/>
              </a:solidFill>
              <a:latin typeface="Lexend Deca Black"/>
              <a:ea typeface="Lexend Deca Black"/>
              <a:cs typeface="Lexend Deca Black"/>
              <a:sym typeface="Lexend Deca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7820" l="0" r="5006" t="495"/>
          <a:stretch/>
        </p:blipFill>
        <p:spPr>
          <a:xfrm>
            <a:off x="-57125" y="-414100"/>
            <a:ext cx="9201124" cy="55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1710425" y="428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Black"/>
                <a:ea typeface="Lexend Deca Black"/>
                <a:cs typeface="Lexend Deca Black"/>
                <a:sym typeface="Lexend Deca Black"/>
              </a:rPr>
              <a:t>PCRS</a:t>
            </a:r>
            <a:endParaRPr>
              <a:latin typeface="Lexend Deca Black"/>
              <a:ea typeface="Lexend Deca Black"/>
              <a:cs typeface="Lexend Deca Black"/>
              <a:sym typeface="Lexend Deca Black"/>
            </a:endParaRPr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5703600" y="1508025"/>
            <a:ext cx="33063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1620">
                <a:latin typeface="Lexend Deca"/>
                <a:ea typeface="Lexend Deca"/>
                <a:cs typeface="Lexend Deca"/>
                <a:sym typeface="Lexend Deca"/>
              </a:rPr>
              <a:t>404 not found :)</a:t>
            </a:r>
            <a:endParaRPr i="1" sz="162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1" name="Google Shape;71;p15"/>
          <p:cNvSpPr txBox="1"/>
          <p:nvPr>
            <p:ph type="title"/>
          </p:nvPr>
        </p:nvSpPr>
        <p:spPr>
          <a:xfrm>
            <a:off x="5928175" y="1854975"/>
            <a:ext cx="33063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1020">
                <a:latin typeface="Lexend Deca"/>
                <a:ea typeface="Lexend Deca"/>
                <a:cs typeface="Lexend Deca"/>
                <a:sym typeface="Lexend Deca"/>
              </a:rPr>
              <a:t>Suggestion : fond transparent</a:t>
            </a:r>
            <a:endParaRPr i="1" sz="102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6020850" y="4767225"/>
            <a:ext cx="334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500"/>
              <a:t>© </a:t>
            </a:r>
            <a:r>
              <a:rPr lang="fr" sz="500" u="sng">
                <a:solidFill>
                  <a:schemeClr val="hlink"/>
                </a:solidFill>
                <a:hlinkClick r:id="rId4"/>
              </a:rPr>
              <a:t>Les Contributeurs d’OpenStreetMap</a:t>
            </a:r>
            <a:r>
              <a:rPr lang="fr" sz="500"/>
              <a:t> ♥ </a:t>
            </a:r>
            <a:r>
              <a:rPr lang="fr" sz="500" u="sng">
                <a:solidFill>
                  <a:schemeClr val="hlink"/>
                </a:solidFill>
                <a:hlinkClick r:id="rId5"/>
              </a:rPr>
              <a:t>Faire un don</a:t>
            </a:r>
            <a:r>
              <a:rPr lang="fr" sz="500"/>
              <a:t>. </a:t>
            </a:r>
            <a:r>
              <a:rPr lang="fr" sz="500" u="sng">
                <a:solidFill>
                  <a:schemeClr val="hlink"/>
                </a:solidFill>
                <a:hlinkClick r:id="rId6"/>
              </a:rPr>
              <a:t>Conditions d’utilisation du site web et de l’API</a:t>
            </a:r>
            <a:endParaRPr sz="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75" y="-1722200"/>
            <a:ext cx="9236649" cy="6927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159300" y="673625"/>
            <a:ext cx="117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2021</a:t>
            </a:r>
            <a:endParaRPr>
              <a:solidFill>
                <a:schemeClr val="lt1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00" y="-1211850"/>
            <a:ext cx="8473800" cy="63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947525" y="50025"/>
            <a:ext cx="343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27 août 2023 17h</a:t>
            </a:r>
            <a:endParaRPr>
              <a:solidFill>
                <a:schemeClr val="lt1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6737675" y="4739400"/>
            <a:ext cx="2631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>
                <a:solidFill>
                  <a:schemeClr val="dk1"/>
                </a:solidFill>
              </a:rPr>
              <a:t>Crédit : </a:t>
            </a:r>
            <a:r>
              <a:rPr lang="fr" sz="115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Audrey Soto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-1255913"/>
            <a:ext cx="6082600" cy="70754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6252125" y="451022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"/>
              <a:t>Source : </a:t>
            </a:r>
            <a:r>
              <a:rPr lang="fr" sz="17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Lucien Seca</a:t>
            </a:r>
            <a:endParaRPr sz="1700">
              <a:solidFill>
                <a:schemeClr val="hlink"/>
              </a:solidFill>
              <a:highlight>
                <a:srgbClr val="FFFFFF"/>
              </a:highlight>
            </a:endParaRPr>
          </a:p>
        </p:txBody>
      </p:sp>
      <p:pic>
        <p:nvPicPr>
          <p:cNvPr id="92" name="Google Shape;92;p18" title="videocrige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3550" y="0"/>
            <a:ext cx="3920450" cy="29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type="title"/>
          </p:nvPr>
        </p:nvSpPr>
        <p:spPr>
          <a:xfrm>
            <a:off x="99425" y="4285550"/>
            <a:ext cx="343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27 août 2023 17h15</a:t>
            </a:r>
            <a:endParaRPr>
              <a:solidFill>
                <a:schemeClr val="lt1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188850" y="90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Black"/>
                <a:ea typeface="Lexend Deca Black"/>
                <a:cs typeface="Lexend Deca Black"/>
                <a:sym typeface="Lexend Deca Black"/>
              </a:rPr>
              <a:t>Pourquoi un modèle 3D ?</a:t>
            </a:r>
            <a:endParaRPr>
              <a:latin typeface="Lexend Deca Black"/>
              <a:ea typeface="Lexend Deca Black"/>
              <a:cs typeface="Lexend Deca Black"/>
              <a:sym typeface="Lexend Deca Black"/>
            </a:endParaRPr>
          </a:p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947875" y="1227250"/>
            <a:ext cx="69624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"/>
                <a:ea typeface="Lexend Deca"/>
                <a:cs typeface="Lexend Deca"/>
                <a:sym typeface="Lexend Deca"/>
              </a:rPr>
              <a:t>Pour mieux se représenter l’éboulement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"/>
                <a:ea typeface="Lexend Deca"/>
                <a:cs typeface="Lexend Deca"/>
                <a:sym typeface="Lexend Deca"/>
              </a:rPr>
              <a:t>Mais avec quelles données ?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-129425" y="0"/>
            <a:ext cx="9640277" cy="52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Premier survol drone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768725" y="1823975"/>
            <a:ext cx="82812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solidFill>
                  <a:srgbClr val="0F0F0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1" lang="fr" sz="2300">
                <a:solidFill>
                  <a:srgbClr val="0F0F0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La frana in Val Maurienne al di là del confine italiano oltre il Frejus: le immagini dal drone”</a:t>
            </a:r>
            <a:endParaRPr b="1" sz="2300">
              <a:solidFill>
                <a:srgbClr val="0F0F0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20"/>
          <p:cNvSpPr txBox="1"/>
          <p:nvPr/>
        </p:nvSpPr>
        <p:spPr>
          <a:xfrm>
            <a:off x="4178125" y="3089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8374" y="3639375"/>
            <a:ext cx="1943701" cy="4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989275" y="4131775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latin typeface="Lexend Deca Black"/>
                <a:ea typeface="Lexend Deca Black"/>
                <a:cs typeface="Lexend Deca Black"/>
                <a:sym typeface="Lexend Deca Black"/>
                <a:hlinkClick r:id="rId6"/>
              </a:rPr>
              <a:t>Lien Vidéo</a:t>
            </a:r>
            <a:endParaRPr>
              <a:solidFill>
                <a:schemeClr val="dk1"/>
              </a:solidFill>
              <a:latin typeface="Lexend Deca Black"/>
              <a:ea typeface="Lexend Deca Black"/>
              <a:cs typeface="Lexend Deca Black"/>
              <a:sym typeface="Lexend Deca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152800" cy="32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La vidéo idéale pour un modèle 3D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Lexend Deca ExtraBold"/>
              <a:buChar char="●"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Haute qualité : 4K (2160p50)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Lexend Deca ExtraBold"/>
              <a:buChar char="●"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50 images/s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Lexend Deca ExtraBold"/>
              <a:buChar char="●"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Trajectoires multiples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Lexend Deca ExtraBold"/>
              <a:buChar char="●"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Peu de titrages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Lexend Deca ExtraBold"/>
              <a:buChar char="●"/>
            </a:pPr>
            <a:r>
              <a:rPr lang="fr">
                <a:latin typeface="Lexend Deca ExtraBold"/>
                <a:ea typeface="Lexend Deca ExtraBold"/>
                <a:cs typeface="Lexend Deca ExtraBold"/>
                <a:sym typeface="Lexend Deca ExtraBold"/>
              </a:rPr>
              <a:t>Durée : 2 min 15</a:t>
            </a:r>
            <a:endParaRPr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4178125" y="3089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