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61" r:id="rId2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PlaceHolder 1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 hidden="0"/>
          <p:cNvSpPr>
            <a:spLocks noGrp="1"/>
          </p:cNvSpPr>
          <p:nvPr isPhoto="0" userDrawn="0">
            <p:ph type="subTitle" hasCustomPrompt="0"/>
          </p:nvPr>
        </p:nvSpPr>
        <p:spPr bwMode="auto"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fr-FR" sz="32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Image 6" hidden="0"/>
          <p:cNvPicPr/>
          <p:nvPr isPhoto="0" userDrawn="0"/>
        </p:nvPicPr>
        <p:blipFill>
          <a:blip r:embed="rId14"/>
          <a:stretch/>
        </p:blipFill>
        <p:spPr bwMode="auto">
          <a:xfrm>
            <a:off x="-749160" y="177840"/>
            <a:ext cx="6498000" cy="6461640"/>
          </a:xfrm>
          <a:prstGeom prst="rect">
            <a:avLst/>
          </a:prstGeom>
          <a:ln>
            <a:noFill/>
          </a:ln>
          <a:effectLst>
            <a:outerShdw blurRad="50800" dist="37674" dir="2700000" rotWithShape="0" algn="tl">
              <a:srgbClr val="000000">
                <a:alpha val="40000"/>
              </a:srgbClr>
            </a:outerShdw>
          </a:effectLst>
        </p:spPr>
      </p:pic>
      <p:sp>
        <p:nvSpPr>
          <p:cNvPr id="4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2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9" name="Image 6" hidden="0"/>
          <p:cNvPicPr/>
          <p:nvPr isPhoto="0" userDrawn="0"/>
        </p:nvPicPr>
        <p:blipFill>
          <a:blip r:embed="rId14"/>
          <a:stretch/>
        </p:blipFill>
        <p:spPr bwMode="auto">
          <a:xfrm>
            <a:off x="-798480" y="200160"/>
            <a:ext cx="6526800" cy="6422039"/>
          </a:xfrm>
          <a:prstGeom prst="rect">
            <a:avLst/>
          </a:prstGeom>
          <a:ln w="9360">
            <a:noFill/>
          </a:ln>
        </p:spPr>
      </p:pic>
      <p:sp>
        <p:nvSpPr>
          <p:cNvPr id="40" name="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41" name="PlaceHolder 2" hidden="0"/>
          <p:cNvSpPr>
            <a:spLocks noGrp="1"/>
          </p:cNvSpPr>
          <p:nvPr isPhoto="0" userDrawn="0">
            <p:ph type="body" hasCustomPrompt="0"/>
          </p:nvPr>
        </p:nvSpPr>
        <p:spPr bwMode="auto"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hyperlink" Target="https://doc.adresse.data.gouv.fr/" TargetMode="External"/><Relationship Id="rId5" Type="http://schemas.openxmlformats.org/officeDocument/2006/relationships/hyperlink" Target="https://adresse.data.gouv.fr/base-adresse-nationale" TargetMode="External"/><Relationship Id="rId6" Type="http://schemas.openxmlformats.org/officeDocument/2006/relationships/hyperlink" Target="https://adresse.data.gouv.fr/deploiement-bal" TargetMode="External"/><Relationship Id="rId7" Type="http://schemas.openxmlformats.org/officeDocument/2006/relationships/hyperlink" Target="https://mes-adresses.data.gouv.fr/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jpg"/><Relationship Id="rId6" Type="http://schemas.openxmlformats.org/officeDocument/2006/relationships/image" Target="../media/image8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4" name="Image 1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425600" y="240410"/>
            <a:ext cx="2372400" cy="1661040"/>
          </a:xfrm>
          <a:prstGeom prst="rect">
            <a:avLst/>
          </a:prstGeom>
          <a:ln w="9360">
            <a:noFill/>
          </a:ln>
        </p:spPr>
      </p:pic>
      <p:pic>
        <p:nvPicPr>
          <p:cNvPr id="85" name="Image 8" hidden="0"/>
          <p:cNvPicPr/>
          <p:nvPr isPhoto="0" userDrawn="0"/>
        </p:nvPicPr>
        <p:blipFill>
          <a:blip r:embed="rId3"/>
          <a:stretch/>
        </p:blipFill>
        <p:spPr bwMode="auto">
          <a:xfrm>
            <a:off x="10398960" y="128520"/>
            <a:ext cx="1485720" cy="482760"/>
          </a:xfrm>
          <a:prstGeom prst="rect">
            <a:avLst/>
          </a:prstGeom>
          <a:ln w="9360">
            <a:noFill/>
          </a:ln>
        </p:spPr>
      </p:pic>
      <p:sp>
        <p:nvSpPr>
          <p:cNvPr id="86" name="CustomShape 1" hidden="0"/>
          <p:cNvSpPr/>
          <p:nvPr isPhoto="0" userDrawn="0"/>
        </p:nvSpPr>
        <p:spPr bwMode="auto">
          <a:xfrm>
            <a:off x="8512200" y="1506600"/>
            <a:ext cx="18000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  <a:defRPr/>
            </a:pPr>
            <a:br>
              <a:rPr/>
            </a:br>
            <a:endParaRPr lang="fr-FR" sz="1800" b="0" strike="noStrike" spc="-1">
              <a:latin typeface="Calibri"/>
            </a:endParaRPr>
          </a:p>
        </p:txBody>
      </p:sp>
      <p:sp>
        <p:nvSpPr>
          <p:cNvPr id="87" name="CustomShape 2" hidden="0"/>
          <p:cNvSpPr/>
          <p:nvPr isPhoto="0" userDrawn="0"/>
        </p:nvSpPr>
        <p:spPr bwMode="auto">
          <a:xfrm flipH="0" flipV="0">
            <a:off x="5806262" y="917639"/>
            <a:ext cx="6385208" cy="1491988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ctr" anchorCtr="0" forceAA="0" upright="0" compatLnSpc="0">
            <a:spAutoFit/>
          </a:bodyPr>
          <a:lstStyle/>
          <a:p>
            <a:pPr>
              <a:lnSpc>
                <a:spcPct val="100000"/>
              </a:lnSpc>
              <a:spcAft>
                <a:spcPts val="1199"/>
              </a:spcAft>
              <a:defRPr/>
            </a:pPr>
            <a:r>
              <a:rPr lang="fr-FR" sz="2800" b="1" strike="noStrike" spc="-1">
                <a:solidFill>
                  <a:srgbClr val="203864"/>
                </a:solidFill>
                <a:latin typeface="Calibri"/>
                <a:ea typeface="DejaVu Sans"/>
              </a:rPr>
              <a:t>GT ADRESSE</a:t>
            </a:r>
            <a:r>
              <a:rPr lang="fr-FR" sz="3000" b="1" strike="noStrike" spc="-1">
                <a:solidFill>
                  <a:srgbClr val="203864"/>
                </a:solidFill>
                <a:latin typeface="Calibri"/>
                <a:ea typeface="DejaVu Sans"/>
              </a:rPr>
              <a:t> : </a:t>
            </a:r>
            <a:r>
              <a:rPr lang="fr-FR" sz="2200" b="1" strike="noStrike" spc="-1">
                <a:solidFill>
                  <a:srgbClr val="203864"/>
                </a:solidFill>
                <a:latin typeface="Calibri"/>
                <a:ea typeface="DejaVu Sans"/>
              </a:rPr>
              <a:t>retour sur la séance du 05/10/2021</a:t>
            </a:r>
            <a:endParaRPr lang="fr-FR" sz="2200" b="0" strike="noStrike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r>
              <a:rPr lang="fr-FR" sz="2400" b="1" strike="noStrike" spc="-1">
                <a:solidFill>
                  <a:srgbClr val="0CA8A8"/>
                </a:solidFill>
                <a:latin typeface="Calibri"/>
                <a:ea typeface="DejaVu Sans"/>
              </a:rPr>
              <a:t>Vers un outil départemental de gestion de l’adresse ?</a:t>
            </a:r>
            <a:r>
              <a:rPr lang="fr-FR" sz="2800" b="1" strike="noStrike" spc="-1">
                <a:solidFill>
                  <a:srgbClr val="0CA8A8"/>
                </a:solidFill>
                <a:latin typeface="Calibri"/>
                <a:ea typeface="DejaVu Sans"/>
              </a:rPr>
              <a:t>  </a:t>
            </a:r>
            <a:endParaRPr lang="fr-FR" sz="2800" b="0" strike="noStrike" spc="-1">
              <a:latin typeface="Calibri"/>
            </a:endParaRPr>
          </a:p>
        </p:txBody>
      </p:sp>
      <p:sp>
        <p:nvSpPr>
          <p:cNvPr id="88" name="CustomShape 3" hidden="0"/>
          <p:cNvSpPr/>
          <p:nvPr isPhoto="0" userDrawn="0"/>
        </p:nvSpPr>
        <p:spPr bwMode="auto">
          <a:xfrm flipH="0" flipV="0">
            <a:off x="5806262" y="2878200"/>
            <a:ext cx="6385424" cy="1995035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 indent="-456480" algn="just">
              <a:lnSpc>
                <a:spcPct val="100000"/>
              </a:lnSpc>
              <a:spcAft>
                <a:spcPts val="1800"/>
              </a:spcAft>
              <a:buClr>
                <a:srgbClr val="000000"/>
              </a:buClr>
              <a:buFont typeface="Arial"/>
              <a:buAutoNum type="arabicPeriod"/>
              <a:defRPr/>
            </a:pPr>
            <a:r>
              <a:rPr lang="fr-FR" sz="1900" b="1" strike="noStrike" spc="-1">
                <a:solidFill>
                  <a:srgbClr val="000000"/>
                </a:solidFill>
                <a:latin typeface="Arial"/>
                <a:ea typeface="DejaVu Sans"/>
              </a:rPr>
              <a:t>Rappel du contexte national, des outils et accompagnements proposés</a:t>
            </a:r>
            <a:endParaRPr sz="1900" b="0" strike="noStrike" spc="-1">
              <a:latin typeface="Calibri"/>
            </a:endParaRPr>
          </a:p>
          <a:p>
            <a:pPr marL="457200" indent="-456480" algn="just">
              <a:lnSpc>
                <a:spcPct val="100000"/>
              </a:lnSpc>
              <a:spcAft>
                <a:spcPts val="1800"/>
              </a:spcAft>
              <a:buClr>
                <a:srgbClr val="000000"/>
              </a:buClr>
              <a:buFont typeface="Arial"/>
              <a:buAutoNum type="arabicPeriod"/>
              <a:defRPr/>
            </a:pPr>
            <a:r>
              <a:rPr lang="fr-FR" sz="1900" b="1" strike="noStrike" spc="-1">
                <a:solidFill>
                  <a:srgbClr val="000000"/>
                </a:solidFill>
                <a:latin typeface="Arial"/>
                <a:ea typeface="DejaVu Sans"/>
              </a:rPr>
              <a:t>Ce qu’il s’est passé dans ce groupe?</a:t>
            </a:r>
            <a:endParaRPr sz="1900" b="0" strike="noStrike" spc="-1">
              <a:latin typeface="Calibri"/>
            </a:endParaRPr>
          </a:p>
          <a:p>
            <a:pPr marL="457200" indent="-456480" algn="just">
              <a:lnSpc>
                <a:spcPct val="100000"/>
              </a:lnSpc>
              <a:spcAft>
                <a:spcPts val="1800"/>
              </a:spcAft>
              <a:buClr>
                <a:srgbClr val="000000"/>
              </a:buClr>
              <a:buFont typeface="Arial"/>
              <a:buAutoNum type="arabicPeriod"/>
              <a:defRPr/>
            </a:pPr>
            <a:r>
              <a:rPr lang="fr-FR" sz="1900" b="1" strike="noStrike" spc="-1">
                <a:solidFill>
                  <a:srgbClr val="000000"/>
                </a:solidFill>
                <a:latin typeface="Arial"/>
                <a:ea typeface="DejaVu Sans"/>
              </a:rPr>
              <a:t>Les pistes d’action et de réflexion du Groupe de Travail</a:t>
            </a:r>
            <a:endParaRPr sz="19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9" name="Image 15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31760" y="160200"/>
            <a:ext cx="1540440" cy="1195920"/>
          </a:xfrm>
          <a:prstGeom prst="rect">
            <a:avLst/>
          </a:prstGeom>
          <a:ln w="9360">
            <a:noFill/>
          </a:ln>
        </p:spPr>
      </p:pic>
      <p:pic>
        <p:nvPicPr>
          <p:cNvPr id="90" name="Image 16" hidden="0"/>
          <p:cNvPicPr/>
          <p:nvPr isPhoto="0" userDrawn="0"/>
        </p:nvPicPr>
        <p:blipFill>
          <a:blip r:embed="rId3"/>
          <a:stretch/>
        </p:blipFill>
        <p:spPr bwMode="auto">
          <a:xfrm>
            <a:off x="9802800" y="128520"/>
            <a:ext cx="2081880" cy="676800"/>
          </a:xfrm>
          <a:prstGeom prst="rect">
            <a:avLst/>
          </a:prstGeom>
          <a:ln w="9360">
            <a:noFill/>
          </a:ln>
        </p:spPr>
      </p:pic>
      <p:sp>
        <p:nvSpPr>
          <p:cNvPr id="91" name="CustomShape 1" hidden="0"/>
          <p:cNvSpPr/>
          <p:nvPr isPhoto="0" userDrawn="0"/>
        </p:nvSpPr>
        <p:spPr bwMode="auto">
          <a:xfrm>
            <a:off x="304920" y="1357200"/>
            <a:ext cx="11239200" cy="9435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24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defRPr/>
            </a:pPr>
            <a:r>
              <a:rPr lang="fr-FR" sz="2800" b="1" strike="noStrike" spc="-1">
                <a:solidFill>
                  <a:srgbClr val="0CA8A8"/>
                </a:solidFill>
                <a:latin typeface="Arial"/>
                <a:ea typeface="DejaVu Sans"/>
              </a:rPr>
              <a:t>1 - Rappel du contexte national, des outils et accompagnements proposés aujourd’hui</a:t>
            </a:r>
            <a:endParaRPr lang="fr-FR" sz="2800" b="0" strike="noStrike" spc="-1">
              <a:latin typeface="Calibri"/>
            </a:endParaRPr>
          </a:p>
        </p:txBody>
      </p:sp>
      <p:sp>
        <p:nvSpPr>
          <p:cNvPr id="92" name="CustomShape 2" hidden="0"/>
          <p:cNvSpPr/>
          <p:nvPr isPhoto="0" userDrawn="0"/>
        </p:nvSpPr>
        <p:spPr bwMode="auto">
          <a:xfrm>
            <a:off x="304920" y="2500200"/>
            <a:ext cx="11429280" cy="3522588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Rappel du contexte national :</a:t>
            </a:r>
            <a:endParaRPr lang="fr-FR" sz="20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defRPr/>
            </a:pPr>
            <a:r>
              <a:rPr lang="fr-FR" sz="1600" b="1" i="1" strike="noStrike" spc="-1">
                <a:solidFill>
                  <a:srgbClr val="0CA8A8"/>
                </a:solidFill>
                <a:latin typeface="Arial"/>
                <a:ea typeface="DejaVu Sans"/>
              </a:rPr>
              <a:t>Documentation :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1600" b="0" i="1" u="sng" strike="noStrike" spc="-1">
                <a:solidFill>
                  <a:srgbClr val="0563C1"/>
                </a:solidFill>
                <a:latin typeface="Arial"/>
                <a:ea typeface="DejaVu Sans"/>
                <a:hlinkClick r:id="rId4" tooltip="https://doc.adresse.data.gouv.fr/"/>
              </a:rPr>
              <a:t>Site gouvernemental d’information sur la gestion de l’adresse</a:t>
            </a:r>
            <a:endParaRPr lang="fr-FR" sz="16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1600" b="0" i="1" u="sng" strike="noStrike" spc="-1">
                <a:solidFill>
                  <a:srgbClr val="0563C1"/>
                </a:solidFill>
                <a:latin typeface="Arial"/>
                <a:ea typeface="DejaVu Sans"/>
                <a:hlinkClick r:id="rId5" tooltip="https://adresse.data.gouv.fr/base-adresse-nationale"/>
              </a:rPr>
              <a:t>Explorateur BAN</a:t>
            </a:r>
            <a:endParaRPr lang="fr-FR" sz="16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1600" b="0" i="1" u="sng" strike="noStrike" spc="-1">
                <a:solidFill>
                  <a:srgbClr val="0563C1"/>
                </a:solidFill>
                <a:latin typeface="Arial"/>
                <a:ea typeface="DejaVu Sans"/>
                <a:hlinkClick r:id="rId6" tooltip="https://adresse.data.gouv.fr/deploiement-bal"/>
              </a:rPr>
              <a:t>Liste et carte des BAL publiées</a:t>
            </a:r>
            <a:endParaRPr lang="fr-FR" sz="16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defRPr/>
            </a:pPr>
            <a:endParaRPr lang="fr-FR" sz="16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Les outils nationaux proposés actuellement : </a:t>
            </a:r>
            <a:endParaRPr lang="fr-FR" sz="20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Éditeur « Mes Adresses »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1600" b="1" i="1" strike="noStrike" spc="-1">
                <a:solidFill>
                  <a:srgbClr val="0CA8A8"/>
                </a:solidFill>
                <a:latin typeface="Arial"/>
                <a:ea typeface="DejaVu Sans"/>
              </a:rPr>
              <a:t>Documentation :</a:t>
            </a:r>
            <a:endParaRPr lang="fr-FR" sz="16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defRPr/>
            </a:pPr>
            <a:r>
              <a:rPr lang="fr-FR" sz="1600" b="0" i="1" u="sng" strike="noStrike" spc="-1">
                <a:solidFill>
                  <a:srgbClr val="0563C1"/>
                </a:solidFill>
                <a:latin typeface="Arial"/>
                <a:ea typeface="DejaVu Sans"/>
                <a:hlinkClick r:id="rId7" tooltip="https://mes-adresses.data.gouv.fr/"/>
              </a:rPr>
              <a:t>mes-adresses.data.gouv.fr</a:t>
            </a:r>
            <a:endParaRPr lang="fr-FR" sz="1600" b="0" strike="noStrike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endParaRPr lang="fr-FR" sz="16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9" name="Image 15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31760" y="160200"/>
            <a:ext cx="1540440" cy="1195920"/>
          </a:xfrm>
          <a:prstGeom prst="rect">
            <a:avLst/>
          </a:prstGeom>
          <a:ln w="9360">
            <a:noFill/>
          </a:ln>
        </p:spPr>
      </p:pic>
      <p:pic>
        <p:nvPicPr>
          <p:cNvPr id="90" name="Image 16" hidden="0"/>
          <p:cNvPicPr/>
          <p:nvPr isPhoto="0" userDrawn="0"/>
        </p:nvPicPr>
        <p:blipFill>
          <a:blip r:embed="rId3"/>
          <a:stretch/>
        </p:blipFill>
        <p:spPr bwMode="auto">
          <a:xfrm>
            <a:off x="9802800" y="128520"/>
            <a:ext cx="2081880" cy="676800"/>
          </a:xfrm>
          <a:prstGeom prst="rect">
            <a:avLst/>
          </a:prstGeom>
          <a:ln w="9360">
            <a:noFill/>
          </a:ln>
        </p:spPr>
      </p:pic>
      <p:sp>
        <p:nvSpPr>
          <p:cNvPr id="91" name="CustomShape 1" hidden="0"/>
          <p:cNvSpPr/>
          <p:nvPr isPhoto="0" userDrawn="0"/>
        </p:nvSpPr>
        <p:spPr bwMode="auto">
          <a:xfrm>
            <a:off x="304920" y="1357200"/>
            <a:ext cx="11239200" cy="9435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24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defRPr/>
            </a:pPr>
            <a:r>
              <a:rPr lang="fr-FR" sz="2800" b="1" strike="noStrike" spc="-1">
                <a:solidFill>
                  <a:srgbClr val="0CA8A8"/>
                </a:solidFill>
                <a:latin typeface="Arial"/>
                <a:ea typeface="DejaVu Sans"/>
              </a:rPr>
              <a:t>1 - Rappel du contexte national, des outils et accompagnements proposés aujourd’hui</a:t>
            </a:r>
            <a:endParaRPr lang="fr-FR" sz="2800" b="0" strike="noStrike" spc="-1">
              <a:latin typeface="Calibri"/>
            </a:endParaRPr>
          </a:p>
        </p:txBody>
      </p:sp>
      <p:sp>
        <p:nvSpPr>
          <p:cNvPr id="92" name="CustomShape 2" hidden="0"/>
          <p:cNvSpPr/>
          <p:nvPr isPhoto="0" userDrawn="0"/>
        </p:nvSpPr>
        <p:spPr bwMode="auto">
          <a:xfrm>
            <a:off x="304920" y="2500200"/>
            <a:ext cx="11429280" cy="3368699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800" b="1" strike="noStrike" spc="-1">
                <a:solidFill>
                  <a:srgbClr val="000000"/>
                </a:solidFill>
                <a:latin typeface="Arial"/>
                <a:ea typeface="DejaVu Sans"/>
              </a:rPr>
              <a:t>Loi 3DS ce que ça change :</a:t>
            </a:r>
            <a:endParaRPr lang="fr-FR" sz="2800" b="0" strike="noStrike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endParaRPr lang="fr-FR" sz="2000" b="0" strike="noStrike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r>
              <a:rPr lang="fr-FR" sz="2000" b="0" strike="noStrike" spc="-1">
                <a:latin typeface="Calibri"/>
              </a:rPr>
              <a:t>Toutes les communes reconnues comme autorités compétentes sur l’adresse</a:t>
            </a:r>
            <a:endParaRPr/>
          </a:p>
          <a:p>
            <a:pPr>
              <a:lnSpc>
                <a:spcPct val="100000"/>
              </a:lnSpc>
              <a:defRPr/>
            </a:pP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Calibri"/>
              </a:rPr>
              <a:t>Plus de distinctions sur les moins de 2000 </a:t>
            </a: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Calibri"/>
              </a:rPr>
              <a:t>hab</a:t>
            </a:r>
            <a:endParaRPr lang="fr-FR" sz="2000" spc="-1">
              <a:solidFill>
                <a:schemeClr val="bg2">
                  <a:lumMod val="50000"/>
                </a:schemeClr>
              </a:solidFill>
              <a:latin typeface="Calibri"/>
            </a:endParaRPr>
          </a:p>
          <a:p>
            <a:pPr>
              <a:lnSpc>
                <a:spcPct val="100000"/>
              </a:lnSpc>
              <a:defRPr/>
            </a:pPr>
            <a:endParaRPr lang="fr-FR" sz="2000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r>
              <a:rPr lang="fr-FR" sz="2000" b="0" strike="noStrike" spc="-1">
                <a:latin typeface="Calibri"/>
              </a:rPr>
              <a:t>Un</a:t>
            </a:r>
            <a:r>
              <a:rPr lang="fr-FR" sz="2000" spc="-1">
                <a:latin typeface="Calibri"/>
              </a:rPr>
              <a:t>e définition précisée de l’adresse :</a:t>
            </a:r>
            <a:endParaRPr/>
          </a:p>
          <a:p>
            <a:pPr>
              <a:defRPr/>
            </a:pP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Calibri"/>
              </a:rPr>
              <a:t>Dénomination des voies privées ouvertes à la circulation</a:t>
            </a:r>
            <a:endParaRPr/>
          </a:p>
          <a:p>
            <a:pPr>
              <a:lnSpc>
                <a:spcPct val="100000"/>
              </a:lnSpc>
              <a:defRPr/>
            </a:pPr>
            <a:endParaRPr lang="fr-FR" sz="2000" spc="-1">
              <a:latin typeface="Calibri"/>
            </a:endParaRPr>
          </a:p>
          <a:p>
            <a:pPr>
              <a:lnSpc>
                <a:spcPct val="100000"/>
              </a:lnSpc>
              <a:defRPr/>
            </a:pPr>
            <a:r>
              <a:rPr lang="fr-FR" sz="2000" b="0" strike="noStrike" spc="-1">
                <a:latin typeface="Calibri"/>
              </a:rPr>
              <a:t>Vers le « Dites-le nous une fois » de l’adresse</a:t>
            </a:r>
            <a:endParaRPr/>
          </a:p>
          <a:p>
            <a:pPr>
              <a:lnSpc>
                <a:spcPct val="100000"/>
              </a:lnSpc>
              <a:defRPr/>
            </a:pP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Calibri"/>
              </a:rPr>
              <a:t>Obligation d’alimenter la BAN avec une BAL</a:t>
            </a:r>
            <a:endParaRPr lang="fr-FR" sz="2000" spc="-1">
              <a:solidFill>
                <a:schemeClr val="bg2">
                  <a:lumMod val="50000"/>
                </a:schemeClr>
              </a:solidFill>
              <a:latin typeface="Calibri"/>
            </a:endParaRPr>
          </a:p>
        </p:txBody>
      </p:sp>
      <p:pic>
        <p:nvPicPr>
          <p:cNvPr id="6" name="Espace réservé pour une image  4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>
            <a:off x="5495895" y="5145363"/>
            <a:ext cx="1400205" cy="710873"/>
          </a:xfrm>
          <a:prstGeom prst="rect">
            <a:avLst/>
          </a:prstGeom>
        </p:spPr>
      </p:pic>
      <p:pic>
        <p:nvPicPr>
          <p:cNvPr id="1028" name="Picture 4" descr="Panneau Propriété Privée Accès Interdit Disque Autocollant, PVC ou ALU" hidden="0"/>
          <p:cNvPicPr>
            <a:picLocks noChangeAspect="1" noChangeArrowheads="1"/>
          </p:cNvPicPr>
          <p:nvPr isPhoto="0" userDrawn="0"/>
        </p:nvPicPr>
        <p:blipFill>
          <a:blip r:embed="rId5"/>
          <a:stretch/>
        </p:blipFill>
        <p:spPr bwMode="auto">
          <a:xfrm>
            <a:off x="6767946" y="4232414"/>
            <a:ext cx="713509" cy="713509"/>
          </a:xfrm>
          <a:prstGeom prst="rect">
            <a:avLst/>
          </a:prstGeom>
          <a:noFill/>
        </p:spPr>
      </p:pic>
      <p:pic>
        <p:nvPicPr>
          <p:cNvPr id="1032" name="Picture 8" descr="Dessin village : images libres de droits, photos de stock et illustrations  | Shutterstock" hidden="0"/>
          <p:cNvPicPr>
            <a:picLocks noChangeAspect="1" noChangeArrowheads="1"/>
          </p:cNvPicPr>
          <p:nvPr isPhoto="0" userDrawn="0"/>
        </p:nvPicPr>
        <p:blipFill>
          <a:blip r:embed="rId6"/>
          <a:stretch/>
        </p:blipFill>
        <p:spPr bwMode="auto">
          <a:xfrm>
            <a:off x="8429335" y="2974536"/>
            <a:ext cx="2515755" cy="125787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3" name="Image 15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31760" y="160200"/>
            <a:ext cx="1540440" cy="1195920"/>
          </a:xfrm>
          <a:prstGeom prst="rect">
            <a:avLst/>
          </a:prstGeom>
          <a:ln w="9360">
            <a:noFill/>
          </a:ln>
        </p:spPr>
      </p:pic>
      <p:pic>
        <p:nvPicPr>
          <p:cNvPr id="94" name="Image 16" hidden="0"/>
          <p:cNvPicPr/>
          <p:nvPr isPhoto="0" userDrawn="0"/>
        </p:nvPicPr>
        <p:blipFill>
          <a:blip r:embed="rId3"/>
          <a:stretch/>
        </p:blipFill>
        <p:spPr bwMode="auto">
          <a:xfrm>
            <a:off x="9802800" y="128520"/>
            <a:ext cx="2081880" cy="676800"/>
          </a:xfrm>
          <a:prstGeom prst="rect">
            <a:avLst/>
          </a:prstGeom>
          <a:ln w="9360">
            <a:noFill/>
          </a:ln>
        </p:spPr>
      </p:pic>
      <p:sp>
        <p:nvSpPr>
          <p:cNvPr id="95" name="CustomShape 1" hidden="0"/>
          <p:cNvSpPr/>
          <p:nvPr isPhoto="0" userDrawn="0"/>
        </p:nvSpPr>
        <p:spPr bwMode="auto">
          <a:xfrm>
            <a:off x="304920" y="1357200"/>
            <a:ext cx="112910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24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defRPr/>
            </a:pPr>
            <a:r>
              <a:rPr lang="fr-FR" sz="2800" b="1" strike="noStrike" spc="-1">
                <a:solidFill>
                  <a:srgbClr val="0CA8A8"/>
                </a:solidFill>
                <a:latin typeface="Calibri"/>
                <a:ea typeface="DejaVu Sans"/>
              </a:rPr>
              <a:t>2 – </a:t>
            </a:r>
            <a:r>
              <a:rPr lang="fr-FR" sz="2800" b="1" strike="noStrike" spc="-1">
                <a:solidFill>
                  <a:srgbClr val="0CA8A8"/>
                </a:solidFill>
                <a:latin typeface="Arial"/>
                <a:ea typeface="DejaVu Sans"/>
              </a:rPr>
              <a:t>Ce qu’il s’est passé dans ce groupe?</a:t>
            </a:r>
            <a:endParaRPr lang="fr-FR" sz="2800" b="0" strike="noStrike" spc="-1">
              <a:latin typeface="Calibri"/>
            </a:endParaRPr>
          </a:p>
        </p:txBody>
      </p:sp>
      <p:sp>
        <p:nvSpPr>
          <p:cNvPr id="96" name="CustomShape 2" hidden="0"/>
          <p:cNvSpPr/>
          <p:nvPr isPhoto="0" userDrawn="0"/>
        </p:nvSpPr>
        <p:spPr bwMode="auto">
          <a:xfrm>
            <a:off x="312480" y="2118240"/>
            <a:ext cx="11572200" cy="4476695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>
              <a:lnSpc>
                <a:spcPct val="100000"/>
              </a:lnSpc>
              <a:spcAft>
                <a:spcPts val="2401"/>
              </a:spcAft>
              <a:defRPr/>
            </a:pPr>
            <a:r>
              <a:rPr lang="fr-FR" sz="2000" b="1" u="sng" strike="noStrike" spc="-1">
                <a:solidFill>
                  <a:srgbClr val="2F5597"/>
                </a:solidFill>
                <a:latin typeface="Arial"/>
                <a:ea typeface="DejaVu Sans"/>
              </a:rPr>
              <a:t>Objectif principal</a:t>
            </a:r>
            <a:r>
              <a:rPr lang="fr-FR" sz="2000" b="1" strike="noStrike" spc="-1">
                <a:solidFill>
                  <a:srgbClr val="2F5597"/>
                </a:solidFill>
                <a:latin typeface="Arial"/>
                <a:ea typeface="DejaVu Sans"/>
              </a:rPr>
              <a:t> : répondre aux attentes des communes</a:t>
            </a:r>
            <a:endParaRPr lang="fr-FR" sz="2000" b="0" strike="noStrike" spc="-1">
              <a:latin typeface="Calibri"/>
            </a:endParaRPr>
          </a:p>
          <a:p>
            <a:pPr marL="800100" indent="-342900">
              <a:lnSpc>
                <a:spcPct val="100000"/>
              </a:lnSpc>
              <a:spcAft>
                <a:spcPts val="601"/>
              </a:spcAft>
              <a:buFont typeface="Wingdings"/>
              <a:buChar char="Ø"/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Définition d’un guide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endParaRPr lang="fr-FR" sz="2000" b="1" strike="noStrike" spc="-1">
              <a:solidFill>
                <a:srgbClr val="000000"/>
              </a:solidFill>
              <a:latin typeface="Arial"/>
              <a:ea typeface="DejaVu Sans"/>
            </a:endParaRPr>
          </a:p>
          <a:p>
            <a:pPr marL="800100" indent="-342900">
              <a:lnSpc>
                <a:spcPct val="100000"/>
              </a:lnSpc>
              <a:spcAft>
                <a:spcPts val="601"/>
              </a:spcAft>
              <a:buFont typeface="Wingdings"/>
              <a:buChar char="Ø"/>
              <a:defRPr/>
            </a:pPr>
            <a:r>
              <a:rPr lang="fr-FR" sz="2000" b="1" spc="-1">
                <a:solidFill>
                  <a:srgbClr val="000000"/>
                </a:solidFill>
                <a:latin typeface="Arial"/>
                <a:ea typeface="DejaVu Sans"/>
              </a:rPr>
              <a:t>Création d’une réunion spécifique Adressage en collaboration avec l’AMF83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strike="noStrike" spc="-1">
                <a:solidFill>
                  <a:schemeClr val="bg2">
                    <a:lumMod val="50000"/>
                  </a:schemeClr>
                </a:solidFill>
                <a:latin typeface="Arial"/>
                <a:ea typeface="DejaVu Sans"/>
              </a:rPr>
              <a:t>		 Présentation des outils, des méthodes, échanges et questions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endParaRPr lang="fr-FR" sz="2000" strike="noStrike" spc="-1">
              <a:solidFill>
                <a:schemeClr val="bg2">
                  <a:lumMod val="50000"/>
                </a:schemeClr>
              </a:solidFill>
              <a:latin typeface="Arial"/>
              <a:ea typeface="DejaVu Sans"/>
            </a:endParaRPr>
          </a:p>
          <a:p>
            <a:pPr marL="800100" indent="-342900">
              <a:lnSpc>
                <a:spcPct val="100000"/>
              </a:lnSpc>
              <a:spcAft>
                <a:spcPts val="601"/>
              </a:spcAft>
              <a:buFont typeface="Wingdings"/>
              <a:buChar char="Ø"/>
              <a:defRPr/>
            </a:pPr>
            <a:r>
              <a:rPr lang="fr-FR" sz="2000" b="1" spc="-1">
                <a:solidFill>
                  <a:srgbClr val="000000"/>
                </a:solidFill>
                <a:latin typeface="Arial"/>
              </a:rPr>
              <a:t>Recherche d’un outil aidant à la saisie des adresses et des voies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Arial"/>
              </a:rPr>
              <a:t>		 Evolutions des outils Nationaux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endParaRPr lang="fr-FR" sz="2000" spc="-1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pPr marL="800100" indent="-342900">
              <a:lnSpc>
                <a:spcPct val="100000"/>
              </a:lnSpc>
              <a:spcAft>
                <a:spcPts val="601"/>
              </a:spcAft>
              <a:buFont typeface="Wingdings"/>
              <a:buChar char="Ø"/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</a:rPr>
              <a:t>Faire remonter les demandes au niveau National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spc="-1">
                <a:solidFill>
                  <a:schemeClr val="bg2">
                    <a:lumMod val="50000"/>
                  </a:schemeClr>
                </a:solidFill>
                <a:latin typeface="Arial"/>
              </a:rPr>
              <a:t>		 Remontée des besoins locaux</a:t>
            </a:r>
            <a:endParaRPr lang="fr-FR" sz="2000" strike="noStrike" spc="-1">
              <a:solidFill>
                <a:schemeClr val="bg2">
                  <a:lumMod val="50000"/>
                </a:schemeClr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" name="Image 15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31760" y="160200"/>
            <a:ext cx="1540440" cy="1195920"/>
          </a:xfrm>
          <a:prstGeom prst="rect">
            <a:avLst/>
          </a:prstGeom>
          <a:ln w="9360">
            <a:noFill/>
          </a:ln>
        </p:spPr>
      </p:pic>
      <p:pic>
        <p:nvPicPr>
          <p:cNvPr id="103" name="Image 16" hidden="0"/>
          <p:cNvPicPr/>
          <p:nvPr isPhoto="0" userDrawn="0"/>
        </p:nvPicPr>
        <p:blipFill>
          <a:blip r:embed="rId3"/>
          <a:stretch/>
        </p:blipFill>
        <p:spPr bwMode="auto">
          <a:xfrm>
            <a:off x="9802800" y="128520"/>
            <a:ext cx="2081880" cy="676800"/>
          </a:xfrm>
          <a:prstGeom prst="rect">
            <a:avLst/>
          </a:prstGeom>
          <a:ln w="9360">
            <a:noFill/>
          </a:ln>
        </p:spPr>
      </p:pic>
      <p:sp>
        <p:nvSpPr>
          <p:cNvPr id="104" name="CustomShape 1" hidden="0"/>
          <p:cNvSpPr/>
          <p:nvPr isPhoto="0" userDrawn="0"/>
        </p:nvSpPr>
        <p:spPr bwMode="auto">
          <a:xfrm>
            <a:off x="296280" y="1497960"/>
            <a:ext cx="112910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240" algn="just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defRPr/>
            </a:pPr>
            <a:r>
              <a:rPr lang="fr-FR" sz="2800" b="1" strike="noStrike" spc="-1">
                <a:solidFill>
                  <a:srgbClr val="0CA8A8"/>
                </a:solidFill>
                <a:latin typeface="Calibri"/>
                <a:ea typeface="DejaVu Sans"/>
              </a:rPr>
              <a:t>3 - Les pistes d’action et de réflexion du Groupe de Travail</a:t>
            </a:r>
            <a:endParaRPr lang="fr-FR" sz="2800" b="0" strike="noStrike" spc="-1">
              <a:latin typeface="Calibri"/>
            </a:endParaRPr>
          </a:p>
        </p:txBody>
      </p:sp>
      <p:sp>
        <p:nvSpPr>
          <p:cNvPr id="105" name="CustomShape 2" hidden="0"/>
          <p:cNvSpPr/>
          <p:nvPr isPhoto="0" userDrawn="0"/>
        </p:nvSpPr>
        <p:spPr bwMode="auto">
          <a:xfrm>
            <a:off x="304920" y="2365200"/>
            <a:ext cx="11429280" cy="2814701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Quelle est la position du groupe par rapport à l’accompagnement fait par le département du VAR et le CRIGE ? </a:t>
            </a:r>
            <a:endParaRPr lang="fr-FR" sz="20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b="0" i="1" strike="noStrike" spc="-1">
                <a:latin typeface="Arial"/>
                <a:cs typeface="Arial"/>
              </a:rPr>
              <a:t>Accompagnement, solutions, remontées, …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endParaRPr lang="fr-FR" b="0" i="1" strike="noStrike" spc="-1"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2000" b="1" strike="noStrike" spc="-1">
                <a:solidFill>
                  <a:srgbClr val="000000"/>
                </a:solidFill>
                <a:latin typeface="Arial"/>
                <a:ea typeface="DejaVu Sans"/>
              </a:rPr>
              <a:t>L’adressage et le filaire de voie ?</a:t>
            </a:r>
            <a:endParaRPr lang="fr-FR" sz="2000" b="0" strike="noStrike" spc="-1">
              <a:latin typeface="Calibri"/>
            </a:endParaRPr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Que fait-on pour le filaire de voie qui n’est pas pris en compte dans les BAL? Comment traiter ces données et avec quel outil? Projet National…</a:t>
            </a:r>
            <a:endParaRPr/>
          </a:p>
          <a:p>
            <a:pPr marL="457200">
              <a:lnSpc>
                <a:spcPct val="100000"/>
              </a:lnSpc>
              <a:spcAft>
                <a:spcPts val="601"/>
              </a:spcAft>
              <a:defRPr/>
            </a:pPr>
            <a:endParaRPr lang="fr-FR" sz="20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6" name="Image 15" hidden="0"/>
          <p:cNvPicPr/>
          <p:nvPr isPhoto="0" userDrawn="0"/>
        </p:nvPicPr>
        <p:blipFill>
          <a:blip r:embed="rId2"/>
          <a:stretch/>
        </p:blipFill>
        <p:spPr bwMode="auto">
          <a:xfrm>
            <a:off x="131760" y="160200"/>
            <a:ext cx="1540440" cy="1195920"/>
          </a:xfrm>
          <a:prstGeom prst="rect">
            <a:avLst/>
          </a:prstGeom>
          <a:ln w="9360">
            <a:noFill/>
          </a:ln>
        </p:spPr>
      </p:pic>
      <p:pic>
        <p:nvPicPr>
          <p:cNvPr id="107" name="Image 16" hidden="0"/>
          <p:cNvPicPr/>
          <p:nvPr isPhoto="0" userDrawn="0"/>
        </p:nvPicPr>
        <p:blipFill>
          <a:blip r:embed="rId3"/>
          <a:stretch/>
        </p:blipFill>
        <p:spPr bwMode="auto">
          <a:xfrm>
            <a:off x="9802800" y="128520"/>
            <a:ext cx="2081880" cy="676800"/>
          </a:xfrm>
          <a:prstGeom prst="rect">
            <a:avLst/>
          </a:prstGeom>
          <a:ln w="9360">
            <a:noFill/>
          </a:ln>
        </p:spPr>
      </p:pic>
      <p:sp>
        <p:nvSpPr>
          <p:cNvPr id="108" name="CustomShape 1" hidden="0"/>
          <p:cNvSpPr/>
          <p:nvPr isPhoto="0" userDrawn="0"/>
        </p:nvSpPr>
        <p:spPr bwMode="auto">
          <a:xfrm>
            <a:off x="6815880" y="2828880"/>
            <a:ext cx="4642920" cy="100512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marL="3240" algn="ctr"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  <a:defRPr/>
            </a:pPr>
            <a:r>
              <a:rPr lang="fr-FR" sz="4800" b="1" i="1" strike="noStrike" spc="-1">
                <a:solidFill>
                  <a:srgbClr val="0CA8A8"/>
                </a:solidFill>
                <a:latin typeface="Calibri"/>
                <a:ea typeface="DejaVu Sans"/>
              </a:rPr>
              <a:t>Échanges</a:t>
            </a:r>
            <a:r>
              <a:rPr lang="fr-FR" sz="6000" b="1" i="1" strike="noStrike" spc="-1">
                <a:solidFill>
                  <a:srgbClr val="0CA8A8"/>
                </a:solidFill>
                <a:latin typeface="Calibri"/>
                <a:ea typeface="DejaVu Sans"/>
              </a:rPr>
              <a:t>…</a:t>
            </a:r>
            <a:endParaRPr lang="fr-FR" sz="6000" b="0" strike="noStrike" spc="-1">
              <a:latin typeface="Calibri"/>
            </a:endParaRPr>
          </a:p>
        </p:txBody>
      </p:sp>
      <p:pic>
        <p:nvPicPr>
          <p:cNvPr id="109" name="Picture 4" descr="C:\Users\Arthur\Desktop\adresse 2.png" hidden="0"/>
          <p:cNvPicPr/>
          <p:nvPr isPhoto="0" userDrawn="0"/>
        </p:nvPicPr>
        <p:blipFill>
          <a:blip r:embed="rId4"/>
          <a:stretch/>
        </p:blipFill>
        <p:spPr bwMode="auto">
          <a:xfrm>
            <a:off x="8489160" y="5143680"/>
            <a:ext cx="856440" cy="856440"/>
          </a:xfrm>
          <a:prstGeom prst="rect">
            <a:avLst/>
          </a:prstGeom>
          <a:ln>
            <a:noFill/>
          </a:ln>
        </p:spPr>
      </p:pic>
      <p:pic>
        <p:nvPicPr>
          <p:cNvPr id="110" name="Picture 6" descr="C:\Users\Arthur\Desktop\adresse 1.png" hidden="0"/>
          <p:cNvPicPr/>
          <p:nvPr isPhoto="0" userDrawn="0"/>
        </p:nvPicPr>
        <p:blipFill>
          <a:blip r:embed="rId5"/>
          <a:stretch/>
        </p:blipFill>
        <p:spPr bwMode="auto">
          <a:xfrm>
            <a:off x="8584560" y="1143000"/>
            <a:ext cx="666000" cy="66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ONLYOFFICE/7.1.1.23</Application>
  <DocSecurity>0</DocSecurity>
  <PresentationFormat>Grand écran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Romain</dc:creator>
  <cp:keywords/>
  <dc:description/>
  <dc:identifier/>
  <dc:language>fr-FR</dc:language>
  <cp:lastModifiedBy>Anonyme</cp:lastModifiedBy>
  <cp:revision>371</cp:revision>
  <dcterms:created xsi:type="dcterms:W3CDTF">2021-04-15T23:33:53Z</dcterms:created>
  <dcterms:modified xsi:type="dcterms:W3CDTF">2024-06-25T07:35:32Z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