
<file path=[Content_Types].xml><?xml version="1.0" encoding="utf-8"?>
<Types xmlns="http://schemas.openxmlformats.org/package/2006/content-types">
  <Default Extension="wmf" ContentType="image/x-wmf"/>
  <Default Extension="png" ContentType="image/png"/>
  <Default Extension="jpg" ContentType="image/jpeg"/>
  <Default Extension="jpeg" ContentType="image/jpeg"/>
  <Default Extension="xml" ContentType="application/xml"/>
  <Default Extension="emf" ContentType="image/x-emf"/>
  <Default Extension="rels" ContentType="application/vnd.openxmlformats-package.relationships+xml"/>
  <Default Extension="bin" ContentType="application/vnd.openxmlformats-officedocument.oleObject"/>
  <Override PartName="/ppt/notesSlides/notesSlide13.xml" ContentType="application/vnd.openxmlformats-officedocument.presentationml.notesSlide+xml"/>
  <Override PartName="/ppt/notesSlides/notesSlide9.xml" ContentType="application/vnd.openxmlformats-officedocument.presentationml.notesSlide+xml"/>
  <Override PartName="/ppt/notesSlides/notesSlide8.xml" ContentType="application/vnd.openxmlformats-officedocument.presentationml.notesSlide+xml"/>
  <Override PartName="/ppt/notesSlides/notesSlide7.xml" ContentType="application/vnd.openxmlformats-officedocument.presentationml.notesSlide+xml"/>
  <Override PartName="/ppt/notesSlides/notesSlide6.xml" ContentType="application/vnd.openxmlformats-officedocument.presentationml.notesSlide+xml"/>
  <Override PartName="/ppt/notesSlides/notesSlide5.xml" ContentType="application/vnd.openxmlformats-officedocument.presentationml.notesSlide+xml"/>
  <Override PartName="/ppt/notesSlides/notesSlide4.xml" ContentType="application/vnd.openxmlformats-officedocument.presentationml.notesSlide+xml"/>
  <Override PartName="/ppt/notesSlides/notesSlide3.xml" ContentType="application/vnd.openxmlformats-officedocument.presentationml.notesSlide+xml"/>
  <Override PartName="/ppt/notesSlides/notesSlide2.xml" ContentType="application/vnd.openxmlformats-officedocument.presentationml.notesSlide+xml"/>
  <Override PartName="/ppt/notesSlides/notesSlide10.xml" ContentType="application/vnd.openxmlformats-officedocument.presentationml.notesSlide+xml"/>
  <Override PartName="/ppt/notesSlides/notesSlide1.xml" ContentType="application/vnd.openxmlformats-officedocument.presentationml.notesSlide+xml"/>
  <Override PartName="/ppt/slides/slide17.xml" ContentType="application/vnd.openxmlformats-officedocument.presentationml.slide+xml"/>
  <Override PartName="/ppt/slides/slide13.xml" ContentType="application/vnd.openxmlformats-officedocument.presentationml.slide+xml"/>
  <Override PartName="/ppt/slides/slide11.xml" ContentType="application/vnd.openxmlformats-officedocument.presentationml.slide+xml"/>
  <Override PartName="/ppt/notesSlides/notesSlide11.xml" ContentType="application/vnd.openxmlformats-officedocument.presentationml.notesSlide+xml"/>
  <Override PartName="/ppt/slides/slide10.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8.xml" ContentType="application/vnd.openxmlformats-officedocument.presentationml.slide+xml"/>
  <Override PartName="/ppt/slideLayouts/slideLayout9.xml" ContentType="application/vnd.openxmlformats-officedocument.presentationml.slideLayout+xml"/>
  <Override PartName="/ppt/slides/slide1.xml" ContentType="application/vnd.openxmlformats-officedocument.presentationml.slide+xml"/>
  <Override PartName="/ppt/slideLayouts/slideLayout8.xml" ContentType="application/vnd.openxmlformats-officedocument.presentationml.slideLayout+xml"/>
  <Override PartName="/ppt/slideLayouts/slideLayout12.xml" ContentType="application/vnd.openxmlformats-officedocument.presentationml.slideLayout+xml"/>
  <Override PartName="/ppt/slides/slide4.xml" ContentType="application/vnd.openxmlformats-officedocument.presentationml.slide+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s/slide9.xml" ContentType="application/vnd.openxmlformats-officedocument.presentationml.slide+xml"/>
  <Override PartName="/ppt/slideLayouts/slideLayout2.xml" ContentType="application/vnd.openxmlformats-officedocument.presentationml.slideLayout+xml"/>
  <Override PartName="/ppt/slides/slide5.xml" ContentType="application/vnd.openxmlformats-officedocument.presentationml.slide+xml"/>
  <Override PartName="/ppt/slides/slide15.xml" ContentType="application/vnd.openxmlformats-officedocument.presentationml.slide+xml"/>
  <Override PartName="/ppt/slides/slide12.xml" ContentType="application/vnd.openxmlformats-officedocument.presentationml.slide+xml"/>
  <Override PartName="/ppt/slides/slide3.xml" ContentType="application/vnd.openxmlformats-officedocument.presentationml.slide+xml"/>
  <Override PartName="/ppt/notesMasters/notesMaster1.xml" ContentType="application/vnd.openxmlformats-officedocument.presentationml.notesMaster+xml"/>
  <Override PartName="/ppt/slideLayouts/slideLayout7.xml" ContentType="application/vnd.openxmlformats-officedocument.presentationml.slideLayout+xml"/>
  <Override PartName="/ppt/slideLayouts/slideLayout10.xml" ContentType="application/vnd.openxmlformats-officedocument.presentationml.slideLayout+xml"/>
  <Override PartName="/ppt/slides/slide14.xml" ContentType="application/vnd.openxmlformats-officedocument.presentationml.slide+xml"/>
  <Override PartName="/ppt/slideMasters/slideMaster1.xml" ContentType="application/vnd.openxmlformats-officedocument.presentationml.slideMaster+xml"/>
  <Override PartName="/ppt/theme/theme2.xml" ContentType="application/vnd.openxmlformats-officedocument.theme+xml"/>
  <Override PartName="/ppt/slideLayouts/slideLayout11.xml" ContentType="application/vnd.openxmlformats-officedocument.presentationml.slideLayout+xml"/>
  <Override PartName="/ppt/tableStyles.xml" ContentType="application/vnd.openxmlformats-officedocument.presentationml.tableStyles+xml"/>
  <Override PartName="/ppt/theme/theme1.xml" ContentType="application/vnd.openxmlformats-officedocument.theme+xml"/>
  <Override PartName="/ppt/slides/slide16.xml" ContentType="application/vnd.openxmlformats-officedocument.presentationml.slide+xml"/>
  <Override PartName="/ppt/slideLayouts/slideLayout1.xml" ContentType="application/vnd.openxmlformats-officedocument.presentationml.slideLayout+xml"/>
  <Override PartName="/ppt/slides/slide2.xml" ContentType="application/vnd.openxmlformats-officedocument.presentationml.slide+xml"/>
  <Override PartName="/ppt/viewProps.xml" ContentType="application/vnd.openxmlformats-officedocument.presentationml.viewProps+xml"/>
  <Override PartName="/ppt/slideLayouts/slideLayout6.xml" ContentType="application/vnd.openxmlformats-officedocument.presentationml.slideLayout+xml"/>
  <Override PartName="/ppt/presProps.xml" ContentType="application/vnd.openxmlformats-officedocument.presentationml.presProps+xml"/>
  <Override PartName="/ppt/notesSlides/notesSlide12.xml" ContentType="application/vnd.openxmlformats-officedocument.presentationml.notesSlide+xml"/>
  <Override PartName="/ppt/slideLayouts/slideLayout5.xml" ContentType="application/vnd.openxmlformats-officedocument.presentationml.slideLayout+xml"/>
  <Override PartName="/docProps/app.xml" ContentType="application/vnd.openxmlformats-officedocument.extended-properties+xml"/>
  <Override PartName="/docProps/core.xml" ContentType="application/vnd.openxmlformats-package.core-properties+xml"/>
  <Override PartName="/ppt/presentation.xml" ContentType="application/vnd.openxmlformats-officedocument.presentationml.presentation.main+xml"/>
</Types>
</file>

<file path=_rels/.rels><?xml version="1.0" encoding="UTF-8" standalone="yes"?><Relationships xmlns="http://schemas.openxmlformats.org/package/2006/relationships"><Relationship Id="rId3" Type="http://schemas.openxmlformats.org/package/2006/relationships/metadata/core-properties" Target="docProps/core.xml"/><Relationship Id="rId1" Type="http://schemas.openxmlformats.org/officeDocument/2006/relationships/officeDocument" Target="ppt/presentation.xml"/><Relationship Id="rId2"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autoCompressPictures="0" saveSubsetFonts="1">
  <p:sldMasterIdLst>
    <p:sldMasterId id="2147483648" r:id="rId1"/>
  </p:sldMasterIdLst>
  <p:notesMasterIdLst>
    <p:notesMasterId r:id="rId21"/>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Lst>
  <p:sldSz cx="12192000" cy="6858000"/>
  <p:notesSz cx="12192000" cy="6858000"/>
  <p:defaultTextStyle>
    <a:defPPr>
      <a:defRPr lang="fr-FR"/>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showPr>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4" d="100"/>
          <a:sy n="104" d="100"/>
        </p:scale>
        <p:origin x="-1236" y="-90"/>
      </p:cViewPr>
      <p:guideLst>
        <p:guide pos="2160" orient="horz"/>
        <p:guide pos="2880"/>
      </p:guideLst>
    </p:cSldViewPr>
  </p:slideViewPr>
  <p:notesTextViewPr>
    <p:cViewPr>
      <p:scale>
        <a:sx n="100" d="100"/>
        <a:sy n="100" d="100"/>
      </p:scale>
      <p:origin x="0" y="0"/>
    </p:cViewPr>
  </p:notesTextViewPr>
  <p:gridSpacing cx="72008" cy="72008"/>
</p:viewPr>
</file>

<file path=ppt/_rels/presentation.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theme" Target="theme/theme1.xml"/><Relationship Id="rId3" Type="http://schemas.openxmlformats.org/officeDocument/2006/relationships/theme" Target="theme/theme2.xml"/><Relationship Id="rId4" Type="http://schemas.openxmlformats.org/officeDocument/2006/relationships/slide" Target="slides/slide1.xml"/><Relationship Id="rId5" Type="http://schemas.openxmlformats.org/officeDocument/2006/relationships/slide" Target="slides/slide2.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9" Type="http://schemas.openxmlformats.org/officeDocument/2006/relationships/slide" Target="slides/slide6.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20" Type="http://schemas.openxmlformats.org/officeDocument/2006/relationships/slide" Target="slides/slide17.xml"/><Relationship Id="rId21" Type="http://schemas.openxmlformats.org/officeDocument/2006/relationships/notesMaster" Target="notesMasters/notesMaster1.xml"/><Relationship Id="rId22" Type="http://schemas.openxmlformats.org/officeDocument/2006/relationships/presProps" Target="presProps.xml" /><Relationship Id="rId23" Type="http://schemas.openxmlformats.org/officeDocument/2006/relationships/tableStyles" Target="tableStyles.xml" /><Relationship Id="rId24" Type="http://schemas.openxmlformats.org/officeDocument/2006/relationships/viewProps" Target="viewProps.xml" /></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name="">
    <p:bg>
      <p:bgRef idx="1001">
        <a:schemeClr val="bg1"/>
      </p:bgRef>
    </p:bg>
    <p:spTree>
      <p:nvGrpSpPr>
        <p:cNvPr id="1" name="" hidden="0"/>
        <p:cNvGrpSpPr/>
        <p:nvPr isPhoto="0" userDrawn="0"/>
      </p:nvGrpSpPr>
      <p:grpSpPr bwMode="auto">
        <a:xfrm>
          <a:off x="0" y="0"/>
          <a:ext cx="0" cy="0"/>
          <a:chOff x="0" y="0"/>
          <a:chExt cx="0" cy="0"/>
        </a:xfrm>
      </p:grpSpPr>
      <p:sp>
        <p:nvSpPr>
          <p:cNvPr id="2" name="Espace réservé de l'en-tête 1" hidden="0"/>
          <p:cNvSpPr>
            <a:spLocks noGrp="1"/>
          </p:cNvSpPr>
          <p:nvPr isPhoto="0" userDrawn="0">
            <p:ph type="hdr" sz="quarter" hasCustomPrompt="0"/>
          </p:nvPr>
        </p:nvSpPr>
        <p:spPr bwMode="auto">
          <a:xfrm>
            <a:off x="0" y="0"/>
            <a:ext cx="5283200" cy="344488"/>
          </a:xfrm>
          <a:prstGeom prst="rect">
            <a:avLst/>
          </a:prstGeom>
        </p:spPr>
        <p:txBody>
          <a:bodyPr vert="horz" lIns="91440" tIns="45720" rIns="91440" bIns="45720" rtlCol="0"/>
          <a:lstStyle>
            <a:lvl1pPr algn="l">
              <a:defRPr sz="1200"/>
            </a:lvl1pPr>
          </a:lstStyle>
          <a:p>
            <a:pPr>
              <a:defRPr/>
            </a:pPr>
            <a:endParaRPr lang="fr-FR"/>
          </a:p>
        </p:txBody>
      </p:sp>
      <p:sp>
        <p:nvSpPr>
          <p:cNvPr id="3" name="Espace réservé de la date 2" hidden="0"/>
          <p:cNvSpPr>
            <a:spLocks noGrp="1"/>
          </p:cNvSpPr>
          <p:nvPr isPhoto="0" userDrawn="0">
            <p:ph type="dt" idx="1" hasCustomPrompt="0"/>
          </p:nvPr>
        </p:nvSpPr>
        <p:spPr bwMode="auto">
          <a:xfrm>
            <a:off x="6905625" y="0"/>
            <a:ext cx="5283200" cy="344488"/>
          </a:xfrm>
          <a:prstGeom prst="rect">
            <a:avLst/>
          </a:prstGeom>
        </p:spPr>
        <p:txBody>
          <a:bodyPr vert="horz" lIns="91440" tIns="45720" rIns="91440" bIns="45720" rtlCol="0"/>
          <a:lstStyle>
            <a:lvl1pPr algn="r">
              <a:defRPr sz="1200"/>
            </a:lvl1pPr>
          </a:lstStyle>
          <a:p>
            <a:pPr>
              <a:defRPr/>
            </a:pPr>
            <a:fld id="{F86699E6-EA83-4030-B793-ACD86F844FDE}" type="datetimeFigureOut">
              <a:rPr lang="fr-FR"/>
              <a:t/>
            </a:fld>
            <a:endParaRPr lang="fr-FR"/>
          </a:p>
        </p:txBody>
      </p:sp>
      <p:sp>
        <p:nvSpPr>
          <p:cNvPr id="4" name="Espace réservé de l'image des diapositives 3" hidden="0"/>
          <p:cNvSpPr>
            <a:spLocks noChangeAspect="1" noGrp="1" noRot="1"/>
          </p:cNvSpPr>
          <p:nvPr isPhoto="0" userDrawn="0">
            <p:ph type="sldImg" idx="2" hasCustomPrompt="0"/>
          </p:nvPr>
        </p:nvSpPr>
        <p:spPr bwMode="auto">
          <a:xfrm>
            <a:off x="4038600" y="857250"/>
            <a:ext cx="4114800" cy="2314575"/>
          </a:xfrm>
          <a:prstGeom prst="rect">
            <a:avLst/>
          </a:prstGeom>
          <a:noFill/>
          <a:ln w="12700">
            <a:solidFill>
              <a:prstClr val="black"/>
            </a:solidFill>
          </a:ln>
        </p:spPr>
        <p:txBody>
          <a:bodyPr vert="horz" lIns="91440" tIns="45720" rIns="91440" bIns="45720" rtlCol="0" anchor="ctr"/>
          <a:lstStyle/>
          <a:p>
            <a:pPr>
              <a:defRPr/>
            </a:pPr>
            <a:endParaRPr lang="fr-FR"/>
          </a:p>
        </p:txBody>
      </p:sp>
      <p:sp>
        <p:nvSpPr>
          <p:cNvPr id="5" name="Espace réservé des notes 4" hidden="0"/>
          <p:cNvSpPr>
            <a:spLocks noGrp="1"/>
          </p:cNvSpPr>
          <p:nvPr isPhoto="0" userDrawn="0">
            <p:ph type="body" sz="quarter" idx="3" hasCustomPrompt="0"/>
          </p:nvPr>
        </p:nvSpPr>
        <p:spPr bwMode="auto">
          <a:xfrm>
            <a:off x="1219200" y="3300413"/>
            <a:ext cx="9753600" cy="2700336"/>
          </a:xfrm>
          <a:prstGeom prst="rect">
            <a:avLst/>
          </a:prstGeom>
        </p:spPr>
        <p:txBody>
          <a:bodyPr vert="horz" lIns="91440" tIns="45720" rIns="91440" bIns="45720" rtlCol="0"/>
          <a:lstStyle/>
          <a:p>
            <a:pPr lvl="0">
              <a:defRPr/>
            </a:pPr>
            <a:r>
              <a:rPr lang="fr-FR"/>
              <a:t>Cliquez pour modifier les styles du texte du masque</a:t>
            </a:r>
            <a:endParaRPr/>
          </a:p>
          <a:p>
            <a:pPr lvl="1">
              <a:defRPr/>
            </a:pPr>
            <a:r>
              <a:rPr lang="fr-FR"/>
              <a:t>Deuxième niveau</a:t>
            </a:r>
            <a:endParaRPr/>
          </a:p>
          <a:p>
            <a:pPr lvl="2">
              <a:defRPr/>
            </a:pPr>
            <a:r>
              <a:rPr lang="fr-FR"/>
              <a:t>Troisième niveau</a:t>
            </a:r>
            <a:endParaRPr/>
          </a:p>
          <a:p>
            <a:pPr lvl="3">
              <a:defRPr/>
            </a:pPr>
            <a:r>
              <a:rPr lang="fr-FR"/>
              <a:t>Quatrième niveau</a:t>
            </a:r>
            <a:endParaRPr/>
          </a:p>
          <a:p>
            <a:pPr lvl="4">
              <a:defRPr/>
            </a:pPr>
            <a:r>
              <a:rPr lang="fr-FR"/>
              <a:t>Cinquième niveau</a:t>
            </a:r>
            <a:endParaRPr/>
          </a:p>
        </p:txBody>
      </p:sp>
      <p:sp>
        <p:nvSpPr>
          <p:cNvPr id="6" name="Espace réservé du pied de page 5" hidden="0"/>
          <p:cNvSpPr>
            <a:spLocks noGrp="1"/>
          </p:cNvSpPr>
          <p:nvPr isPhoto="0" userDrawn="0">
            <p:ph type="ftr" sz="quarter" idx="4" hasCustomPrompt="0"/>
          </p:nvPr>
        </p:nvSpPr>
        <p:spPr bwMode="auto">
          <a:xfrm>
            <a:off x="0" y="6513513"/>
            <a:ext cx="5283200" cy="344487"/>
          </a:xfrm>
          <a:prstGeom prst="rect">
            <a:avLst/>
          </a:prstGeom>
        </p:spPr>
        <p:txBody>
          <a:bodyPr vert="horz" lIns="91440" tIns="45720" rIns="91440" bIns="45720" rtlCol="0" anchor="b"/>
          <a:lstStyle>
            <a:lvl1pPr algn="l">
              <a:defRPr sz="1200"/>
            </a:lvl1pPr>
          </a:lstStyle>
          <a:p>
            <a:pPr>
              <a:defRPr/>
            </a:pPr>
            <a:endParaRPr lang="fr-FR"/>
          </a:p>
        </p:txBody>
      </p:sp>
      <p:sp>
        <p:nvSpPr>
          <p:cNvPr id="7" name="Espace réservé du numéro de diapositive 6" hidden="0"/>
          <p:cNvSpPr>
            <a:spLocks noGrp="1"/>
          </p:cNvSpPr>
          <p:nvPr isPhoto="0" userDrawn="0">
            <p:ph type="sldNum" sz="quarter" idx="5" hasCustomPrompt="0"/>
          </p:nvPr>
        </p:nvSpPr>
        <p:spPr bwMode="auto">
          <a:xfrm>
            <a:off x="6905625" y="6513513"/>
            <a:ext cx="5283200" cy="344487"/>
          </a:xfrm>
          <a:prstGeom prst="rect">
            <a:avLst/>
          </a:prstGeom>
        </p:spPr>
        <p:txBody>
          <a:bodyPr vert="horz" lIns="91440" tIns="45720" rIns="91440" bIns="45720" rtlCol="0" anchor="b"/>
          <a:lstStyle>
            <a:lvl1pPr algn="r">
              <a:defRPr sz="1200"/>
            </a:lvl1pPr>
          </a:lstStyle>
          <a:p>
            <a:pPr>
              <a:defRPr/>
            </a:pPr>
            <a:fld id="{394EFB28-D601-4CB4-AF7F-932A3719D885}" type="slidenum">
              <a:rPr lang="fr-FR"/>
              <a:t/>
            </a:fld>
            <a:endParaRPr lang="fr-FR"/>
          </a:p>
        </p:txBody>
      </p:sp>
    </p:spTree>
  </p:cSld>
  <p:clrMap bg1="lt1" tx1="dk1" bg2="lt2" tx2="dk2" accent1="accent1" accent2="accent2" accent3="accent3" accent4="accent4" accent5="accent5" accent6="accent6" hlink="hlink" folHlink="folHlink"/>
  <p:notesStyle>
    <a:lvl1pPr marL="0" algn="l" defTabSz="914400">
      <a:defRPr sz="1200">
        <a:solidFill>
          <a:schemeClr val="tx1"/>
        </a:solidFill>
        <a:latin typeface="+mn-lt"/>
        <a:ea typeface="+mn-ea"/>
        <a:cs typeface="+mn-cs"/>
      </a:defRPr>
    </a:lvl1pPr>
    <a:lvl2pPr marL="457200" algn="l" defTabSz="914400">
      <a:defRPr sz="1200">
        <a:solidFill>
          <a:schemeClr val="tx1"/>
        </a:solidFill>
        <a:latin typeface="+mn-lt"/>
        <a:ea typeface="+mn-ea"/>
        <a:cs typeface="+mn-cs"/>
      </a:defRPr>
    </a:lvl2pPr>
    <a:lvl3pPr marL="914400" algn="l" defTabSz="914400">
      <a:defRPr sz="1200">
        <a:solidFill>
          <a:schemeClr val="tx1"/>
        </a:solidFill>
        <a:latin typeface="+mn-lt"/>
        <a:ea typeface="+mn-ea"/>
        <a:cs typeface="+mn-cs"/>
      </a:defRPr>
    </a:lvl3pPr>
    <a:lvl4pPr marL="1371600" algn="l" defTabSz="914400">
      <a:defRPr sz="1200">
        <a:solidFill>
          <a:schemeClr val="tx1"/>
        </a:solidFill>
        <a:latin typeface="+mn-lt"/>
        <a:ea typeface="+mn-ea"/>
        <a:cs typeface="+mn-cs"/>
      </a:defRPr>
    </a:lvl4pPr>
    <a:lvl5pPr marL="1828800" algn="l" defTabSz="914400">
      <a:defRPr sz="1200">
        <a:solidFill>
          <a:schemeClr val="tx1"/>
        </a:solidFill>
        <a:latin typeface="+mn-lt"/>
        <a:ea typeface="+mn-ea"/>
        <a:cs typeface="+mn-cs"/>
      </a:defRPr>
    </a:lvl5pPr>
    <a:lvl6pPr marL="2286000" algn="l" defTabSz="914400">
      <a:defRPr sz="1200">
        <a:solidFill>
          <a:schemeClr val="tx1"/>
        </a:solidFill>
        <a:latin typeface="+mn-lt"/>
        <a:ea typeface="+mn-ea"/>
        <a:cs typeface="+mn-cs"/>
      </a:defRPr>
    </a:lvl6pPr>
    <a:lvl7pPr marL="2743200" algn="l" defTabSz="914400">
      <a:defRPr sz="1200">
        <a:solidFill>
          <a:schemeClr val="tx1"/>
        </a:solidFill>
        <a:latin typeface="+mn-lt"/>
        <a:ea typeface="+mn-ea"/>
        <a:cs typeface="+mn-cs"/>
      </a:defRPr>
    </a:lvl7pPr>
    <a:lvl8pPr marL="3200400" algn="l" defTabSz="914400">
      <a:defRPr sz="1200">
        <a:solidFill>
          <a:schemeClr val="tx1"/>
        </a:solidFill>
        <a:latin typeface="+mn-lt"/>
        <a:ea typeface="+mn-ea"/>
        <a:cs typeface="+mn-cs"/>
      </a:defRPr>
    </a:lvl8pPr>
    <a:lvl9pPr marL="3657600" algn="l" defTabSz="914400">
      <a:defRPr sz="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hidden="0"/>
        <p:cNvGrpSpPr/>
        <p:nvPr isPhoto="0" userDrawn="0"/>
      </p:nvGrpSpPr>
      <p:grpSpPr bwMode="auto">
        <a:xfrm>
          <a:off x="0" y="0"/>
          <a:ext cx="0" cy="0"/>
          <a:chOff x="0" y="0"/>
          <a:chExt cx="0" cy="0"/>
        </a:xfrm>
      </p:grpSpPr>
      <p:sp>
        <p:nvSpPr>
          <p:cNvPr id="305" name="PlaceHolder 1" hidden="0"/>
          <p:cNvSpPr>
            <a:spLocks noChangeAspect="1" noGrp="1" noRot="1"/>
          </p:cNvSpPr>
          <p:nvPr isPhoto="0" userDrawn="0">
            <p:ph type="sldImg" hasCustomPrompt="0"/>
          </p:nvPr>
        </p:nvSpPr>
        <p:spPr bwMode="auto">
          <a:xfrm>
            <a:off x="422275" y="1241425"/>
            <a:ext cx="5954713" cy="3351213"/>
          </a:xfrm>
          <a:prstGeom prst="rect">
            <a:avLst/>
          </a:prstGeom>
        </p:spPr>
      </p:sp>
      <p:sp>
        <p:nvSpPr>
          <p:cNvPr id="306" name="PlaceHolder 2" hidden="0"/>
          <p:cNvSpPr>
            <a:spLocks noGrp="1"/>
          </p:cNvSpPr>
          <p:nvPr isPhoto="0" userDrawn="0">
            <p:ph type="body" hasCustomPrompt="0"/>
          </p:nvPr>
        </p:nvSpPr>
        <p:spPr bwMode="auto">
          <a:xfrm>
            <a:off x="679680" y="4778280"/>
            <a:ext cx="5439600" cy="3909600"/>
          </a:xfrm>
          <a:prstGeom prst="rect">
            <a:avLst/>
          </a:prstGeom>
        </p:spPr>
        <p:txBody>
          <a:bodyPr lIns="83880" tIns="41760" rIns="83880" bIns="41760">
            <a:noAutofit/>
          </a:bodyPr>
          <a:lstStyle/>
          <a:p>
            <a:pPr>
              <a:defRPr/>
            </a:pPr>
            <a:r>
              <a:rPr lang="fr-FR" sz="2000" b="0" strike="noStrike" spc="-1">
                <a:latin typeface="Calibri"/>
              </a:rPr>
              <a:t>Des données référentielles en forte progression, des besoins importants et production qui sont devenues indispensables pour de nombreuses études et pour tout le monde,!</a:t>
            </a:r>
            <a:endParaRPr/>
          </a:p>
          <a:p>
            <a:pPr>
              <a:defRPr/>
            </a:pPr>
            <a:endParaRPr lang="fr-FR" sz="2000" b="0" strike="noStrike" spc="-1">
              <a:latin typeface="Calibri"/>
            </a:endParaRPr>
          </a:p>
          <a:p>
            <a:pPr marL="342900" marR="0" lvl="0" indent="-342900" algn="l" defTabSz="457200">
              <a:lnSpc>
                <a:spcPct val="100000"/>
              </a:lnSpc>
              <a:spcBef>
                <a:spcPts val="0"/>
              </a:spcBef>
              <a:spcAft>
                <a:spcPts val="0"/>
              </a:spcAft>
              <a:buClrTx/>
              <a:buSzTx/>
              <a:buFontTx/>
              <a:buChar char="-"/>
              <a:defRPr/>
            </a:pPr>
            <a:r>
              <a:rPr lang="fr-FR" sz="2000" b="1" i="0" u="none" strike="noStrike" cap="none" spc="0">
                <a:ln>
                  <a:noFill/>
                </a:ln>
                <a:solidFill>
                  <a:srgbClr val="16537F"/>
                </a:solidFill>
                <a:latin typeface="Calibri"/>
                <a:ea typeface="+mn-ea"/>
                <a:cs typeface="+mn-cs"/>
              </a:rPr>
              <a:t>Des documents de planification régionale en pleine effervescence : un exercice de maitrise foncière renforcé </a:t>
            </a:r>
            <a:r>
              <a:rPr lang="fr-FR" sz="2000" b="0" i="1" u="none" strike="noStrike" cap="none" spc="0">
                <a:ln>
                  <a:noFill/>
                </a:ln>
                <a:solidFill>
                  <a:prstClr val="black"/>
                </a:solidFill>
                <a:latin typeface="Calibri Light"/>
                <a:ea typeface="+mn-ea"/>
                <a:cs typeface="+mn-cs"/>
              </a:rPr>
              <a:t>« Une diminution au minimum par 2 du rythme de consommation des espaces agricoles, naturels et forestiers (ENAF) à l’horizon 2030, par rapport à la période de référence 2006-2014. (…). »  </a:t>
            </a:r>
            <a:r>
              <a:rPr lang="fr-FR" sz="2000" b="0" i="1" u="none" strike="noStrike" cap="none" spc="0">
                <a:ln>
                  <a:noFill/>
                </a:ln>
                <a:solidFill>
                  <a:srgbClr val="16537F"/>
                </a:solidFill>
                <a:latin typeface="Calibri Light"/>
                <a:ea typeface="+mn-ea"/>
                <a:cs typeface="+mn-cs"/>
              </a:rPr>
              <a:t>(SRADDET)</a:t>
            </a:r>
            <a:r>
              <a:rPr lang="fr-FR" sz="2000" b="0" i="0" u="none" strike="noStrike" cap="none" spc="0">
                <a:ln>
                  <a:noFill/>
                </a:ln>
                <a:solidFill>
                  <a:prstClr val="black"/>
                </a:solidFill>
                <a:latin typeface="Calibri Light"/>
                <a:ea typeface="+mn-ea"/>
                <a:cs typeface="Calibri Light"/>
              </a:rPr>
              <a:t>​</a:t>
            </a:r>
            <a:endParaRPr/>
          </a:p>
          <a:p>
            <a:pPr marL="0" marR="0" lvl="0" indent="0" algn="l" defTabSz="457200">
              <a:lnSpc>
                <a:spcPct val="100000"/>
              </a:lnSpc>
              <a:spcBef>
                <a:spcPts val="0"/>
              </a:spcBef>
              <a:spcAft>
                <a:spcPts val="0"/>
              </a:spcAft>
              <a:buClrTx/>
              <a:buSzTx/>
              <a:buFontTx/>
              <a:buNone/>
              <a:defRPr/>
            </a:pPr>
            <a:endParaRPr lang="fr-FR" sz="2000" b="0" i="0" u="none" strike="noStrike" cap="none" spc="0">
              <a:ln>
                <a:noFill/>
              </a:ln>
              <a:solidFill>
                <a:prstClr val="black"/>
              </a:solidFill>
              <a:latin typeface="Calibri Light"/>
              <a:ea typeface="+mn-ea"/>
              <a:cs typeface="Calibri Light"/>
            </a:endParaRPr>
          </a:p>
          <a:p>
            <a:pPr marL="0" marR="0" lvl="0" indent="0" algn="l" defTabSz="457200">
              <a:lnSpc>
                <a:spcPct val="100000"/>
              </a:lnSpc>
              <a:spcBef>
                <a:spcPts val="0"/>
              </a:spcBef>
              <a:spcAft>
                <a:spcPts val="0"/>
              </a:spcAft>
              <a:buClrTx/>
              <a:buSzTx/>
              <a:buFontTx/>
              <a:buNone/>
              <a:defRPr/>
            </a:pPr>
            <a:r>
              <a:rPr lang="fr-FR" sz="2000" b="0" i="0" u="none" strike="noStrike" cap="none" spc="0">
                <a:ln>
                  <a:noFill/>
                </a:ln>
                <a:solidFill>
                  <a:prstClr val="black"/>
                </a:solidFill>
                <a:latin typeface="Calibri Light"/>
                <a:ea typeface="+mn-ea"/>
                <a:cs typeface="Calibri Light"/>
              </a:rPr>
              <a:t>PLUI : </a:t>
            </a:r>
            <a:r>
              <a:rPr lang="fr-FR" sz="1800">
                <a:latin typeface="Calibri"/>
                <a:ea typeface="Calibri"/>
              </a:rPr>
              <a:t>En pratique, les métropoles peuvent donc conduire des procédures de modification de PLU communaux mais ne peuvent plus lancer des procédures de </a:t>
            </a:r>
            <a:r>
              <a:rPr lang="fr-FR" sz="1800" b="1">
                <a:latin typeface="Calibri"/>
                <a:ea typeface="Calibri"/>
              </a:rPr>
              <a:t>révision générale</a:t>
            </a:r>
            <a:r>
              <a:rPr lang="fr-FR" sz="1800">
                <a:latin typeface="Calibri"/>
                <a:ea typeface="Calibri"/>
              </a:rPr>
              <a:t> d’un PLU communal. </a:t>
            </a:r>
            <a:r>
              <a:rPr lang="fr-FR" sz="1800" b="1">
                <a:latin typeface="Calibri"/>
                <a:ea typeface="Calibri"/>
              </a:rPr>
              <a:t>Pour réviser ou élaborer un PLU, elles sont obligées de le faire à l’échelon intercommunal et donc de se lancer dans l’élaboration du PLU(i).</a:t>
            </a:r>
            <a:endParaRPr lang="fr-FR" sz="1800">
              <a:latin typeface="Calibri"/>
              <a:ea typeface="Calibri"/>
            </a:endParaRPr>
          </a:p>
          <a:p>
            <a:pPr>
              <a:defRPr/>
            </a:pPr>
            <a:endParaRPr lang="fr-FR" sz="2000" b="0" strike="noStrike" spc="-1">
              <a:latin typeface="Calibri"/>
            </a:endParaRPr>
          </a:p>
        </p:txBody>
      </p:sp>
      <p:sp>
        <p:nvSpPr>
          <p:cNvPr id="307" name="TextShape 3" hidden="0"/>
          <p:cNvSpPr txBox="1"/>
          <p:nvPr isPhoto="0" userDrawn="0"/>
        </p:nvSpPr>
        <p:spPr bwMode="auto">
          <a:xfrm>
            <a:off x="3850920" y="9431640"/>
            <a:ext cx="2946600" cy="497880"/>
          </a:xfrm>
          <a:prstGeom prst="rect">
            <a:avLst/>
          </a:prstGeom>
          <a:noFill/>
          <a:ln>
            <a:noFill/>
          </a:ln>
        </p:spPr>
        <p:txBody>
          <a:bodyPr lIns="83880" tIns="41760" rIns="83880" bIns="41760" anchor="b">
            <a:noAutofit/>
          </a:bodyPr>
          <a:lstStyle/>
          <a:p>
            <a:pPr algn="r">
              <a:lnSpc>
                <a:spcPct val="100000"/>
              </a:lnSpc>
              <a:defRPr/>
            </a:pPr>
            <a:fld id="{89DFE377-4A24-4844-BA8A-D2BBB4BDDEEB}" type="slidenum">
              <a:rPr lang="fr-FR" sz="1100" b="0" strike="noStrike" spc="-1">
                <a:solidFill>
                  <a:srgbClr val="000000"/>
                </a:solidFill>
                <a:latin typeface="+mn-lt"/>
                <a:ea typeface="+mn-ea"/>
              </a:rPr>
              <a:t/>
            </a:fld>
            <a:endParaRPr lang="fr-FR" sz="1100" b="0" strike="noStrike" spc="-1">
              <a:latin typeface="Calibri"/>
            </a:endParaRPr>
          </a:p>
        </p:txBody>
      </p:sp>
    </p:spTree>
  </p:cSld>
</p:notes>
</file>

<file path=ppt/notesSlides/notesSlide10.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hidden="0"/>
        <p:cNvGrpSpPr/>
        <p:nvPr isPhoto="0" userDrawn="0"/>
      </p:nvGrpSpPr>
      <p:grpSpPr bwMode="auto">
        <a:xfrm>
          <a:off x="0" y="0"/>
          <a:ext cx="0" cy="0"/>
          <a:chOff x="0" y="0"/>
          <a:chExt cx="0" cy="0"/>
        </a:xfrm>
      </p:grpSpPr>
      <p:sp>
        <p:nvSpPr>
          <p:cNvPr id="305" name="PlaceHolder 1" hidden="0"/>
          <p:cNvSpPr>
            <a:spLocks noChangeAspect="1" noGrp="1" noRot="1"/>
          </p:cNvSpPr>
          <p:nvPr isPhoto="0" userDrawn="0">
            <p:ph type="sldImg" hasCustomPrompt="0"/>
          </p:nvPr>
        </p:nvSpPr>
        <p:spPr bwMode="auto">
          <a:xfrm>
            <a:off x="422275" y="1241425"/>
            <a:ext cx="5954713" cy="3351213"/>
          </a:xfrm>
          <a:prstGeom prst="rect">
            <a:avLst/>
          </a:prstGeom>
        </p:spPr>
      </p:sp>
      <p:sp>
        <p:nvSpPr>
          <p:cNvPr id="306" name="PlaceHolder 2" hidden="0"/>
          <p:cNvSpPr>
            <a:spLocks noGrp="1"/>
          </p:cNvSpPr>
          <p:nvPr isPhoto="0" userDrawn="0">
            <p:ph type="body" hasCustomPrompt="0"/>
          </p:nvPr>
        </p:nvSpPr>
        <p:spPr bwMode="auto">
          <a:xfrm>
            <a:off x="679680" y="4778280"/>
            <a:ext cx="5439600" cy="3909600"/>
          </a:xfrm>
          <a:prstGeom prst="rect">
            <a:avLst/>
          </a:prstGeom>
        </p:spPr>
        <p:txBody>
          <a:bodyPr lIns="83880" tIns="41760" rIns="83880" bIns="41760">
            <a:noAutofit/>
          </a:bodyPr>
          <a:lstStyle/>
          <a:p>
            <a:pPr>
              <a:defRPr/>
            </a:pPr>
            <a:r>
              <a:rPr lang="fr-FR" sz="2000" spc="20">
                <a:solidFill>
                  <a:srgbClr val="6C2E53"/>
                </a:solidFill>
                <a:cs typeface="Arial"/>
              </a:rPr>
              <a:t>Ce référentiel en cours de déploiement sur France entière jusqu’en 2025 est l’outil métrique choisi par le Ministère de la Transition Ecologique et Solidaire pour mesurer le Zéro Artificialisation Nette (ZAN) à partir de 2031. </a:t>
            </a:r>
            <a:endParaRPr lang="fr-FR" sz="2000" b="0" strike="noStrike" spc="-1">
              <a:latin typeface="Calibri"/>
            </a:endParaRPr>
          </a:p>
        </p:txBody>
      </p:sp>
      <p:sp>
        <p:nvSpPr>
          <p:cNvPr id="307" name="TextShape 3" hidden="0"/>
          <p:cNvSpPr txBox="1"/>
          <p:nvPr isPhoto="0" userDrawn="0"/>
        </p:nvSpPr>
        <p:spPr bwMode="auto">
          <a:xfrm>
            <a:off x="3850920" y="9431640"/>
            <a:ext cx="2946600" cy="497880"/>
          </a:xfrm>
          <a:prstGeom prst="rect">
            <a:avLst/>
          </a:prstGeom>
          <a:noFill/>
          <a:ln>
            <a:noFill/>
          </a:ln>
        </p:spPr>
        <p:txBody>
          <a:bodyPr lIns="83880" tIns="41760" rIns="83880" bIns="41760" anchor="b">
            <a:noAutofit/>
          </a:bodyPr>
          <a:lstStyle/>
          <a:p>
            <a:pPr algn="r">
              <a:lnSpc>
                <a:spcPct val="100000"/>
              </a:lnSpc>
              <a:defRPr/>
            </a:pPr>
            <a:fld id="{89DFE377-4A24-4844-BA8A-D2BBB4BDDEEB}" type="slidenum">
              <a:rPr lang="fr-FR" sz="1100" b="0" strike="noStrike" spc="-1">
                <a:solidFill>
                  <a:srgbClr val="000000"/>
                </a:solidFill>
                <a:latin typeface="+mn-lt"/>
                <a:ea typeface="+mn-ea"/>
              </a:rPr>
              <a:t/>
            </a:fld>
            <a:endParaRPr lang="fr-FR" sz="1100" b="0" strike="noStrike" spc="-1">
              <a:latin typeface="Calibri"/>
            </a:endParaRPr>
          </a:p>
        </p:txBody>
      </p:sp>
    </p:spTree>
  </p:cSld>
</p:notes>
</file>

<file path=ppt/notesSlides/notesSlide11.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hidden="0"/>
        <p:cNvGrpSpPr/>
        <p:nvPr isPhoto="0" userDrawn="0"/>
      </p:nvGrpSpPr>
      <p:grpSpPr bwMode="auto">
        <a:xfrm>
          <a:off x="0" y="0"/>
          <a:ext cx="0" cy="0"/>
          <a:chOff x="0" y="0"/>
          <a:chExt cx="0" cy="0"/>
        </a:xfrm>
      </p:grpSpPr>
      <p:sp>
        <p:nvSpPr>
          <p:cNvPr id="305" name="PlaceHolder 1" hidden="0"/>
          <p:cNvSpPr>
            <a:spLocks noChangeAspect="1" noGrp="1" noRot="1"/>
          </p:cNvSpPr>
          <p:nvPr isPhoto="0" userDrawn="0">
            <p:ph type="sldImg" hasCustomPrompt="0"/>
          </p:nvPr>
        </p:nvSpPr>
        <p:spPr bwMode="auto">
          <a:xfrm>
            <a:off x="422275" y="1241425"/>
            <a:ext cx="5954713" cy="3351213"/>
          </a:xfrm>
          <a:prstGeom prst="rect">
            <a:avLst/>
          </a:prstGeom>
        </p:spPr>
      </p:sp>
      <p:sp>
        <p:nvSpPr>
          <p:cNvPr id="306" name="PlaceHolder 2" hidden="0"/>
          <p:cNvSpPr>
            <a:spLocks noGrp="1"/>
          </p:cNvSpPr>
          <p:nvPr isPhoto="0" userDrawn="0">
            <p:ph type="body" hasCustomPrompt="0"/>
          </p:nvPr>
        </p:nvSpPr>
        <p:spPr bwMode="auto">
          <a:xfrm>
            <a:off x="679680" y="4778280"/>
            <a:ext cx="5439600" cy="3909600"/>
          </a:xfrm>
          <a:prstGeom prst="rect">
            <a:avLst/>
          </a:prstGeom>
        </p:spPr>
        <p:txBody>
          <a:bodyPr lIns="83880" tIns="41760" rIns="83880" bIns="41760">
            <a:noAutofit/>
          </a:bodyPr>
          <a:lstStyle/>
          <a:p>
            <a:pPr marL="0" marR="0" lvl="0" indent="0" algn="l" defTabSz="914400">
              <a:lnSpc>
                <a:spcPct val="100000"/>
              </a:lnSpc>
              <a:spcBef>
                <a:spcPts val="0"/>
              </a:spcBef>
              <a:spcAft>
                <a:spcPts val="0"/>
              </a:spcAft>
              <a:buClrTx/>
              <a:buSzTx/>
              <a:buFontTx/>
              <a:buNone/>
              <a:defRPr/>
            </a:pPr>
            <a:r>
              <a:rPr lang="fr-FR" sz="2000" b="1" i="0" u="none" strike="noStrike" cap="none" spc="0">
                <a:ln>
                  <a:noFill/>
                </a:ln>
                <a:solidFill>
                  <a:srgbClr val="30436A"/>
                </a:solidFill>
                <a:latin typeface="Aller"/>
                <a:ea typeface="+mn-ea"/>
                <a:cs typeface="+mn-cs"/>
              </a:rPr>
              <a:t>&gt;&gt;&gt;&gt;&gt; LE MOS pourra donc être l’outil de mesure permettant de répondre à l’intégralité des obligations réglementaires et politiques sectorielles </a:t>
            </a:r>
            <a:endParaRPr/>
          </a:p>
          <a:p>
            <a:pPr>
              <a:defRPr/>
            </a:pPr>
            <a:endParaRPr lang="fr-FR" sz="2000" b="0" strike="noStrike" spc="-1">
              <a:latin typeface="Calibri"/>
            </a:endParaRPr>
          </a:p>
        </p:txBody>
      </p:sp>
      <p:sp>
        <p:nvSpPr>
          <p:cNvPr id="307" name="TextShape 3" hidden="0"/>
          <p:cNvSpPr txBox="1"/>
          <p:nvPr isPhoto="0" userDrawn="0"/>
        </p:nvSpPr>
        <p:spPr bwMode="auto">
          <a:xfrm>
            <a:off x="3850920" y="9431640"/>
            <a:ext cx="2946600" cy="497880"/>
          </a:xfrm>
          <a:prstGeom prst="rect">
            <a:avLst/>
          </a:prstGeom>
          <a:noFill/>
          <a:ln>
            <a:noFill/>
          </a:ln>
        </p:spPr>
        <p:txBody>
          <a:bodyPr lIns="83880" tIns="41760" rIns="83880" bIns="41760" anchor="b">
            <a:noAutofit/>
          </a:bodyPr>
          <a:lstStyle/>
          <a:p>
            <a:pPr algn="r">
              <a:lnSpc>
                <a:spcPct val="100000"/>
              </a:lnSpc>
              <a:defRPr/>
            </a:pPr>
            <a:fld id="{89DFE377-4A24-4844-BA8A-D2BBB4BDDEEB}" type="slidenum">
              <a:rPr lang="fr-FR" sz="1100" b="0" strike="noStrike" spc="-1">
                <a:solidFill>
                  <a:srgbClr val="000000"/>
                </a:solidFill>
                <a:latin typeface="+mn-lt"/>
                <a:ea typeface="+mn-ea"/>
              </a:rPr>
              <a:t/>
            </a:fld>
            <a:endParaRPr lang="fr-FR" sz="1100" b="0" strike="noStrike" spc="-1">
              <a:latin typeface="Calibri"/>
            </a:endParaRPr>
          </a:p>
        </p:txBody>
      </p:sp>
    </p:spTree>
  </p:cSld>
</p:notes>
</file>

<file path=ppt/notesSlides/notesSlide12.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hidden="0"/>
        <p:cNvGrpSpPr/>
        <p:nvPr isPhoto="0" userDrawn="0"/>
      </p:nvGrpSpPr>
      <p:grpSpPr bwMode="auto">
        <a:xfrm>
          <a:off x="0" y="0"/>
          <a:ext cx="0" cy="0"/>
          <a:chOff x="0" y="0"/>
          <a:chExt cx="0" cy="0"/>
        </a:xfrm>
      </p:grpSpPr>
      <p:sp>
        <p:nvSpPr>
          <p:cNvPr id="2" name="Espace réservé de l'image des diapositives 1" hidden="0"/>
          <p:cNvSpPr>
            <a:spLocks noChangeAspect="1" noGrp="1" noRot="1"/>
          </p:cNvSpPr>
          <p:nvPr isPhoto="0" userDrawn="0">
            <p:ph type="sldImg" hasCustomPrompt="0"/>
          </p:nvPr>
        </p:nvSpPr>
        <p:spPr bwMode="auto"/>
      </p:sp>
      <p:sp>
        <p:nvSpPr>
          <p:cNvPr id="3" name="Espace réservé des notes 2" hidden="0"/>
          <p:cNvSpPr>
            <a:spLocks noGrp="1"/>
          </p:cNvSpPr>
          <p:nvPr isPhoto="0" userDrawn="0">
            <p:ph type="body" idx="1" hasCustomPrompt="0"/>
          </p:nvPr>
        </p:nvSpPr>
        <p:spPr bwMode="auto"/>
        <p:txBody>
          <a:bodyPr/>
          <a:lstStyle/>
          <a:p>
            <a:pPr>
              <a:defRPr/>
            </a:pPr>
            <a:r>
              <a:rPr lang="fr-FR"/>
              <a:t>En </a:t>
            </a:r>
            <a:r>
              <a:rPr lang="fr-FR"/>
              <a:t>occitanie</a:t>
            </a:r>
            <a:endParaRPr lang="fr-FR"/>
          </a:p>
        </p:txBody>
      </p:sp>
      <p:sp>
        <p:nvSpPr>
          <p:cNvPr id="4" name="Espace réservé du numéro de diapositive 3" hidden="0"/>
          <p:cNvSpPr>
            <a:spLocks noGrp="1"/>
          </p:cNvSpPr>
          <p:nvPr isPhoto="0" userDrawn="0">
            <p:ph type="sldNum" sz="quarter" idx="5" hasCustomPrompt="0"/>
          </p:nvPr>
        </p:nvSpPr>
        <p:spPr bwMode="auto"/>
        <p:txBody>
          <a:bodyPr/>
          <a:lstStyle/>
          <a:p>
            <a:pPr>
              <a:defRPr/>
            </a:pPr>
            <a:fld id="{394EFB28-D601-4CB4-AF7F-932A3719D885}" type="slidenum">
              <a:rPr lang="fr-FR"/>
              <a:t/>
            </a:fld>
            <a:endParaRPr lang="fr-FR"/>
          </a:p>
        </p:txBody>
      </p:sp>
    </p:spTree>
  </p:cSld>
</p:notes>
</file>

<file path=ppt/notesSlides/notesSlide13.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hidden="0"/>
        <p:cNvGrpSpPr/>
        <p:nvPr isPhoto="0" userDrawn="0"/>
      </p:nvGrpSpPr>
      <p:grpSpPr bwMode="auto">
        <a:xfrm>
          <a:off x="0" y="0"/>
          <a:ext cx="0" cy="0"/>
          <a:chOff x="0" y="0"/>
          <a:chExt cx="0" cy="0"/>
        </a:xfrm>
      </p:grpSpPr>
      <p:sp>
        <p:nvSpPr>
          <p:cNvPr id="2" name="Espace réservé de l'image des diapositives 1" hidden="0"/>
          <p:cNvSpPr>
            <a:spLocks noChangeAspect="1" noGrp="1" noRot="1"/>
          </p:cNvSpPr>
          <p:nvPr isPhoto="0" userDrawn="0">
            <p:ph type="sldImg" hasCustomPrompt="0"/>
          </p:nvPr>
        </p:nvSpPr>
        <p:spPr bwMode="auto"/>
      </p:sp>
      <p:sp>
        <p:nvSpPr>
          <p:cNvPr id="3" name="Espace réservé des notes 2" hidden="0"/>
          <p:cNvSpPr>
            <a:spLocks noGrp="1"/>
          </p:cNvSpPr>
          <p:nvPr isPhoto="0" userDrawn="0">
            <p:ph type="body" idx="1" hasCustomPrompt="0"/>
          </p:nvPr>
        </p:nvSpPr>
        <p:spPr bwMode="auto"/>
        <p:txBody>
          <a:bodyPr/>
          <a:lstStyle/>
          <a:p>
            <a:pPr>
              <a:defRPr/>
            </a:pPr>
            <a:r>
              <a:rPr lang="fr-FR"/>
              <a:t>En </a:t>
            </a:r>
            <a:r>
              <a:rPr lang="fr-FR"/>
              <a:t>occitanie</a:t>
            </a:r>
            <a:endParaRPr lang="fr-FR"/>
          </a:p>
        </p:txBody>
      </p:sp>
      <p:sp>
        <p:nvSpPr>
          <p:cNvPr id="4" name="Espace réservé du numéro de diapositive 3" hidden="0"/>
          <p:cNvSpPr>
            <a:spLocks noGrp="1"/>
          </p:cNvSpPr>
          <p:nvPr isPhoto="0" userDrawn="0">
            <p:ph type="sldNum" sz="quarter" idx="5" hasCustomPrompt="0"/>
          </p:nvPr>
        </p:nvSpPr>
        <p:spPr bwMode="auto"/>
        <p:txBody>
          <a:bodyPr/>
          <a:lstStyle/>
          <a:p>
            <a:pPr>
              <a:defRPr/>
            </a:pPr>
            <a:fld id="{394EFB28-D601-4CB4-AF7F-932A3719D885}" type="slidenum">
              <a:rPr lang="fr-FR"/>
              <a:t/>
            </a:fld>
            <a:endParaRPr lang="fr-FR"/>
          </a:p>
        </p:txBody>
      </p:sp>
    </p:spTree>
  </p:cSld>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hidden="0"/>
        <p:cNvGrpSpPr/>
        <p:nvPr isPhoto="0" userDrawn="0"/>
      </p:nvGrpSpPr>
      <p:grpSpPr bwMode="auto">
        <a:xfrm>
          <a:off x="0" y="0"/>
          <a:ext cx="0" cy="0"/>
          <a:chOff x="0" y="0"/>
          <a:chExt cx="0" cy="0"/>
        </a:xfrm>
      </p:grpSpPr>
      <p:sp>
        <p:nvSpPr>
          <p:cNvPr id="305" name="PlaceHolder 1" hidden="0"/>
          <p:cNvSpPr>
            <a:spLocks noChangeAspect="1" noGrp="1" noRot="1"/>
          </p:cNvSpPr>
          <p:nvPr isPhoto="0" userDrawn="0">
            <p:ph type="sldImg" hasCustomPrompt="0"/>
          </p:nvPr>
        </p:nvSpPr>
        <p:spPr bwMode="auto">
          <a:xfrm>
            <a:off x="422275" y="1241425"/>
            <a:ext cx="5954713" cy="3351213"/>
          </a:xfrm>
          <a:prstGeom prst="rect">
            <a:avLst/>
          </a:prstGeom>
        </p:spPr>
      </p:sp>
      <p:sp>
        <p:nvSpPr>
          <p:cNvPr id="306" name="PlaceHolder 2" hidden="0"/>
          <p:cNvSpPr>
            <a:spLocks noGrp="1"/>
          </p:cNvSpPr>
          <p:nvPr isPhoto="0" userDrawn="0">
            <p:ph type="body" hasCustomPrompt="0"/>
          </p:nvPr>
        </p:nvSpPr>
        <p:spPr bwMode="auto">
          <a:xfrm>
            <a:off x="679680" y="4778280"/>
            <a:ext cx="5439600" cy="3909600"/>
          </a:xfrm>
          <a:prstGeom prst="rect">
            <a:avLst/>
          </a:prstGeom>
        </p:spPr>
        <p:txBody>
          <a:bodyPr lIns="83880" tIns="41760" rIns="83880" bIns="41760">
            <a:noAutofit/>
          </a:bodyPr>
          <a:lstStyle/>
          <a:p>
            <a:pPr marL="0" marR="0" lvl="0" indent="0" algn="l" defTabSz="914400">
              <a:lnSpc>
                <a:spcPct val="100000"/>
              </a:lnSpc>
              <a:spcBef>
                <a:spcPts val="0"/>
              </a:spcBef>
              <a:spcAft>
                <a:spcPts val="0"/>
              </a:spcAft>
              <a:buClrTx/>
              <a:buSzTx/>
              <a:buFontTx/>
              <a:buNone/>
              <a:defRPr/>
            </a:pPr>
            <a:r>
              <a:rPr lang="fr-FR" sz="2000">
                <a:latin typeface="Calibri"/>
                <a:ea typeface="Calibri"/>
                <a:cs typeface="Calibri"/>
              </a:rPr>
              <a:t>A toutes les structures porteuses de projets</a:t>
            </a:r>
            <a:endParaRPr/>
          </a:p>
          <a:p>
            <a:pPr marL="0" marR="0" lvl="0" indent="0" algn="l" defTabSz="914400">
              <a:lnSpc>
                <a:spcPct val="100000"/>
              </a:lnSpc>
              <a:spcBef>
                <a:spcPts val="0"/>
              </a:spcBef>
              <a:spcAft>
                <a:spcPts val="0"/>
              </a:spcAft>
              <a:buClrTx/>
              <a:buSzTx/>
              <a:buFontTx/>
              <a:buNone/>
              <a:defRPr/>
            </a:pPr>
            <a:endParaRPr lang="fr-FR" sz="2000">
              <a:latin typeface="Calibri"/>
              <a:ea typeface="Calibri"/>
              <a:cs typeface="Calibri"/>
            </a:endParaRPr>
          </a:p>
          <a:p>
            <a:pPr marL="0" marR="0" lvl="0" indent="0" algn="l" defTabSz="914400">
              <a:lnSpc>
                <a:spcPct val="100000"/>
              </a:lnSpc>
              <a:spcBef>
                <a:spcPts val="0"/>
              </a:spcBef>
              <a:spcAft>
                <a:spcPts val="0"/>
              </a:spcAft>
              <a:buClrTx/>
              <a:buSzTx/>
              <a:buFontTx/>
              <a:buNone/>
              <a:defRPr/>
            </a:pPr>
            <a:r>
              <a:rPr lang="fr-FR" sz="2000">
                <a:latin typeface="Calibri"/>
                <a:ea typeface="Calibri"/>
                <a:cs typeface="Calibri"/>
              </a:rPr>
              <a:t>Gagner du temps </a:t>
            </a:r>
            <a:endParaRPr/>
          </a:p>
          <a:p>
            <a:pPr marL="0" marR="0" lvl="0" indent="0" algn="l" defTabSz="914400">
              <a:lnSpc>
                <a:spcPct val="100000"/>
              </a:lnSpc>
              <a:spcBef>
                <a:spcPts val="0"/>
              </a:spcBef>
              <a:spcAft>
                <a:spcPts val="0"/>
              </a:spcAft>
              <a:buClrTx/>
              <a:buSzTx/>
              <a:buFontTx/>
              <a:buNone/>
              <a:defRPr/>
            </a:pPr>
            <a:endParaRPr lang="fr-FR" sz="2000">
              <a:latin typeface="Calibri"/>
              <a:ea typeface="Calibri"/>
              <a:cs typeface="Calibri"/>
            </a:endParaRPr>
          </a:p>
          <a:p>
            <a:pPr marL="0" marR="0" lvl="0" indent="0" algn="l" defTabSz="914400">
              <a:lnSpc>
                <a:spcPct val="100000"/>
              </a:lnSpc>
              <a:spcBef>
                <a:spcPts val="0"/>
              </a:spcBef>
              <a:spcAft>
                <a:spcPts val="0"/>
              </a:spcAft>
              <a:buClrTx/>
              <a:buSzTx/>
              <a:buFontTx/>
              <a:buNone/>
              <a:defRPr/>
            </a:pPr>
            <a:r>
              <a:rPr lang="fr-FR" sz="2000">
                <a:latin typeface="Calibri"/>
                <a:ea typeface="Calibri"/>
                <a:cs typeface="Calibri"/>
              </a:rPr>
              <a:t>Difficultés pouvant être liées :</a:t>
            </a:r>
            <a:endParaRPr/>
          </a:p>
          <a:p>
            <a:pPr marL="342900" marR="0" lvl="0" indent="-342900" algn="l" defTabSz="914400">
              <a:lnSpc>
                <a:spcPct val="100000"/>
              </a:lnSpc>
              <a:spcBef>
                <a:spcPts val="0"/>
              </a:spcBef>
              <a:spcAft>
                <a:spcPts val="0"/>
              </a:spcAft>
              <a:buClrTx/>
              <a:buSzTx/>
              <a:buFontTx/>
              <a:buChar char="-"/>
              <a:defRPr/>
            </a:pPr>
            <a:r>
              <a:rPr lang="fr-FR" sz="2000">
                <a:latin typeface="Calibri"/>
                <a:ea typeface="Calibri"/>
                <a:cs typeface="Calibri"/>
              </a:rPr>
              <a:t>aux procédures, </a:t>
            </a:r>
            <a:r>
              <a:rPr lang="fr-FR" sz="2000">
                <a:latin typeface="Calibri"/>
                <a:ea typeface="Calibri"/>
                <a:cs typeface="Calibri"/>
              </a:rPr>
              <a:t>difficultés de </a:t>
            </a:r>
            <a:r>
              <a:rPr lang="fr-FR" sz="2000">
                <a:latin typeface="Calibri"/>
                <a:ea typeface="Calibri"/>
              </a:rPr>
              <a:t>mise en œuvre / interprétation de certains textes législatifs ou des enjeux qu’ils soulèvent</a:t>
            </a:r>
            <a:endParaRPr/>
          </a:p>
          <a:p>
            <a:pPr marL="342900" marR="0" lvl="0" indent="-342900" algn="l" defTabSz="914400">
              <a:lnSpc>
                <a:spcPct val="100000"/>
              </a:lnSpc>
              <a:spcBef>
                <a:spcPts val="0"/>
              </a:spcBef>
              <a:spcAft>
                <a:spcPts val="0"/>
              </a:spcAft>
              <a:buClrTx/>
              <a:buSzTx/>
              <a:buFontTx/>
              <a:buChar char="-"/>
              <a:defRPr/>
            </a:pPr>
            <a:r>
              <a:rPr lang="fr-FR" sz="2000">
                <a:latin typeface="Calibri"/>
                <a:ea typeface="Calibri"/>
                <a:cs typeface="Calibri"/>
              </a:rPr>
              <a:t>délais pour faire</a:t>
            </a:r>
            <a:endParaRPr/>
          </a:p>
          <a:p>
            <a:pPr marL="342900" marR="0" lvl="0" indent="-342900" algn="l" defTabSz="914400">
              <a:lnSpc>
                <a:spcPct val="100000"/>
              </a:lnSpc>
              <a:spcBef>
                <a:spcPts val="0"/>
              </a:spcBef>
              <a:spcAft>
                <a:spcPts val="0"/>
              </a:spcAft>
              <a:buClrTx/>
              <a:buSzTx/>
              <a:buFontTx/>
              <a:buChar char="-"/>
              <a:defRPr/>
            </a:pPr>
            <a:r>
              <a:rPr lang="fr-FR" sz="2000">
                <a:latin typeface="Calibri"/>
                <a:ea typeface="Calibri"/>
                <a:cs typeface="Calibri"/>
              </a:rPr>
              <a:t>manque d’ingénierie/ de moyens humains... </a:t>
            </a:r>
            <a:endParaRPr/>
          </a:p>
          <a:p>
            <a:pPr marL="0" marR="0" lvl="0" indent="0" algn="l" defTabSz="914400">
              <a:lnSpc>
                <a:spcPct val="100000"/>
              </a:lnSpc>
              <a:spcBef>
                <a:spcPts val="0"/>
              </a:spcBef>
              <a:spcAft>
                <a:spcPts val="0"/>
              </a:spcAft>
              <a:buClrTx/>
              <a:buSzTx/>
              <a:buFontTx/>
              <a:buNone/>
              <a:defRPr/>
            </a:pPr>
            <a:endParaRPr lang="fr-FR" sz="2000">
              <a:latin typeface="Calibri"/>
              <a:ea typeface="Calibri"/>
              <a:cs typeface="Calibri"/>
            </a:endParaRPr>
          </a:p>
          <a:p>
            <a:pPr marL="0" marR="0" lvl="0" indent="0" algn="l" defTabSz="914400">
              <a:lnSpc>
                <a:spcPct val="100000"/>
              </a:lnSpc>
              <a:spcBef>
                <a:spcPts val="0"/>
              </a:spcBef>
              <a:spcAft>
                <a:spcPts val="0"/>
              </a:spcAft>
              <a:buClrTx/>
              <a:buSzTx/>
              <a:buFontTx/>
              <a:buNone/>
              <a:defRPr/>
            </a:pPr>
            <a:r>
              <a:rPr lang="fr-FR" sz="2000">
                <a:latin typeface="Calibri"/>
                <a:ea typeface="Calibri"/>
                <a:cs typeface="Calibri"/>
              </a:rPr>
              <a:t>Gage/ renfort de qualité de la donnée, enrichissements des méthodes : apporter de la robustesse et de l’exemplarité aux méthodes et aux sources... </a:t>
            </a:r>
            <a:endParaRPr/>
          </a:p>
          <a:p>
            <a:pPr marL="0" marR="0" lvl="0" indent="0" algn="l" defTabSz="914400">
              <a:lnSpc>
                <a:spcPct val="100000"/>
              </a:lnSpc>
              <a:spcBef>
                <a:spcPts val="0"/>
              </a:spcBef>
              <a:spcAft>
                <a:spcPts val="0"/>
              </a:spcAft>
              <a:buClrTx/>
              <a:buSzTx/>
              <a:buFontTx/>
              <a:buNone/>
              <a:defRPr/>
            </a:pPr>
            <a:r>
              <a:rPr lang="fr-FR" sz="2000">
                <a:latin typeface="Calibri"/>
                <a:ea typeface="Calibri"/>
                <a:cs typeface="Calibri"/>
              </a:rPr>
              <a:t>Faire remonter les besoins utilisateurs dans les sphères décisionnelles</a:t>
            </a:r>
            <a:endParaRPr/>
          </a:p>
          <a:p>
            <a:pPr>
              <a:defRPr/>
            </a:pPr>
            <a:endParaRPr lang="fr-FR" sz="2000" b="0" strike="noStrike" spc="-1">
              <a:latin typeface="Calibri"/>
            </a:endParaRPr>
          </a:p>
        </p:txBody>
      </p:sp>
      <p:sp>
        <p:nvSpPr>
          <p:cNvPr id="307" name="TextShape 3" hidden="0"/>
          <p:cNvSpPr txBox="1"/>
          <p:nvPr isPhoto="0" userDrawn="0"/>
        </p:nvSpPr>
        <p:spPr bwMode="auto">
          <a:xfrm>
            <a:off x="3850920" y="9431640"/>
            <a:ext cx="2946600" cy="497880"/>
          </a:xfrm>
          <a:prstGeom prst="rect">
            <a:avLst/>
          </a:prstGeom>
          <a:noFill/>
          <a:ln>
            <a:noFill/>
          </a:ln>
        </p:spPr>
        <p:txBody>
          <a:bodyPr lIns="83880" tIns="41760" rIns="83880" bIns="41760" anchor="b">
            <a:noAutofit/>
          </a:bodyPr>
          <a:lstStyle/>
          <a:p>
            <a:pPr algn="r">
              <a:lnSpc>
                <a:spcPct val="100000"/>
              </a:lnSpc>
              <a:defRPr/>
            </a:pPr>
            <a:fld id="{89DFE377-4A24-4844-BA8A-D2BBB4BDDEEB}" type="slidenum">
              <a:rPr lang="fr-FR" sz="1100" b="0" strike="noStrike" spc="-1">
                <a:solidFill>
                  <a:srgbClr val="000000"/>
                </a:solidFill>
                <a:latin typeface="+mn-lt"/>
                <a:ea typeface="+mn-ea"/>
              </a:rPr>
              <a:t/>
            </a:fld>
            <a:endParaRPr lang="fr-FR" sz="1100" b="0" strike="noStrike" spc="-1">
              <a:latin typeface="Calibri"/>
            </a:endParaRPr>
          </a:p>
        </p:txBody>
      </p:sp>
    </p:spTree>
  </p:cSld>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hidden="0"/>
        <p:cNvGrpSpPr/>
        <p:nvPr isPhoto="0" userDrawn="0"/>
      </p:nvGrpSpPr>
      <p:grpSpPr bwMode="auto">
        <a:xfrm>
          <a:off x="0" y="0"/>
          <a:ext cx="0" cy="0"/>
          <a:chOff x="0" y="0"/>
          <a:chExt cx="0" cy="0"/>
        </a:xfrm>
      </p:grpSpPr>
      <p:sp>
        <p:nvSpPr>
          <p:cNvPr id="305" name="PlaceHolder 1" hidden="0"/>
          <p:cNvSpPr>
            <a:spLocks noChangeAspect="1" noGrp="1" noRot="1"/>
          </p:cNvSpPr>
          <p:nvPr isPhoto="0" userDrawn="0">
            <p:ph type="sldImg" hasCustomPrompt="0"/>
          </p:nvPr>
        </p:nvSpPr>
        <p:spPr bwMode="auto">
          <a:xfrm>
            <a:off x="422275" y="1241425"/>
            <a:ext cx="5954713" cy="3351213"/>
          </a:xfrm>
          <a:prstGeom prst="rect">
            <a:avLst/>
          </a:prstGeom>
        </p:spPr>
      </p:sp>
      <p:sp>
        <p:nvSpPr>
          <p:cNvPr id="306" name="PlaceHolder 2" hidden="0"/>
          <p:cNvSpPr>
            <a:spLocks noGrp="1"/>
          </p:cNvSpPr>
          <p:nvPr isPhoto="0" userDrawn="0">
            <p:ph type="body" hasCustomPrompt="0"/>
          </p:nvPr>
        </p:nvSpPr>
        <p:spPr bwMode="auto">
          <a:xfrm>
            <a:off x="679680" y="4778280"/>
            <a:ext cx="5439600" cy="3909600"/>
          </a:xfrm>
          <a:prstGeom prst="rect">
            <a:avLst/>
          </a:prstGeom>
        </p:spPr>
        <p:txBody>
          <a:bodyPr lIns="83880" tIns="41760" rIns="83880" bIns="41760">
            <a:noAutofit/>
          </a:bodyPr>
          <a:lstStyle/>
          <a:p>
            <a:pPr marL="0" marR="0" lvl="0" indent="0" algn="l" defTabSz="914400">
              <a:lnSpc>
                <a:spcPct val="100000"/>
              </a:lnSpc>
              <a:spcBef>
                <a:spcPts val="0"/>
              </a:spcBef>
              <a:spcAft>
                <a:spcPts val="0"/>
              </a:spcAft>
              <a:buClrTx/>
              <a:buSzTx/>
              <a:buFontTx/>
              <a:buNone/>
              <a:defRPr/>
            </a:pPr>
            <a:r>
              <a:rPr lang="fr-FR" sz="2000">
                <a:latin typeface="Calibri"/>
                <a:ea typeface="Calibri"/>
                <a:cs typeface="Calibri"/>
              </a:rPr>
              <a:t>A toutes les structures porteuses de projets</a:t>
            </a:r>
            <a:endParaRPr/>
          </a:p>
          <a:p>
            <a:pPr marL="0" marR="0" lvl="0" indent="0" algn="l" defTabSz="914400">
              <a:lnSpc>
                <a:spcPct val="100000"/>
              </a:lnSpc>
              <a:spcBef>
                <a:spcPts val="0"/>
              </a:spcBef>
              <a:spcAft>
                <a:spcPts val="0"/>
              </a:spcAft>
              <a:buClrTx/>
              <a:buSzTx/>
              <a:buFontTx/>
              <a:buNone/>
              <a:defRPr/>
            </a:pPr>
            <a:endParaRPr lang="fr-FR" sz="2000">
              <a:latin typeface="Calibri"/>
              <a:ea typeface="Calibri"/>
              <a:cs typeface="Calibri"/>
            </a:endParaRPr>
          </a:p>
          <a:p>
            <a:pPr marL="0" marR="0" lvl="0" indent="0" algn="l" defTabSz="914400">
              <a:lnSpc>
                <a:spcPct val="100000"/>
              </a:lnSpc>
              <a:spcBef>
                <a:spcPts val="0"/>
              </a:spcBef>
              <a:spcAft>
                <a:spcPts val="0"/>
              </a:spcAft>
              <a:buClrTx/>
              <a:buSzTx/>
              <a:buFontTx/>
              <a:buNone/>
              <a:defRPr/>
            </a:pPr>
            <a:r>
              <a:rPr lang="fr-FR" sz="2000">
                <a:latin typeface="Calibri"/>
                <a:ea typeface="Calibri"/>
                <a:cs typeface="Calibri"/>
              </a:rPr>
              <a:t>Gagner du temps </a:t>
            </a:r>
            <a:endParaRPr/>
          </a:p>
          <a:p>
            <a:pPr marL="0" marR="0" lvl="0" indent="0" algn="l" defTabSz="914400">
              <a:lnSpc>
                <a:spcPct val="100000"/>
              </a:lnSpc>
              <a:spcBef>
                <a:spcPts val="0"/>
              </a:spcBef>
              <a:spcAft>
                <a:spcPts val="0"/>
              </a:spcAft>
              <a:buClrTx/>
              <a:buSzTx/>
              <a:buFontTx/>
              <a:buNone/>
              <a:defRPr/>
            </a:pPr>
            <a:endParaRPr lang="fr-FR" sz="2000">
              <a:latin typeface="Calibri"/>
              <a:ea typeface="Calibri"/>
              <a:cs typeface="Calibri"/>
            </a:endParaRPr>
          </a:p>
          <a:p>
            <a:pPr marL="0" marR="0" lvl="0" indent="0" algn="l" defTabSz="914400">
              <a:lnSpc>
                <a:spcPct val="100000"/>
              </a:lnSpc>
              <a:spcBef>
                <a:spcPts val="0"/>
              </a:spcBef>
              <a:spcAft>
                <a:spcPts val="0"/>
              </a:spcAft>
              <a:buClrTx/>
              <a:buSzTx/>
              <a:buFontTx/>
              <a:buNone/>
              <a:defRPr/>
            </a:pPr>
            <a:r>
              <a:rPr lang="fr-FR" sz="2000">
                <a:latin typeface="Calibri"/>
                <a:ea typeface="Calibri"/>
                <a:cs typeface="Calibri"/>
              </a:rPr>
              <a:t>Difficultés pouvant être liées :</a:t>
            </a:r>
            <a:endParaRPr/>
          </a:p>
          <a:p>
            <a:pPr marL="342900" marR="0" lvl="0" indent="-342900" algn="l" defTabSz="914400">
              <a:lnSpc>
                <a:spcPct val="100000"/>
              </a:lnSpc>
              <a:spcBef>
                <a:spcPts val="0"/>
              </a:spcBef>
              <a:spcAft>
                <a:spcPts val="0"/>
              </a:spcAft>
              <a:buClrTx/>
              <a:buSzTx/>
              <a:buFontTx/>
              <a:buChar char="-"/>
              <a:defRPr/>
            </a:pPr>
            <a:r>
              <a:rPr lang="fr-FR" sz="2000">
                <a:latin typeface="Calibri"/>
                <a:ea typeface="Calibri"/>
                <a:cs typeface="Calibri"/>
              </a:rPr>
              <a:t>aux procédures, </a:t>
            </a:r>
            <a:r>
              <a:rPr lang="fr-FR" sz="2000">
                <a:latin typeface="Calibri"/>
                <a:ea typeface="Calibri"/>
                <a:cs typeface="Calibri"/>
              </a:rPr>
              <a:t>difficultés de </a:t>
            </a:r>
            <a:r>
              <a:rPr lang="fr-FR" sz="2000">
                <a:latin typeface="Calibri"/>
                <a:ea typeface="Calibri"/>
              </a:rPr>
              <a:t>mise en œuvre / interprétation de certains textes législatifs ou des enjeux qu’ils soulèvent</a:t>
            </a:r>
            <a:endParaRPr/>
          </a:p>
          <a:p>
            <a:pPr marL="342900" marR="0" lvl="0" indent="-342900" algn="l" defTabSz="914400">
              <a:lnSpc>
                <a:spcPct val="100000"/>
              </a:lnSpc>
              <a:spcBef>
                <a:spcPts val="0"/>
              </a:spcBef>
              <a:spcAft>
                <a:spcPts val="0"/>
              </a:spcAft>
              <a:buClrTx/>
              <a:buSzTx/>
              <a:buFontTx/>
              <a:buChar char="-"/>
              <a:defRPr/>
            </a:pPr>
            <a:r>
              <a:rPr lang="fr-FR" sz="2000">
                <a:latin typeface="Calibri"/>
                <a:ea typeface="Calibri"/>
                <a:cs typeface="Calibri"/>
              </a:rPr>
              <a:t>délais pour faire</a:t>
            </a:r>
            <a:endParaRPr/>
          </a:p>
          <a:p>
            <a:pPr marL="342900" marR="0" lvl="0" indent="-342900" algn="l" defTabSz="914400">
              <a:lnSpc>
                <a:spcPct val="100000"/>
              </a:lnSpc>
              <a:spcBef>
                <a:spcPts val="0"/>
              </a:spcBef>
              <a:spcAft>
                <a:spcPts val="0"/>
              </a:spcAft>
              <a:buClrTx/>
              <a:buSzTx/>
              <a:buFontTx/>
              <a:buChar char="-"/>
              <a:defRPr/>
            </a:pPr>
            <a:r>
              <a:rPr lang="fr-FR" sz="2000">
                <a:latin typeface="Calibri"/>
                <a:ea typeface="Calibri"/>
                <a:cs typeface="Calibri"/>
              </a:rPr>
              <a:t>manque d’ingénierie/ de moyens humains... </a:t>
            </a:r>
            <a:endParaRPr/>
          </a:p>
          <a:p>
            <a:pPr marL="0" marR="0" lvl="0" indent="0" algn="l" defTabSz="914400">
              <a:lnSpc>
                <a:spcPct val="100000"/>
              </a:lnSpc>
              <a:spcBef>
                <a:spcPts val="0"/>
              </a:spcBef>
              <a:spcAft>
                <a:spcPts val="0"/>
              </a:spcAft>
              <a:buClrTx/>
              <a:buSzTx/>
              <a:buFontTx/>
              <a:buNone/>
              <a:defRPr/>
            </a:pPr>
            <a:endParaRPr lang="fr-FR" sz="2000">
              <a:latin typeface="Calibri"/>
              <a:ea typeface="Calibri"/>
              <a:cs typeface="Calibri"/>
            </a:endParaRPr>
          </a:p>
          <a:p>
            <a:pPr marL="0" marR="0" lvl="0" indent="0" algn="l" defTabSz="914400">
              <a:lnSpc>
                <a:spcPct val="100000"/>
              </a:lnSpc>
              <a:spcBef>
                <a:spcPts val="0"/>
              </a:spcBef>
              <a:spcAft>
                <a:spcPts val="0"/>
              </a:spcAft>
              <a:buClrTx/>
              <a:buSzTx/>
              <a:buFontTx/>
              <a:buNone/>
              <a:defRPr/>
            </a:pPr>
            <a:r>
              <a:rPr lang="fr-FR" sz="2000">
                <a:latin typeface="Calibri"/>
                <a:ea typeface="Calibri"/>
                <a:cs typeface="Calibri"/>
              </a:rPr>
              <a:t>Gage/ renfort de qualité de la donnée, enrichissements des méthodes : apporter de la robustesse et de l’exemplarité aux méthodes et aux sources... </a:t>
            </a:r>
            <a:endParaRPr/>
          </a:p>
          <a:p>
            <a:pPr marL="0" marR="0" lvl="0" indent="0" algn="l" defTabSz="914400">
              <a:lnSpc>
                <a:spcPct val="100000"/>
              </a:lnSpc>
              <a:spcBef>
                <a:spcPts val="0"/>
              </a:spcBef>
              <a:spcAft>
                <a:spcPts val="0"/>
              </a:spcAft>
              <a:buClrTx/>
              <a:buSzTx/>
              <a:buFontTx/>
              <a:buNone/>
              <a:defRPr/>
            </a:pPr>
            <a:r>
              <a:rPr lang="fr-FR" sz="2000">
                <a:latin typeface="Calibri"/>
                <a:ea typeface="Calibri"/>
                <a:cs typeface="Calibri"/>
              </a:rPr>
              <a:t>Faire remonter les besoins utilisateurs dans les sphères décisionnelles</a:t>
            </a:r>
            <a:endParaRPr/>
          </a:p>
          <a:p>
            <a:pPr>
              <a:defRPr/>
            </a:pPr>
            <a:endParaRPr lang="fr-FR" sz="2000" b="0" strike="noStrike" spc="-1">
              <a:latin typeface="Calibri"/>
            </a:endParaRPr>
          </a:p>
        </p:txBody>
      </p:sp>
      <p:sp>
        <p:nvSpPr>
          <p:cNvPr id="307" name="TextShape 3" hidden="0"/>
          <p:cNvSpPr txBox="1"/>
          <p:nvPr isPhoto="0" userDrawn="0"/>
        </p:nvSpPr>
        <p:spPr bwMode="auto">
          <a:xfrm>
            <a:off x="3850920" y="9431640"/>
            <a:ext cx="2946600" cy="497880"/>
          </a:xfrm>
          <a:prstGeom prst="rect">
            <a:avLst/>
          </a:prstGeom>
          <a:noFill/>
          <a:ln>
            <a:noFill/>
          </a:ln>
        </p:spPr>
        <p:txBody>
          <a:bodyPr lIns="83880" tIns="41760" rIns="83880" bIns="41760" anchor="b">
            <a:noAutofit/>
          </a:bodyPr>
          <a:lstStyle/>
          <a:p>
            <a:pPr algn="r">
              <a:lnSpc>
                <a:spcPct val="100000"/>
              </a:lnSpc>
              <a:defRPr/>
            </a:pPr>
            <a:fld id="{89DFE377-4A24-4844-BA8A-D2BBB4BDDEEB}" type="slidenum">
              <a:rPr lang="fr-FR" sz="1100" b="0" strike="noStrike" spc="-1">
                <a:solidFill>
                  <a:srgbClr val="000000"/>
                </a:solidFill>
                <a:latin typeface="+mn-lt"/>
                <a:ea typeface="+mn-ea"/>
              </a:rPr>
              <a:t/>
            </a:fld>
            <a:endParaRPr lang="fr-FR" sz="1100" b="0" strike="noStrike" spc="-1">
              <a:latin typeface="Calibri"/>
            </a:endParaRPr>
          </a:p>
        </p:txBody>
      </p:sp>
    </p:spTree>
  </p:cSld>
</p:notes>
</file>

<file path=ppt/notesSlides/notesSlide4.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hidden="0"/>
        <p:cNvGrpSpPr/>
        <p:nvPr isPhoto="0" userDrawn="0"/>
      </p:nvGrpSpPr>
      <p:grpSpPr bwMode="auto">
        <a:xfrm>
          <a:off x="0" y="0"/>
          <a:ext cx="0" cy="0"/>
          <a:chOff x="0" y="0"/>
          <a:chExt cx="0" cy="0"/>
        </a:xfrm>
      </p:grpSpPr>
      <p:sp>
        <p:nvSpPr>
          <p:cNvPr id="305" name="PlaceHolder 1" hidden="0"/>
          <p:cNvSpPr>
            <a:spLocks noChangeAspect="1" noGrp="1" noRot="1"/>
          </p:cNvSpPr>
          <p:nvPr isPhoto="0" userDrawn="0">
            <p:ph type="sldImg" hasCustomPrompt="0"/>
          </p:nvPr>
        </p:nvSpPr>
        <p:spPr bwMode="auto">
          <a:xfrm>
            <a:off x="422275" y="1241425"/>
            <a:ext cx="5954713" cy="3351213"/>
          </a:xfrm>
          <a:prstGeom prst="rect">
            <a:avLst/>
          </a:prstGeom>
        </p:spPr>
      </p:sp>
      <p:sp>
        <p:nvSpPr>
          <p:cNvPr id="306" name="PlaceHolder 2" hidden="0"/>
          <p:cNvSpPr>
            <a:spLocks noGrp="1"/>
          </p:cNvSpPr>
          <p:nvPr isPhoto="0" userDrawn="0">
            <p:ph type="body" hasCustomPrompt="0"/>
          </p:nvPr>
        </p:nvSpPr>
        <p:spPr bwMode="auto">
          <a:xfrm>
            <a:off x="679680" y="4778280"/>
            <a:ext cx="5439600" cy="3909600"/>
          </a:xfrm>
          <a:prstGeom prst="rect">
            <a:avLst/>
          </a:prstGeom>
        </p:spPr>
        <p:txBody>
          <a:bodyPr lIns="83880" tIns="41760" rIns="83880" bIns="41760">
            <a:noAutofit/>
          </a:bodyPr>
          <a:lstStyle/>
          <a:p>
            <a:pPr>
              <a:defRPr/>
            </a:pPr>
            <a:r>
              <a:rPr lang="fr-FR" sz="1800">
                <a:solidFill>
                  <a:srgbClr val="000000"/>
                </a:solidFill>
                <a:latin typeface="Aptos"/>
                <a:ea typeface="Times New Roman"/>
                <a:cs typeface="Aptos"/>
              </a:rPr>
              <a:t>En jaune : les communes qui n'ont pas encore publié parce qu’elles ont des anciens documents, qu'elles n'ont pas forcément prévu de faire évoluer prochainement, donc ce sujet n'est pas leur urgence ni au niveau temps ni au niveau financier.</a:t>
            </a:r>
            <a:endParaRPr/>
          </a:p>
          <a:p>
            <a:pPr>
              <a:defRPr/>
            </a:pPr>
            <a:endParaRPr lang="fr-FR" sz="1800" b="0" strike="noStrike" spc="-1">
              <a:solidFill>
                <a:srgbClr val="000000"/>
              </a:solidFill>
              <a:latin typeface="Aptos"/>
            </a:endParaRPr>
          </a:p>
          <a:p>
            <a:pPr>
              <a:defRPr/>
            </a:pPr>
            <a:r>
              <a:rPr lang="fr-FR" sz="1800">
                <a:solidFill>
                  <a:srgbClr val="000000"/>
                </a:solidFill>
                <a:latin typeface="Aptos"/>
                <a:ea typeface="Times New Roman"/>
                <a:cs typeface="Aptos"/>
              </a:rPr>
              <a:t>Sur les 13 communes sans document publié, je sais que La Cadière a prévu de publier prochainement, dans les 12 autres il y en a aussi qui vont prochainement approuver des procédures donc elles vont devoir publier.</a:t>
            </a:r>
            <a:br>
              <a:rPr lang="fr-FR" sz="1800">
                <a:solidFill>
                  <a:srgbClr val="000000"/>
                </a:solidFill>
                <a:latin typeface="Aptos"/>
                <a:ea typeface="Times New Roman"/>
                <a:cs typeface="Aptos"/>
              </a:rPr>
            </a:br>
            <a:r>
              <a:rPr lang="fr-FR" sz="1800">
                <a:solidFill>
                  <a:srgbClr val="000000"/>
                </a:solidFill>
                <a:latin typeface="Aptos"/>
                <a:ea typeface="Times New Roman"/>
                <a:cs typeface="Aptos"/>
              </a:rPr>
              <a:t>Les 9 communes au RNU sont bien déclarées au RNU sur le GPU et n'ont pas de publication à effectuer.</a:t>
            </a:r>
            <a:endParaRPr/>
          </a:p>
          <a:p>
            <a:pPr>
              <a:defRPr/>
            </a:pPr>
            <a:endParaRPr lang="fr-FR" sz="1800" b="0" strike="noStrike" spc="-1">
              <a:solidFill>
                <a:srgbClr val="000000"/>
              </a:solidFill>
              <a:latin typeface="Aptos"/>
            </a:endParaRPr>
          </a:p>
          <a:p>
            <a:pPr>
              <a:defRPr/>
            </a:pPr>
            <a:r>
              <a:rPr lang="fr-FR" sz="1800">
                <a:solidFill>
                  <a:srgbClr val="000000"/>
                </a:solidFill>
                <a:latin typeface="Aptos"/>
                <a:ea typeface="Times New Roman"/>
                <a:cs typeface="Aptos"/>
              </a:rPr>
              <a:t>Par rapport à d'autres départements, les communes présentes sur le GPU publient bien les actualisations au fur et à mesure et sont donc à jour. A part encore quelques communes à la marge comme Barjols, Collobrières... qui ont changé de bureau d'études en cours de route et avaient des documents anciens qui ne les satisfaisaient pas vraiment, donc en l'absence de procédure nouvelle depuis janvier 2023 et donc de problème sur leur caractère exécutoire, ces quelques communes n'ont pas actualisé.</a:t>
            </a:r>
            <a:br>
              <a:rPr lang="fr-FR" sz="1800">
                <a:solidFill>
                  <a:srgbClr val="000000"/>
                </a:solidFill>
                <a:latin typeface="Aptos"/>
                <a:ea typeface="Times New Roman"/>
                <a:cs typeface="Aptos"/>
              </a:rPr>
            </a:br>
            <a:br>
              <a:rPr lang="fr-FR" sz="1800">
                <a:solidFill>
                  <a:srgbClr val="000000"/>
                </a:solidFill>
                <a:latin typeface="Aptos"/>
                <a:ea typeface="Times New Roman"/>
                <a:cs typeface="Aptos"/>
              </a:rPr>
            </a:br>
            <a:r>
              <a:rPr lang="fr-FR" sz="1800">
                <a:solidFill>
                  <a:srgbClr val="000000"/>
                </a:solidFill>
                <a:latin typeface="Aptos"/>
                <a:ea typeface="Times New Roman"/>
                <a:cs typeface="Aptos"/>
              </a:rPr>
              <a:t>Par rapport à de nombreux autres départements, on est plutôt pas mal niveau publication GPU pour les documents d'urbanisme.</a:t>
            </a:r>
            <a:endParaRPr lang="fr-FR" sz="2000" b="0" strike="noStrike" spc="-1">
              <a:latin typeface="Calibri"/>
            </a:endParaRPr>
          </a:p>
        </p:txBody>
      </p:sp>
      <p:sp>
        <p:nvSpPr>
          <p:cNvPr id="307" name="TextShape 3" hidden="0"/>
          <p:cNvSpPr txBox="1"/>
          <p:nvPr isPhoto="0" userDrawn="0"/>
        </p:nvSpPr>
        <p:spPr bwMode="auto">
          <a:xfrm>
            <a:off x="3850920" y="9431640"/>
            <a:ext cx="2946600" cy="497880"/>
          </a:xfrm>
          <a:prstGeom prst="rect">
            <a:avLst/>
          </a:prstGeom>
          <a:noFill/>
          <a:ln>
            <a:noFill/>
          </a:ln>
        </p:spPr>
        <p:txBody>
          <a:bodyPr lIns="83880" tIns="41760" rIns="83880" bIns="41760" anchor="b">
            <a:noAutofit/>
          </a:bodyPr>
          <a:lstStyle/>
          <a:p>
            <a:pPr algn="r">
              <a:lnSpc>
                <a:spcPct val="100000"/>
              </a:lnSpc>
              <a:defRPr/>
            </a:pPr>
            <a:fld id="{89DFE377-4A24-4844-BA8A-D2BBB4BDDEEB}" type="slidenum">
              <a:rPr lang="fr-FR" sz="1100" b="0" strike="noStrike" spc="-1">
                <a:solidFill>
                  <a:srgbClr val="000000"/>
                </a:solidFill>
                <a:latin typeface="+mn-lt"/>
                <a:ea typeface="+mn-ea"/>
              </a:rPr>
              <a:t/>
            </a:fld>
            <a:endParaRPr lang="fr-FR" sz="1100" b="0" strike="noStrike" spc="-1">
              <a:latin typeface="Calibri"/>
            </a:endParaRPr>
          </a:p>
        </p:txBody>
      </p:sp>
    </p:spTree>
  </p:cSld>
</p:notes>
</file>

<file path=ppt/notesSlides/notesSlide5.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hidden="0"/>
        <p:cNvGrpSpPr/>
        <p:nvPr isPhoto="0" userDrawn="0"/>
      </p:nvGrpSpPr>
      <p:grpSpPr bwMode="auto">
        <a:xfrm>
          <a:off x="0" y="0"/>
          <a:ext cx="0" cy="0"/>
          <a:chOff x="0" y="0"/>
          <a:chExt cx="0" cy="0"/>
        </a:xfrm>
      </p:grpSpPr>
      <p:sp>
        <p:nvSpPr>
          <p:cNvPr id="305" name="PlaceHolder 1" hidden="0"/>
          <p:cNvSpPr>
            <a:spLocks noChangeAspect="1" noGrp="1" noRot="1"/>
          </p:cNvSpPr>
          <p:nvPr isPhoto="0" userDrawn="0">
            <p:ph type="sldImg" hasCustomPrompt="0"/>
          </p:nvPr>
        </p:nvSpPr>
        <p:spPr bwMode="auto">
          <a:xfrm>
            <a:off x="422275" y="1241425"/>
            <a:ext cx="5954713" cy="3351213"/>
          </a:xfrm>
          <a:prstGeom prst="rect">
            <a:avLst/>
          </a:prstGeom>
        </p:spPr>
      </p:sp>
      <p:sp>
        <p:nvSpPr>
          <p:cNvPr id="306" name="PlaceHolder 2" hidden="0"/>
          <p:cNvSpPr>
            <a:spLocks noGrp="1"/>
          </p:cNvSpPr>
          <p:nvPr isPhoto="0" userDrawn="0">
            <p:ph type="body" hasCustomPrompt="0"/>
          </p:nvPr>
        </p:nvSpPr>
        <p:spPr bwMode="auto">
          <a:xfrm>
            <a:off x="679680" y="4778280"/>
            <a:ext cx="5439600" cy="3909600"/>
          </a:xfrm>
          <a:prstGeom prst="rect">
            <a:avLst/>
          </a:prstGeom>
        </p:spPr>
        <p:txBody>
          <a:bodyPr lIns="83880" tIns="41760" rIns="83880" bIns="41760">
            <a:noAutofit/>
          </a:bodyPr>
          <a:lstStyle/>
          <a:p>
            <a:pPr>
              <a:defRPr/>
            </a:pPr>
            <a:r>
              <a:rPr lang="fr-FR" sz="1800">
                <a:solidFill>
                  <a:srgbClr val="000000"/>
                </a:solidFill>
                <a:latin typeface="Aptos"/>
                <a:ea typeface="Times New Roman"/>
                <a:cs typeface="Aptos"/>
              </a:rPr>
              <a:t>En jaune : les communes qui n'ont pas encore publié parce qu’elles ont des anciens documents, qu'elles n'ont pas forcément prévu de faire évoluer prochainement, donc ce sujet n'est pas leur urgence ni au niveau temps ni au niveau financier.</a:t>
            </a:r>
            <a:endParaRPr/>
          </a:p>
          <a:p>
            <a:pPr>
              <a:defRPr/>
            </a:pPr>
            <a:endParaRPr lang="fr-FR" sz="1800" b="0" strike="noStrike" spc="-1">
              <a:solidFill>
                <a:srgbClr val="000000"/>
              </a:solidFill>
              <a:latin typeface="Aptos"/>
            </a:endParaRPr>
          </a:p>
          <a:p>
            <a:pPr>
              <a:defRPr/>
            </a:pPr>
            <a:r>
              <a:rPr lang="fr-FR" sz="1800">
                <a:solidFill>
                  <a:srgbClr val="000000"/>
                </a:solidFill>
                <a:latin typeface="Aptos"/>
                <a:ea typeface="Times New Roman"/>
                <a:cs typeface="Aptos"/>
              </a:rPr>
              <a:t>Sur les 13 communes sans document publié, je sais que La Cadière a prévu de publier prochainement, dans les 12 autres il y en a aussi qui vont prochainement approuver des procédures donc elles vont devoir publier.</a:t>
            </a:r>
            <a:br>
              <a:rPr lang="fr-FR" sz="1800">
                <a:solidFill>
                  <a:srgbClr val="000000"/>
                </a:solidFill>
                <a:latin typeface="Aptos"/>
                <a:ea typeface="Times New Roman"/>
                <a:cs typeface="Aptos"/>
              </a:rPr>
            </a:br>
            <a:r>
              <a:rPr lang="fr-FR" sz="1800">
                <a:solidFill>
                  <a:srgbClr val="000000"/>
                </a:solidFill>
                <a:latin typeface="Aptos"/>
                <a:ea typeface="Times New Roman"/>
                <a:cs typeface="Aptos"/>
              </a:rPr>
              <a:t>Les 9 communes au RNU sont bien déclarées au RNU sur le GPU et n'ont pas de publication à effectuer.</a:t>
            </a:r>
            <a:endParaRPr/>
          </a:p>
          <a:p>
            <a:pPr>
              <a:defRPr/>
            </a:pPr>
            <a:endParaRPr lang="fr-FR" sz="1800" b="0" strike="noStrike" spc="-1">
              <a:solidFill>
                <a:srgbClr val="000000"/>
              </a:solidFill>
              <a:latin typeface="Aptos"/>
            </a:endParaRPr>
          </a:p>
          <a:p>
            <a:pPr>
              <a:defRPr/>
            </a:pPr>
            <a:r>
              <a:rPr lang="fr-FR" sz="1800">
                <a:solidFill>
                  <a:srgbClr val="000000"/>
                </a:solidFill>
                <a:latin typeface="Aptos"/>
                <a:ea typeface="Times New Roman"/>
                <a:cs typeface="Aptos"/>
              </a:rPr>
              <a:t>Par rapport à d'autres départements, les communes présentes sur le GPU publient bien les actualisations au fur et à mesure et sont donc à jour. A part encore quelques communes à la marge comme Barjols, Collobrières... qui ont changé de bureau d'études en cours de route et avaient des documents anciens qui ne les satisfaisaient pas vraiment, donc en l'absence de procédure nouvelle depuis janvier 2023 et donc de problème sur leur caractère exécutoire, ces quelques communes n'ont pas actualisé.</a:t>
            </a:r>
            <a:br>
              <a:rPr lang="fr-FR" sz="1800">
                <a:solidFill>
                  <a:srgbClr val="000000"/>
                </a:solidFill>
                <a:latin typeface="Aptos"/>
                <a:ea typeface="Times New Roman"/>
                <a:cs typeface="Aptos"/>
              </a:rPr>
            </a:br>
            <a:br>
              <a:rPr lang="fr-FR" sz="1800">
                <a:solidFill>
                  <a:srgbClr val="000000"/>
                </a:solidFill>
                <a:latin typeface="Aptos"/>
                <a:ea typeface="Times New Roman"/>
                <a:cs typeface="Aptos"/>
              </a:rPr>
            </a:br>
            <a:r>
              <a:rPr lang="fr-FR" sz="1800">
                <a:solidFill>
                  <a:srgbClr val="000000"/>
                </a:solidFill>
                <a:latin typeface="Aptos"/>
                <a:ea typeface="Times New Roman"/>
                <a:cs typeface="Aptos"/>
              </a:rPr>
              <a:t>Par rapport à de nombreux autres départements, on est plutôt pas mal niveau publication GPU pour les documents d'urbanisme.</a:t>
            </a:r>
            <a:endParaRPr lang="fr-FR" sz="2000" b="0" strike="noStrike" spc="-1">
              <a:latin typeface="Calibri"/>
            </a:endParaRPr>
          </a:p>
        </p:txBody>
      </p:sp>
      <p:sp>
        <p:nvSpPr>
          <p:cNvPr id="307" name="TextShape 3" hidden="0"/>
          <p:cNvSpPr txBox="1"/>
          <p:nvPr isPhoto="0" userDrawn="0"/>
        </p:nvSpPr>
        <p:spPr bwMode="auto">
          <a:xfrm>
            <a:off x="3850920" y="9431640"/>
            <a:ext cx="2946600" cy="497880"/>
          </a:xfrm>
          <a:prstGeom prst="rect">
            <a:avLst/>
          </a:prstGeom>
          <a:noFill/>
          <a:ln>
            <a:noFill/>
          </a:ln>
        </p:spPr>
        <p:txBody>
          <a:bodyPr lIns="83880" tIns="41760" rIns="83880" bIns="41760" anchor="b">
            <a:noAutofit/>
          </a:bodyPr>
          <a:lstStyle/>
          <a:p>
            <a:pPr algn="r">
              <a:lnSpc>
                <a:spcPct val="100000"/>
              </a:lnSpc>
              <a:defRPr/>
            </a:pPr>
            <a:fld id="{89DFE377-4A24-4844-BA8A-D2BBB4BDDEEB}" type="slidenum">
              <a:rPr lang="fr-FR" sz="1100" b="0" strike="noStrike" spc="-1">
                <a:solidFill>
                  <a:srgbClr val="000000"/>
                </a:solidFill>
                <a:latin typeface="+mn-lt"/>
                <a:ea typeface="+mn-ea"/>
              </a:rPr>
              <a:t/>
            </a:fld>
            <a:endParaRPr lang="fr-FR" sz="1100" b="0" strike="noStrike" spc="-1">
              <a:latin typeface="Calibri"/>
            </a:endParaRPr>
          </a:p>
        </p:txBody>
      </p:sp>
    </p:spTree>
  </p:cSld>
</p:notes>
</file>

<file path=ppt/notesSlides/notesSlide6.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hidden="0"/>
        <p:cNvGrpSpPr/>
        <p:nvPr isPhoto="0" userDrawn="0"/>
      </p:nvGrpSpPr>
      <p:grpSpPr bwMode="auto">
        <a:xfrm>
          <a:off x="0" y="0"/>
          <a:ext cx="0" cy="0"/>
          <a:chOff x="0" y="0"/>
          <a:chExt cx="0" cy="0"/>
        </a:xfrm>
      </p:grpSpPr>
      <p:sp>
        <p:nvSpPr>
          <p:cNvPr id="305" name="PlaceHolder 1" hidden="0"/>
          <p:cNvSpPr>
            <a:spLocks noChangeAspect="1" noGrp="1" noRot="1"/>
          </p:cNvSpPr>
          <p:nvPr isPhoto="0" userDrawn="0">
            <p:ph type="sldImg" hasCustomPrompt="0"/>
          </p:nvPr>
        </p:nvSpPr>
        <p:spPr bwMode="auto">
          <a:xfrm>
            <a:off x="422275" y="1241425"/>
            <a:ext cx="5954713" cy="3351213"/>
          </a:xfrm>
          <a:prstGeom prst="rect">
            <a:avLst/>
          </a:prstGeom>
        </p:spPr>
      </p:sp>
      <p:sp>
        <p:nvSpPr>
          <p:cNvPr id="306" name="PlaceHolder 2" hidden="0"/>
          <p:cNvSpPr>
            <a:spLocks noGrp="1"/>
          </p:cNvSpPr>
          <p:nvPr isPhoto="0" userDrawn="0">
            <p:ph type="body" hasCustomPrompt="0"/>
          </p:nvPr>
        </p:nvSpPr>
        <p:spPr bwMode="auto">
          <a:xfrm>
            <a:off x="679680" y="4778280"/>
            <a:ext cx="5439600" cy="3909600"/>
          </a:xfrm>
          <a:prstGeom prst="rect">
            <a:avLst/>
          </a:prstGeom>
        </p:spPr>
        <p:txBody>
          <a:bodyPr lIns="83880" tIns="41760" rIns="83880" bIns="41760">
            <a:noAutofit/>
          </a:bodyPr>
          <a:lstStyle/>
          <a:p>
            <a:pPr marL="0" marR="0" lvl="0" indent="0" algn="l" defTabSz="914400">
              <a:lnSpc>
                <a:spcPct val="100000"/>
              </a:lnSpc>
              <a:spcBef>
                <a:spcPts val="0"/>
              </a:spcBef>
              <a:spcAft>
                <a:spcPts val="0"/>
              </a:spcAft>
              <a:buClrTx/>
              <a:buSzTx/>
              <a:buFontTx/>
              <a:buNone/>
              <a:defRPr/>
            </a:pPr>
            <a:r>
              <a:rPr lang="fr-FR" sz="2000" b="1">
                <a:solidFill>
                  <a:schemeClr val="accent4"/>
                </a:solidFill>
              </a:rPr>
              <a:t>*en matière de gestion économe de l’espace et de lutte contre l’artificialisation des sols</a:t>
            </a:r>
            <a:endParaRPr lang="fr-FR" sz="2000"/>
          </a:p>
          <a:p>
            <a:pPr>
              <a:defRPr/>
            </a:pPr>
            <a:endParaRPr lang="fr-FR" sz="2000" b="0" strike="noStrike" spc="-1">
              <a:latin typeface="Calibri"/>
            </a:endParaRPr>
          </a:p>
        </p:txBody>
      </p:sp>
      <p:sp>
        <p:nvSpPr>
          <p:cNvPr id="307" name="TextShape 3" hidden="0"/>
          <p:cNvSpPr txBox="1"/>
          <p:nvPr isPhoto="0" userDrawn="0"/>
        </p:nvSpPr>
        <p:spPr bwMode="auto">
          <a:xfrm>
            <a:off x="3850920" y="9431640"/>
            <a:ext cx="2946600" cy="497880"/>
          </a:xfrm>
          <a:prstGeom prst="rect">
            <a:avLst/>
          </a:prstGeom>
          <a:noFill/>
          <a:ln>
            <a:noFill/>
          </a:ln>
        </p:spPr>
        <p:txBody>
          <a:bodyPr lIns="83880" tIns="41760" rIns="83880" bIns="41760" anchor="b">
            <a:noAutofit/>
          </a:bodyPr>
          <a:lstStyle/>
          <a:p>
            <a:pPr algn="r">
              <a:lnSpc>
                <a:spcPct val="100000"/>
              </a:lnSpc>
              <a:defRPr/>
            </a:pPr>
            <a:fld id="{89DFE377-4A24-4844-BA8A-D2BBB4BDDEEB}" type="slidenum">
              <a:rPr lang="fr-FR" sz="1100" b="0" strike="noStrike" spc="-1">
                <a:solidFill>
                  <a:srgbClr val="000000"/>
                </a:solidFill>
                <a:latin typeface="+mn-lt"/>
                <a:ea typeface="+mn-ea"/>
              </a:rPr>
              <a:t/>
            </a:fld>
            <a:endParaRPr lang="fr-FR" sz="1100" b="0" strike="noStrike" spc="-1">
              <a:latin typeface="Calibri"/>
            </a:endParaRPr>
          </a:p>
        </p:txBody>
      </p:sp>
    </p:spTree>
  </p:cSld>
</p:notes>
</file>

<file path=ppt/notesSlides/notesSlide7.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hidden="0"/>
        <p:cNvGrpSpPr/>
        <p:nvPr isPhoto="0" userDrawn="0"/>
      </p:nvGrpSpPr>
      <p:grpSpPr bwMode="auto">
        <a:xfrm>
          <a:off x="0" y="0"/>
          <a:ext cx="0" cy="0"/>
          <a:chOff x="0" y="0"/>
          <a:chExt cx="0" cy="0"/>
        </a:xfrm>
      </p:grpSpPr>
      <p:sp>
        <p:nvSpPr>
          <p:cNvPr id="305" name="PlaceHolder 1" hidden="0"/>
          <p:cNvSpPr>
            <a:spLocks noChangeAspect="1" noGrp="1" noRot="1"/>
          </p:cNvSpPr>
          <p:nvPr isPhoto="0" userDrawn="0">
            <p:ph type="sldImg" hasCustomPrompt="0"/>
          </p:nvPr>
        </p:nvSpPr>
        <p:spPr bwMode="auto">
          <a:xfrm>
            <a:off x="422275" y="1241425"/>
            <a:ext cx="5954713" cy="3351213"/>
          </a:xfrm>
          <a:prstGeom prst="rect">
            <a:avLst/>
          </a:prstGeom>
        </p:spPr>
      </p:sp>
      <p:sp>
        <p:nvSpPr>
          <p:cNvPr id="306" name="PlaceHolder 2" hidden="0"/>
          <p:cNvSpPr>
            <a:spLocks noGrp="1"/>
          </p:cNvSpPr>
          <p:nvPr isPhoto="0" userDrawn="0">
            <p:ph type="body" hasCustomPrompt="0"/>
          </p:nvPr>
        </p:nvSpPr>
        <p:spPr bwMode="auto">
          <a:xfrm>
            <a:off x="679680" y="4778280"/>
            <a:ext cx="5439600" cy="3909600"/>
          </a:xfrm>
          <a:prstGeom prst="rect">
            <a:avLst/>
          </a:prstGeom>
        </p:spPr>
        <p:txBody>
          <a:bodyPr lIns="83880" tIns="41760" rIns="83880" bIns="41760">
            <a:noAutofit/>
          </a:bodyPr>
          <a:lstStyle/>
          <a:p>
            <a:pPr marL="0" marR="0" lvl="0" indent="0" algn="l" defTabSz="914400">
              <a:lnSpc>
                <a:spcPct val="100000"/>
              </a:lnSpc>
              <a:spcBef>
                <a:spcPts val="0"/>
              </a:spcBef>
              <a:spcAft>
                <a:spcPts val="0"/>
              </a:spcAft>
              <a:buClrTx/>
              <a:buSzTx/>
              <a:buFontTx/>
              <a:buNone/>
              <a:defRPr/>
            </a:pPr>
            <a:r>
              <a:rPr lang="fr-FR" sz="2000">
                <a:latin typeface="Calibri"/>
                <a:ea typeface="Calibri"/>
                <a:cs typeface="Calibri"/>
              </a:rPr>
              <a:t>A toutes les structures porteuses de projets</a:t>
            </a:r>
            <a:endParaRPr/>
          </a:p>
          <a:p>
            <a:pPr marL="0" marR="0" lvl="0" indent="0" algn="l" defTabSz="914400">
              <a:lnSpc>
                <a:spcPct val="100000"/>
              </a:lnSpc>
              <a:spcBef>
                <a:spcPts val="0"/>
              </a:spcBef>
              <a:spcAft>
                <a:spcPts val="0"/>
              </a:spcAft>
              <a:buClrTx/>
              <a:buSzTx/>
              <a:buFontTx/>
              <a:buNone/>
              <a:defRPr/>
            </a:pPr>
            <a:endParaRPr lang="fr-FR" sz="2000">
              <a:latin typeface="Calibri"/>
              <a:ea typeface="Calibri"/>
              <a:cs typeface="Calibri"/>
            </a:endParaRPr>
          </a:p>
          <a:p>
            <a:pPr marL="0" marR="0" lvl="0" indent="0" algn="l" defTabSz="914400">
              <a:lnSpc>
                <a:spcPct val="100000"/>
              </a:lnSpc>
              <a:spcBef>
                <a:spcPts val="0"/>
              </a:spcBef>
              <a:spcAft>
                <a:spcPts val="0"/>
              </a:spcAft>
              <a:buClrTx/>
              <a:buSzTx/>
              <a:buFontTx/>
              <a:buNone/>
              <a:defRPr/>
            </a:pPr>
            <a:r>
              <a:rPr lang="fr-FR" sz="2000">
                <a:latin typeface="Calibri"/>
                <a:ea typeface="Calibri"/>
                <a:cs typeface="Calibri"/>
              </a:rPr>
              <a:t>Gagner du temps </a:t>
            </a:r>
            <a:endParaRPr/>
          </a:p>
          <a:p>
            <a:pPr marL="0" marR="0" lvl="0" indent="0" algn="l" defTabSz="914400">
              <a:lnSpc>
                <a:spcPct val="100000"/>
              </a:lnSpc>
              <a:spcBef>
                <a:spcPts val="0"/>
              </a:spcBef>
              <a:spcAft>
                <a:spcPts val="0"/>
              </a:spcAft>
              <a:buClrTx/>
              <a:buSzTx/>
              <a:buFontTx/>
              <a:buNone/>
              <a:defRPr/>
            </a:pPr>
            <a:endParaRPr lang="fr-FR" sz="2000">
              <a:latin typeface="Calibri"/>
              <a:ea typeface="Calibri"/>
              <a:cs typeface="Calibri"/>
            </a:endParaRPr>
          </a:p>
          <a:p>
            <a:pPr marL="0" marR="0" lvl="0" indent="0" algn="l" defTabSz="914400">
              <a:lnSpc>
                <a:spcPct val="100000"/>
              </a:lnSpc>
              <a:spcBef>
                <a:spcPts val="0"/>
              </a:spcBef>
              <a:spcAft>
                <a:spcPts val="0"/>
              </a:spcAft>
              <a:buClrTx/>
              <a:buSzTx/>
              <a:buFontTx/>
              <a:buNone/>
              <a:defRPr/>
            </a:pPr>
            <a:r>
              <a:rPr lang="fr-FR" sz="2000">
                <a:latin typeface="Calibri"/>
                <a:ea typeface="Calibri"/>
                <a:cs typeface="Calibri"/>
              </a:rPr>
              <a:t>Difficultés pouvant être liées :</a:t>
            </a:r>
            <a:endParaRPr/>
          </a:p>
          <a:p>
            <a:pPr marL="342900" marR="0" lvl="0" indent="-342900" algn="l" defTabSz="914400">
              <a:lnSpc>
                <a:spcPct val="100000"/>
              </a:lnSpc>
              <a:spcBef>
                <a:spcPts val="0"/>
              </a:spcBef>
              <a:spcAft>
                <a:spcPts val="0"/>
              </a:spcAft>
              <a:buClrTx/>
              <a:buSzTx/>
              <a:buFontTx/>
              <a:buChar char="-"/>
              <a:defRPr/>
            </a:pPr>
            <a:r>
              <a:rPr lang="fr-FR" sz="2000">
                <a:latin typeface="Calibri"/>
                <a:ea typeface="Calibri"/>
                <a:cs typeface="Calibri"/>
              </a:rPr>
              <a:t>aux procédures, </a:t>
            </a:r>
            <a:r>
              <a:rPr lang="fr-FR" sz="2000">
                <a:latin typeface="Calibri"/>
                <a:ea typeface="Calibri"/>
                <a:cs typeface="Calibri"/>
              </a:rPr>
              <a:t>difficultés de </a:t>
            </a:r>
            <a:r>
              <a:rPr lang="fr-FR" sz="2000">
                <a:latin typeface="Calibri"/>
                <a:ea typeface="Calibri"/>
              </a:rPr>
              <a:t>mise en œuvre / interprétation de certains textes législatifs ou des enjeux qu’ils soulèvent</a:t>
            </a:r>
            <a:endParaRPr/>
          </a:p>
          <a:p>
            <a:pPr marL="342900" marR="0" lvl="0" indent="-342900" algn="l" defTabSz="914400">
              <a:lnSpc>
                <a:spcPct val="100000"/>
              </a:lnSpc>
              <a:spcBef>
                <a:spcPts val="0"/>
              </a:spcBef>
              <a:spcAft>
                <a:spcPts val="0"/>
              </a:spcAft>
              <a:buClrTx/>
              <a:buSzTx/>
              <a:buFontTx/>
              <a:buChar char="-"/>
              <a:defRPr/>
            </a:pPr>
            <a:r>
              <a:rPr lang="fr-FR" sz="2000">
                <a:latin typeface="Calibri"/>
                <a:ea typeface="Calibri"/>
                <a:cs typeface="Calibri"/>
              </a:rPr>
              <a:t>délais pour faire</a:t>
            </a:r>
            <a:endParaRPr/>
          </a:p>
          <a:p>
            <a:pPr marL="342900" marR="0" lvl="0" indent="-342900" algn="l" defTabSz="914400">
              <a:lnSpc>
                <a:spcPct val="100000"/>
              </a:lnSpc>
              <a:spcBef>
                <a:spcPts val="0"/>
              </a:spcBef>
              <a:spcAft>
                <a:spcPts val="0"/>
              </a:spcAft>
              <a:buClrTx/>
              <a:buSzTx/>
              <a:buFontTx/>
              <a:buChar char="-"/>
              <a:defRPr/>
            </a:pPr>
            <a:r>
              <a:rPr lang="fr-FR" sz="2000">
                <a:latin typeface="Calibri"/>
                <a:ea typeface="Calibri"/>
                <a:cs typeface="Calibri"/>
              </a:rPr>
              <a:t>manque d’ingénierie/ de moyens humains... </a:t>
            </a:r>
            <a:endParaRPr/>
          </a:p>
          <a:p>
            <a:pPr marL="0" marR="0" lvl="0" indent="0" algn="l" defTabSz="914400">
              <a:lnSpc>
                <a:spcPct val="100000"/>
              </a:lnSpc>
              <a:spcBef>
                <a:spcPts val="0"/>
              </a:spcBef>
              <a:spcAft>
                <a:spcPts val="0"/>
              </a:spcAft>
              <a:buClrTx/>
              <a:buSzTx/>
              <a:buFontTx/>
              <a:buNone/>
              <a:defRPr/>
            </a:pPr>
            <a:endParaRPr lang="fr-FR" sz="2000">
              <a:latin typeface="Calibri"/>
              <a:ea typeface="Calibri"/>
              <a:cs typeface="Calibri"/>
            </a:endParaRPr>
          </a:p>
          <a:p>
            <a:pPr marL="0" marR="0" lvl="0" indent="0" algn="l" defTabSz="914400">
              <a:lnSpc>
                <a:spcPct val="100000"/>
              </a:lnSpc>
              <a:spcBef>
                <a:spcPts val="0"/>
              </a:spcBef>
              <a:spcAft>
                <a:spcPts val="0"/>
              </a:spcAft>
              <a:buClrTx/>
              <a:buSzTx/>
              <a:buFontTx/>
              <a:buNone/>
              <a:defRPr/>
            </a:pPr>
            <a:r>
              <a:rPr lang="fr-FR" sz="2000">
                <a:latin typeface="Calibri"/>
                <a:ea typeface="Calibri"/>
                <a:cs typeface="Calibri"/>
              </a:rPr>
              <a:t>Gage/ renfort de qualité de la donnée, enrichissements des méthodes : apporter de la robustesse et de l’exemplarité aux méthodes et aux sources... </a:t>
            </a:r>
            <a:endParaRPr/>
          </a:p>
          <a:p>
            <a:pPr marL="0" marR="0" lvl="0" indent="0" algn="l" defTabSz="914400">
              <a:lnSpc>
                <a:spcPct val="100000"/>
              </a:lnSpc>
              <a:spcBef>
                <a:spcPts val="0"/>
              </a:spcBef>
              <a:spcAft>
                <a:spcPts val="0"/>
              </a:spcAft>
              <a:buClrTx/>
              <a:buSzTx/>
              <a:buFontTx/>
              <a:buNone/>
              <a:defRPr/>
            </a:pPr>
            <a:r>
              <a:rPr lang="fr-FR" sz="2000">
                <a:latin typeface="Calibri"/>
                <a:ea typeface="Calibri"/>
                <a:cs typeface="Calibri"/>
              </a:rPr>
              <a:t>Faire remonter les besoins utilisateurs dans les sphères décisionnelles</a:t>
            </a:r>
            <a:endParaRPr/>
          </a:p>
          <a:p>
            <a:pPr>
              <a:defRPr/>
            </a:pPr>
            <a:endParaRPr lang="fr-FR" sz="2000" b="0" strike="noStrike" spc="-1">
              <a:latin typeface="Calibri"/>
            </a:endParaRPr>
          </a:p>
        </p:txBody>
      </p:sp>
      <p:sp>
        <p:nvSpPr>
          <p:cNvPr id="307" name="TextShape 3" hidden="0"/>
          <p:cNvSpPr txBox="1"/>
          <p:nvPr isPhoto="0" userDrawn="0"/>
        </p:nvSpPr>
        <p:spPr bwMode="auto">
          <a:xfrm>
            <a:off x="3850920" y="9431640"/>
            <a:ext cx="2946600" cy="497880"/>
          </a:xfrm>
          <a:prstGeom prst="rect">
            <a:avLst/>
          </a:prstGeom>
          <a:noFill/>
          <a:ln>
            <a:noFill/>
          </a:ln>
        </p:spPr>
        <p:txBody>
          <a:bodyPr lIns="83880" tIns="41760" rIns="83880" bIns="41760" anchor="b">
            <a:noAutofit/>
          </a:bodyPr>
          <a:lstStyle/>
          <a:p>
            <a:pPr algn="r">
              <a:lnSpc>
                <a:spcPct val="100000"/>
              </a:lnSpc>
              <a:defRPr/>
            </a:pPr>
            <a:fld id="{89DFE377-4A24-4844-BA8A-D2BBB4BDDEEB}" type="slidenum">
              <a:rPr lang="fr-FR" sz="1100" b="0" strike="noStrike" spc="-1">
                <a:solidFill>
                  <a:srgbClr val="000000"/>
                </a:solidFill>
                <a:latin typeface="+mn-lt"/>
                <a:ea typeface="+mn-ea"/>
              </a:rPr>
              <a:t/>
            </a:fld>
            <a:endParaRPr lang="fr-FR" sz="1100" b="0" strike="noStrike" spc="-1">
              <a:latin typeface="Calibri"/>
            </a:endParaRPr>
          </a:p>
        </p:txBody>
      </p:sp>
    </p:spTree>
  </p:cSld>
</p:notes>
</file>

<file path=ppt/notesSlides/notesSlide8.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hidden="0"/>
        <p:cNvGrpSpPr/>
        <p:nvPr isPhoto="0" userDrawn="0"/>
      </p:nvGrpSpPr>
      <p:grpSpPr bwMode="auto">
        <a:xfrm>
          <a:off x="0" y="0"/>
          <a:ext cx="0" cy="0"/>
          <a:chOff x="0" y="0"/>
          <a:chExt cx="0" cy="0"/>
        </a:xfrm>
      </p:grpSpPr>
      <p:sp>
        <p:nvSpPr>
          <p:cNvPr id="305" name="PlaceHolder 1" hidden="0"/>
          <p:cNvSpPr>
            <a:spLocks noChangeAspect="1" noGrp="1" noRot="1"/>
          </p:cNvSpPr>
          <p:nvPr isPhoto="0" userDrawn="0">
            <p:ph type="sldImg" hasCustomPrompt="0"/>
          </p:nvPr>
        </p:nvSpPr>
        <p:spPr bwMode="auto">
          <a:xfrm>
            <a:off x="422275" y="1241425"/>
            <a:ext cx="5954713" cy="3351213"/>
          </a:xfrm>
          <a:prstGeom prst="rect">
            <a:avLst/>
          </a:prstGeom>
        </p:spPr>
      </p:sp>
      <p:sp>
        <p:nvSpPr>
          <p:cNvPr id="306" name="PlaceHolder 2" hidden="0"/>
          <p:cNvSpPr>
            <a:spLocks noGrp="1"/>
          </p:cNvSpPr>
          <p:nvPr isPhoto="0" userDrawn="0">
            <p:ph type="body" hasCustomPrompt="0"/>
          </p:nvPr>
        </p:nvSpPr>
        <p:spPr bwMode="auto">
          <a:xfrm>
            <a:off x="679680" y="4778280"/>
            <a:ext cx="5439600" cy="3909600"/>
          </a:xfrm>
          <a:prstGeom prst="rect">
            <a:avLst/>
          </a:prstGeom>
        </p:spPr>
        <p:txBody>
          <a:bodyPr lIns="83880" tIns="41760" rIns="83880" bIns="41760">
            <a:noAutofit/>
          </a:bodyPr>
          <a:lstStyle/>
          <a:p>
            <a:pPr>
              <a:defRPr/>
            </a:pPr>
            <a:r>
              <a:rPr lang="fr-FR" sz="2000" b="0" strike="noStrike" spc="-1">
                <a:latin typeface="Calibri"/>
              </a:rPr>
              <a:t>Dans son fascicule du ZAN 1 le gouvernement explique</a:t>
            </a:r>
            <a:endParaRPr/>
          </a:p>
        </p:txBody>
      </p:sp>
      <p:sp>
        <p:nvSpPr>
          <p:cNvPr id="307" name="TextShape 3" hidden="0"/>
          <p:cNvSpPr txBox="1"/>
          <p:nvPr isPhoto="0" userDrawn="0"/>
        </p:nvSpPr>
        <p:spPr bwMode="auto">
          <a:xfrm>
            <a:off x="3850920" y="9431640"/>
            <a:ext cx="2946600" cy="497880"/>
          </a:xfrm>
          <a:prstGeom prst="rect">
            <a:avLst/>
          </a:prstGeom>
          <a:noFill/>
          <a:ln>
            <a:noFill/>
          </a:ln>
        </p:spPr>
        <p:txBody>
          <a:bodyPr lIns="83880" tIns="41760" rIns="83880" bIns="41760" anchor="b">
            <a:noAutofit/>
          </a:bodyPr>
          <a:lstStyle/>
          <a:p>
            <a:pPr algn="r">
              <a:lnSpc>
                <a:spcPct val="100000"/>
              </a:lnSpc>
              <a:defRPr/>
            </a:pPr>
            <a:fld id="{89DFE377-4A24-4844-BA8A-D2BBB4BDDEEB}" type="slidenum">
              <a:rPr lang="fr-FR" sz="1100" b="0" strike="noStrike" spc="-1">
                <a:solidFill>
                  <a:srgbClr val="000000"/>
                </a:solidFill>
                <a:latin typeface="+mn-lt"/>
                <a:ea typeface="+mn-ea"/>
              </a:rPr>
              <a:t/>
            </a:fld>
            <a:endParaRPr lang="fr-FR" sz="1100" b="0" strike="noStrike" spc="-1">
              <a:latin typeface="Calibri"/>
            </a:endParaRPr>
          </a:p>
        </p:txBody>
      </p:sp>
    </p:spTree>
  </p:cSld>
</p:notes>
</file>

<file path=ppt/notesSlides/notesSlide9.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hidden="0"/>
        <p:cNvGrpSpPr/>
        <p:nvPr isPhoto="0" userDrawn="0"/>
      </p:nvGrpSpPr>
      <p:grpSpPr bwMode="auto">
        <a:xfrm>
          <a:off x="0" y="0"/>
          <a:ext cx="0" cy="0"/>
          <a:chOff x="0" y="0"/>
          <a:chExt cx="0" cy="0"/>
        </a:xfrm>
      </p:grpSpPr>
      <p:sp>
        <p:nvSpPr>
          <p:cNvPr id="305" name="PlaceHolder 1" hidden="0"/>
          <p:cNvSpPr>
            <a:spLocks noChangeAspect="1" noGrp="1" noRot="1"/>
          </p:cNvSpPr>
          <p:nvPr isPhoto="0" userDrawn="0">
            <p:ph type="sldImg" hasCustomPrompt="0"/>
          </p:nvPr>
        </p:nvSpPr>
        <p:spPr bwMode="auto">
          <a:xfrm>
            <a:off x="422275" y="1241425"/>
            <a:ext cx="5954713" cy="3351213"/>
          </a:xfrm>
          <a:prstGeom prst="rect">
            <a:avLst/>
          </a:prstGeom>
        </p:spPr>
      </p:sp>
      <p:sp>
        <p:nvSpPr>
          <p:cNvPr id="306" name="PlaceHolder 2" hidden="0"/>
          <p:cNvSpPr>
            <a:spLocks noGrp="1"/>
          </p:cNvSpPr>
          <p:nvPr isPhoto="0" userDrawn="0">
            <p:ph type="body" hasCustomPrompt="0"/>
          </p:nvPr>
        </p:nvSpPr>
        <p:spPr bwMode="auto">
          <a:xfrm>
            <a:off x="679680" y="4778280"/>
            <a:ext cx="5439600" cy="3909600"/>
          </a:xfrm>
          <a:prstGeom prst="rect">
            <a:avLst/>
          </a:prstGeom>
        </p:spPr>
        <p:txBody>
          <a:bodyPr lIns="83880" tIns="41760" rIns="83880" bIns="41760">
            <a:noAutofit/>
          </a:bodyPr>
          <a:lstStyle/>
          <a:p>
            <a:pPr marL="0" marR="0" lvl="0" indent="0" algn="l" defTabSz="914400">
              <a:lnSpc>
                <a:spcPct val="100000"/>
              </a:lnSpc>
              <a:spcBef>
                <a:spcPts val="0"/>
              </a:spcBef>
              <a:spcAft>
                <a:spcPts val="0"/>
              </a:spcAft>
              <a:buClrTx/>
              <a:buSzTx/>
              <a:buFontTx/>
              <a:buNone/>
              <a:defRPr/>
            </a:pPr>
            <a:r>
              <a:rPr lang="fr-FR" sz="2000">
                <a:latin typeface="Calibri"/>
                <a:ea typeface="Calibri"/>
                <a:cs typeface="Calibri"/>
              </a:rPr>
              <a:t>A toutes les structures porteuses de projets</a:t>
            </a:r>
            <a:endParaRPr/>
          </a:p>
          <a:p>
            <a:pPr marL="0" marR="0" lvl="0" indent="0" algn="l" defTabSz="914400">
              <a:lnSpc>
                <a:spcPct val="100000"/>
              </a:lnSpc>
              <a:spcBef>
                <a:spcPts val="0"/>
              </a:spcBef>
              <a:spcAft>
                <a:spcPts val="0"/>
              </a:spcAft>
              <a:buClrTx/>
              <a:buSzTx/>
              <a:buFontTx/>
              <a:buNone/>
              <a:defRPr/>
            </a:pPr>
            <a:endParaRPr lang="fr-FR" sz="2000">
              <a:latin typeface="Calibri"/>
              <a:ea typeface="Calibri"/>
              <a:cs typeface="Calibri"/>
            </a:endParaRPr>
          </a:p>
          <a:p>
            <a:pPr marL="0" marR="0" lvl="0" indent="0" algn="l" defTabSz="914400">
              <a:lnSpc>
                <a:spcPct val="100000"/>
              </a:lnSpc>
              <a:spcBef>
                <a:spcPts val="0"/>
              </a:spcBef>
              <a:spcAft>
                <a:spcPts val="0"/>
              </a:spcAft>
              <a:buClrTx/>
              <a:buSzTx/>
              <a:buFontTx/>
              <a:buNone/>
              <a:defRPr/>
            </a:pPr>
            <a:r>
              <a:rPr lang="fr-FR" sz="2000">
                <a:latin typeface="Calibri"/>
                <a:ea typeface="Calibri"/>
                <a:cs typeface="Calibri"/>
              </a:rPr>
              <a:t>Gagner du temps </a:t>
            </a:r>
            <a:endParaRPr/>
          </a:p>
          <a:p>
            <a:pPr marL="0" marR="0" lvl="0" indent="0" algn="l" defTabSz="914400">
              <a:lnSpc>
                <a:spcPct val="100000"/>
              </a:lnSpc>
              <a:spcBef>
                <a:spcPts val="0"/>
              </a:spcBef>
              <a:spcAft>
                <a:spcPts val="0"/>
              </a:spcAft>
              <a:buClrTx/>
              <a:buSzTx/>
              <a:buFontTx/>
              <a:buNone/>
              <a:defRPr/>
            </a:pPr>
            <a:endParaRPr lang="fr-FR" sz="2000">
              <a:latin typeface="Calibri"/>
              <a:ea typeface="Calibri"/>
              <a:cs typeface="Calibri"/>
            </a:endParaRPr>
          </a:p>
          <a:p>
            <a:pPr marL="0" marR="0" lvl="0" indent="0" algn="l" defTabSz="914400">
              <a:lnSpc>
                <a:spcPct val="100000"/>
              </a:lnSpc>
              <a:spcBef>
                <a:spcPts val="0"/>
              </a:spcBef>
              <a:spcAft>
                <a:spcPts val="0"/>
              </a:spcAft>
              <a:buClrTx/>
              <a:buSzTx/>
              <a:buFontTx/>
              <a:buNone/>
              <a:defRPr/>
            </a:pPr>
            <a:r>
              <a:rPr lang="fr-FR" sz="2000">
                <a:latin typeface="Calibri"/>
                <a:ea typeface="Calibri"/>
                <a:cs typeface="Calibri"/>
              </a:rPr>
              <a:t>Difficultés pouvant être liées :</a:t>
            </a:r>
            <a:endParaRPr/>
          </a:p>
          <a:p>
            <a:pPr marL="342900" marR="0" lvl="0" indent="-342900" algn="l" defTabSz="914400">
              <a:lnSpc>
                <a:spcPct val="100000"/>
              </a:lnSpc>
              <a:spcBef>
                <a:spcPts val="0"/>
              </a:spcBef>
              <a:spcAft>
                <a:spcPts val="0"/>
              </a:spcAft>
              <a:buClrTx/>
              <a:buSzTx/>
              <a:buFontTx/>
              <a:buChar char="-"/>
              <a:defRPr/>
            </a:pPr>
            <a:r>
              <a:rPr lang="fr-FR" sz="2000">
                <a:latin typeface="Calibri"/>
                <a:ea typeface="Calibri"/>
                <a:cs typeface="Calibri"/>
              </a:rPr>
              <a:t>aux procédures, </a:t>
            </a:r>
            <a:r>
              <a:rPr lang="fr-FR" sz="2000">
                <a:latin typeface="Calibri"/>
                <a:ea typeface="Calibri"/>
                <a:cs typeface="Calibri"/>
              </a:rPr>
              <a:t>difficultés de </a:t>
            </a:r>
            <a:r>
              <a:rPr lang="fr-FR" sz="2000">
                <a:latin typeface="Calibri"/>
                <a:ea typeface="Calibri"/>
              </a:rPr>
              <a:t>mise en œuvre / interprétation de certains textes législatifs ou des enjeux qu’ils soulèvent</a:t>
            </a:r>
            <a:endParaRPr/>
          </a:p>
          <a:p>
            <a:pPr marL="342900" marR="0" lvl="0" indent="-342900" algn="l" defTabSz="914400">
              <a:lnSpc>
                <a:spcPct val="100000"/>
              </a:lnSpc>
              <a:spcBef>
                <a:spcPts val="0"/>
              </a:spcBef>
              <a:spcAft>
                <a:spcPts val="0"/>
              </a:spcAft>
              <a:buClrTx/>
              <a:buSzTx/>
              <a:buFontTx/>
              <a:buChar char="-"/>
              <a:defRPr/>
            </a:pPr>
            <a:r>
              <a:rPr lang="fr-FR" sz="2000">
                <a:latin typeface="Calibri"/>
                <a:ea typeface="Calibri"/>
                <a:cs typeface="Calibri"/>
              </a:rPr>
              <a:t>délais pour faire</a:t>
            </a:r>
            <a:endParaRPr/>
          </a:p>
          <a:p>
            <a:pPr marL="342900" marR="0" lvl="0" indent="-342900" algn="l" defTabSz="914400">
              <a:lnSpc>
                <a:spcPct val="100000"/>
              </a:lnSpc>
              <a:spcBef>
                <a:spcPts val="0"/>
              </a:spcBef>
              <a:spcAft>
                <a:spcPts val="0"/>
              </a:spcAft>
              <a:buClrTx/>
              <a:buSzTx/>
              <a:buFontTx/>
              <a:buChar char="-"/>
              <a:defRPr/>
            </a:pPr>
            <a:r>
              <a:rPr lang="fr-FR" sz="2000">
                <a:latin typeface="Calibri"/>
                <a:ea typeface="Calibri"/>
                <a:cs typeface="Calibri"/>
              </a:rPr>
              <a:t>manque d’ingénierie/ de moyens humains... </a:t>
            </a:r>
            <a:endParaRPr/>
          </a:p>
          <a:p>
            <a:pPr marL="0" marR="0" lvl="0" indent="0" algn="l" defTabSz="914400">
              <a:lnSpc>
                <a:spcPct val="100000"/>
              </a:lnSpc>
              <a:spcBef>
                <a:spcPts val="0"/>
              </a:spcBef>
              <a:spcAft>
                <a:spcPts val="0"/>
              </a:spcAft>
              <a:buClrTx/>
              <a:buSzTx/>
              <a:buFontTx/>
              <a:buNone/>
              <a:defRPr/>
            </a:pPr>
            <a:endParaRPr lang="fr-FR" sz="2000">
              <a:latin typeface="Calibri"/>
              <a:ea typeface="Calibri"/>
              <a:cs typeface="Calibri"/>
            </a:endParaRPr>
          </a:p>
          <a:p>
            <a:pPr marL="0" marR="0" lvl="0" indent="0" algn="l" defTabSz="914400">
              <a:lnSpc>
                <a:spcPct val="100000"/>
              </a:lnSpc>
              <a:spcBef>
                <a:spcPts val="0"/>
              </a:spcBef>
              <a:spcAft>
                <a:spcPts val="0"/>
              </a:spcAft>
              <a:buClrTx/>
              <a:buSzTx/>
              <a:buFontTx/>
              <a:buNone/>
              <a:defRPr/>
            </a:pPr>
            <a:r>
              <a:rPr lang="fr-FR" sz="2000">
                <a:latin typeface="Calibri"/>
                <a:ea typeface="Calibri"/>
                <a:cs typeface="Calibri"/>
              </a:rPr>
              <a:t>Gage/ renfort de qualité de la donnée, enrichissements des méthodes : apporter de la robustesse et de l’exemplarité aux méthodes et aux sources... </a:t>
            </a:r>
            <a:endParaRPr/>
          </a:p>
          <a:p>
            <a:pPr marL="0" marR="0" lvl="0" indent="0" algn="l" defTabSz="914400">
              <a:lnSpc>
                <a:spcPct val="100000"/>
              </a:lnSpc>
              <a:spcBef>
                <a:spcPts val="0"/>
              </a:spcBef>
              <a:spcAft>
                <a:spcPts val="0"/>
              </a:spcAft>
              <a:buClrTx/>
              <a:buSzTx/>
              <a:buFontTx/>
              <a:buNone/>
              <a:defRPr/>
            </a:pPr>
            <a:r>
              <a:rPr lang="fr-FR" sz="2000">
                <a:latin typeface="Calibri"/>
                <a:ea typeface="Calibri"/>
                <a:cs typeface="Calibri"/>
              </a:rPr>
              <a:t>Faire remonter les besoins utilisateurs dans les sphères décisionnelles</a:t>
            </a:r>
            <a:endParaRPr/>
          </a:p>
          <a:p>
            <a:pPr>
              <a:defRPr/>
            </a:pPr>
            <a:endParaRPr lang="fr-FR" sz="2000" b="0" strike="noStrike" spc="-1">
              <a:latin typeface="Calibri"/>
            </a:endParaRPr>
          </a:p>
        </p:txBody>
      </p:sp>
      <p:sp>
        <p:nvSpPr>
          <p:cNvPr id="307" name="TextShape 3" hidden="0"/>
          <p:cNvSpPr txBox="1"/>
          <p:nvPr isPhoto="0" userDrawn="0"/>
        </p:nvSpPr>
        <p:spPr bwMode="auto">
          <a:xfrm>
            <a:off x="3850920" y="9431640"/>
            <a:ext cx="2946600" cy="497880"/>
          </a:xfrm>
          <a:prstGeom prst="rect">
            <a:avLst/>
          </a:prstGeom>
          <a:noFill/>
          <a:ln>
            <a:noFill/>
          </a:ln>
        </p:spPr>
        <p:txBody>
          <a:bodyPr lIns="83880" tIns="41760" rIns="83880" bIns="41760" anchor="b">
            <a:noAutofit/>
          </a:bodyPr>
          <a:lstStyle/>
          <a:p>
            <a:pPr algn="r">
              <a:lnSpc>
                <a:spcPct val="100000"/>
              </a:lnSpc>
              <a:defRPr/>
            </a:pPr>
            <a:fld id="{89DFE377-4A24-4844-BA8A-D2BBB4BDDEEB}" type="slidenum">
              <a:rPr lang="fr-FR" sz="1100" b="0" strike="noStrike" spc="-1">
                <a:solidFill>
                  <a:srgbClr val="000000"/>
                </a:solidFill>
                <a:latin typeface="+mn-lt"/>
                <a:ea typeface="+mn-ea"/>
              </a:rPr>
              <a:t/>
            </a:fld>
            <a:endParaRPr lang="fr-FR" sz="1100" b="0" strike="noStrike" spc="-1">
              <a:latin typeface="Calibri"/>
            </a:endParaRPr>
          </a:p>
        </p:txBody>
      </p:sp>
    </p:spTree>
  </p:cSld>
</p:notes>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type="tx" userDrawn="1">
  <p:cSld name="Title Slide">
    <p:spTree>
      <p:nvGrpSpPr>
        <p:cNvPr id="1" name="" hidden="0"/>
        <p:cNvGrpSpPr/>
        <p:nvPr isPhoto="0" userDrawn="0"/>
      </p:nvGrpSpPr>
      <p:grpSpPr bwMode="auto">
        <a:xfrm>
          <a:off x="0" y="0"/>
          <a:ext cx="0" cy="0"/>
          <a:chOff x="0" y="0"/>
          <a:chExt cx="0" cy="0"/>
        </a:xfrm>
      </p:grpSpPr>
      <p:sp>
        <p:nvSpPr>
          <p:cNvPr id="3" name="PlaceHolder 1" hidden="0"/>
          <p:cNvSpPr>
            <a:spLocks noGrp="1"/>
          </p:cNvSpPr>
          <p:nvPr isPhoto="0" userDrawn="0">
            <p:ph type="title" hasCustomPrompt="0"/>
          </p:nvPr>
        </p:nvSpPr>
        <p:spPr bwMode="auto">
          <a:xfrm>
            <a:off x="609480" y="273600"/>
            <a:ext cx="10972440" cy="1144800"/>
          </a:xfrm>
          <a:prstGeom prst="rect">
            <a:avLst/>
          </a:prstGeom>
        </p:spPr>
        <p:txBody>
          <a:bodyPr/>
          <a:lstStyle/>
          <a:p>
            <a:pPr>
              <a:defRPr/>
            </a:pPr>
            <a:endParaRPr lang="fr-FR"/>
          </a:p>
        </p:txBody>
      </p:sp>
      <p:sp>
        <p:nvSpPr>
          <p:cNvPr id="4" name="PlaceHolder 2" hidden="0"/>
          <p:cNvSpPr>
            <a:spLocks noGrp="1"/>
          </p:cNvSpPr>
          <p:nvPr isPhoto="0" userDrawn="0">
            <p:ph type="subTitle" hasCustomPrompt="0"/>
          </p:nvPr>
        </p:nvSpPr>
        <p:spPr bwMode="auto">
          <a:xfrm>
            <a:off x="609480" y="1604520"/>
            <a:ext cx="10972440" cy="3977280"/>
          </a:xfrm>
          <a:prstGeom prst="rect">
            <a:avLst/>
          </a:prstGeom>
        </p:spPr>
        <p:txBody>
          <a:bodyPr anchor="ctr">
            <a:noAutofit/>
          </a:bodyPr>
          <a:lstStyle/>
          <a:p>
            <a:pPr>
              <a:defRPr/>
            </a:pPr>
            <a:endParaRPr lang="fr-F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type="picTx" userDrawn="1">
  <p:cSld name="Image avec légende">
    <p:spTree>
      <p:nvGrpSpPr>
        <p:cNvPr id="1" name="" hidden="0"/>
        <p:cNvGrpSpPr/>
        <p:nvPr isPhoto="0" userDrawn="0"/>
      </p:nvGrpSpPr>
      <p:grpSpPr bwMode="auto">
        <a:xfrm>
          <a:off x="0" y="0"/>
          <a:ext cx="0" cy="0"/>
          <a:chOff x="0" y="0"/>
          <a:chExt cx="0" cy="0"/>
        </a:xfrm>
      </p:grpSpPr>
      <p:sp>
        <p:nvSpPr>
          <p:cNvPr id="2" name="Titre 1" hidden="0"/>
          <p:cNvSpPr>
            <a:spLocks noGrp="1"/>
          </p:cNvSpPr>
          <p:nvPr isPhoto="0" userDrawn="0">
            <p:ph type="title" hasCustomPrompt="0"/>
          </p:nvPr>
        </p:nvSpPr>
        <p:spPr bwMode="auto">
          <a:xfrm>
            <a:off x="839788" y="457200"/>
            <a:ext cx="3932237" cy="1600200"/>
          </a:xfrm>
        </p:spPr>
        <p:txBody>
          <a:bodyPr anchor="b"/>
          <a:lstStyle>
            <a:lvl1pPr>
              <a:defRPr sz="3200"/>
            </a:lvl1pPr>
          </a:lstStyle>
          <a:p>
            <a:pPr>
              <a:defRPr/>
            </a:pPr>
            <a:r>
              <a:rPr lang="fr-FR"/>
              <a:t>Modifiez le style du titre</a:t>
            </a:r>
            <a:endParaRPr/>
          </a:p>
        </p:txBody>
      </p:sp>
      <p:sp>
        <p:nvSpPr>
          <p:cNvPr id="3" name="Espace réservé pour une image  2" hidden="0"/>
          <p:cNvSpPr>
            <a:spLocks noGrp="1"/>
          </p:cNvSpPr>
          <p:nvPr isPhoto="0" userDrawn="0">
            <p:ph type="pic" idx="1" hasCustomPrompt="0"/>
          </p:nvPr>
        </p:nvSpPr>
        <p:spPr bwMode="auto">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a:defRPr/>
            </a:pPr>
            <a:endParaRPr lang="fr-FR"/>
          </a:p>
        </p:txBody>
      </p:sp>
      <p:sp>
        <p:nvSpPr>
          <p:cNvPr id="4" name="Espace réservé du texte 3" hidden="0"/>
          <p:cNvSpPr>
            <a:spLocks noGrp="1"/>
          </p:cNvSpPr>
          <p:nvPr isPhoto="0" userDrawn="0">
            <p:ph type="body" sz="half" idx="2" hasCustomPrompt="0"/>
          </p:nvPr>
        </p:nvSpPr>
        <p:spPr bwMode="auto">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a:defRPr/>
            </a:pPr>
            <a:r>
              <a:rPr lang="fr-FR"/>
              <a:t>Modifier les styles du texte du masque</a:t>
            </a:r>
            <a:br>
              <a:rPr lang="fr-FR"/>
            </a:br>
            <a:r>
              <a:rPr lang="fr-FR"/>
              <a:t>Deuxième niveau</a:t>
            </a:r>
            <a:br>
              <a:rPr lang="fr-FR"/>
            </a:br>
            <a:r>
              <a:rPr lang="fr-FR"/>
              <a:t>Troisième niveau</a:t>
            </a:r>
            <a:br>
              <a:rPr lang="fr-FR"/>
            </a:br>
            <a:r>
              <a:rPr lang="fr-FR"/>
              <a:t>Quatrième niveau</a:t>
            </a:r>
            <a:br>
              <a:rPr lang="fr-FR"/>
            </a:br>
            <a:r>
              <a:rPr lang="fr-FR"/>
              <a:t>Cinquième niveau</a:t>
            </a:r>
            <a:endParaRPr/>
          </a:p>
        </p:txBody>
      </p:sp>
      <p:sp>
        <p:nvSpPr>
          <p:cNvPr id="5" name="Espace réservé de la date 4" hidden="0"/>
          <p:cNvSpPr>
            <a:spLocks noGrp="1"/>
          </p:cNvSpPr>
          <p:nvPr isPhoto="0" userDrawn="0">
            <p:ph type="dt" sz="half" idx="10" hasCustomPrompt="0"/>
          </p:nvPr>
        </p:nvSpPr>
        <p:spPr bwMode="auto"/>
        <p:txBody>
          <a:bodyPr/>
          <a:lstStyle/>
          <a:p>
            <a:pPr>
              <a:defRPr/>
            </a:pPr>
            <a:fld id="{70482351-9EC7-F740-85F8-9DD16C3BAD33}" type="datetimeFigureOut">
              <a:rPr lang="fr-FR"/>
              <a:t/>
            </a:fld>
            <a:endParaRPr lang="fr-FR"/>
          </a:p>
        </p:txBody>
      </p:sp>
      <p:sp>
        <p:nvSpPr>
          <p:cNvPr id="6" name="Espace réservé du pied de page 5" hidden="0"/>
          <p:cNvSpPr>
            <a:spLocks noGrp="1"/>
          </p:cNvSpPr>
          <p:nvPr isPhoto="0" userDrawn="0">
            <p:ph type="ftr" sz="quarter" idx="11" hasCustomPrompt="0"/>
          </p:nvPr>
        </p:nvSpPr>
        <p:spPr bwMode="auto"/>
        <p:txBody>
          <a:bodyPr/>
          <a:lstStyle/>
          <a:p>
            <a:pPr>
              <a:defRPr/>
            </a:pPr>
            <a:endParaRPr lang="fr-FR"/>
          </a:p>
        </p:txBody>
      </p:sp>
      <p:sp>
        <p:nvSpPr>
          <p:cNvPr id="7" name="Espace réservé du numéro de diapositive 6" hidden="0"/>
          <p:cNvSpPr>
            <a:spLocks noGrp="1"/>
          </p:cNvSpPr>
          <p:nvPr isPhoto="0" userDrawn="0">
            <p:ph type="sldNum" sz="quarter" idx="12" hasCustomPrompt="0"/>
          </p:nvPr>
        </p:nvSpPr>
        <p:spPr bwMode="auto"/>
        <p:txBody>
          <a:bodyPr/>
          <a:lstStyle/>
          <a:p>
            <a:pPr>
              <a:defRPr/>
            </a:pPr>
            <a:fld id="{ACFCCB2B-C068-A04F-B0A3-ECA1EE7CBF05}" type="slidenum">
              <a:rPr lang="fr-FR"/>
              <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type="vertTx" userDrawn="1">
  <p:cSld name="Titre et texte vertical">
    <p:spTree>
      <p:nvGrpSpPr>
        <p:cNvPr id="1" name="" hidden="0"/>
        <p:cNvGrpSpPr/>
        <p:nvPr isPhoto="0" userDrawn="0"/>
      </p:nvGrpSpPr>
      <p:grpSpPr bwMode="auto">
        <a:xfrm>
          <a:off x="0" y="0"/>
          <a:ext cx="0" cy="0"/>
          <a:chOff x="0" y="0"/>
          <a:chExt cx="0" cy="0"/>
        </a:xfrm>
      </p:grpSpPr>
      <p:sp>
        <p:nvSpPr>
          <p:cNvPr id="2" name="Titre 1" hidden="0"/>
          <p:cNvSpPr>
            <a:spLocks noGrp="1"/>
          </p:cNvSpPr>
          <p:nvPr isPhoto="0" userDrawn="0">
            <p:ph type="title" hasCustomPrompt="0"/>
          </p:nvPr>
        </p:nvSpPr>
        <p:spPr bwMode="auto"/>
        <p:txBody>
          <a:bodyPr/>
          <a:lstStyle/>
          <a:p>
            <a:pPr>
              <a:defRPr/>
            </a:pPr>
            <a:r>
              <a:rPr lang="fr-FR"/>
              <a:t>Modifiez le style du titre</a:t>
            </a:r>
            <a:endParaRPr/>
          </a:p>
        </p:txBody>
      </p:sp>
      <p:sp>
        <p:nvSpPr>
          <p:cNvPr id="3" name="Espace réservé du texte vertical 2" hidden="0"/>
          <p:cNvSpPr>
            <a:spLocks noGrp="1"/>
          </p:cNvSpPr>
          <p:nvPr isPhoto="0" userDrawn="0">
            <p:ph type="body" orient="vert" idx="1" hasCustomPrompt="0"/>
          </p:nvPr>
        </p:nvSpPr>
        <p:spPr bwMode="auto"/>
        <p:txBody>
          <a:bodyPr vert="eaVert"/>
          <a:lstStyle/>
          <a:p>
            <a:pPr>
              <a:defRPr/>
            </a:pPr>
            <a:r>
              <a:rPr lang="fr-FR"/>
              <a:t>Modifier les styles du texte du masque</a:t>
            </a:r>
            <a:br>
              <a:rPr lang="fr-FR"/>
            </a:br>
            <a:r>
              <a:rPr lang="fr-FR"/>
              <a:t>Deuxième niveau</a:t>
            </a:r>
            <a:br>
              <a:rPr lang="fr-FR"/>
            </a:br>
            <a:r>
              <a:rPr lang="fr-FR"/>
              <a:t>Troisième niveau</a:t>
            </a:r>
            <a:br>
              <a:rPr lang="fr-FR"/>
            </a:br>
            <a:r>
              <a:rPr lang="fr-FR"/>
              <a:t>Quatrième niveau</a:t>
            </a:r>
            <a:br>
              <a:rPr lang="fr-FR"/>
            </a:br>
            <a:r>
              <a:rPr lang="fr-FR"/>
              <a:t>Cinquième niveau</a:t>
            </a:r>
            <a:endParaRPr/>
          </a:p>
        </p:txBody>
      </p:sp>
      <p:sp>
        <p:nvSpPr>
          <p:cNvPr id="4" name="Espace réservé de la date 3" hidden="0"/>
          <p:cNvSpPr>
            <a:spLocks noGrp="1"/>
          </p:cNvSpPr>
          <p:nvPr isPhoto="0" userDrawn="0">
            <p:ph type="dt" sz="half" idx="10" hasCustomPrompt="0"/>
          </p:nvPr>
        </p:nvSpPr>
        <p:spPr bwMode="auto"/>
        <p:txBody>
          <a:bodyPr/>
          <a:lstStyle/>
          <a:p>
            <a:pPr>
              <a:defRPr/>
            </a:pPr>
            <a:fld id="{70482351-9EC7-F740-85F8-9DD16C3BAD33}" type="datetimeFigureOut">
              <a:rPr lang="fr-FR"/>
              <a:t/>
            </a:fld>
            <a:endParaRPr lang="fr-FR"/>
          </a:p>
        </p:txBody>
      </p:sp>
      <p:sp>
        <p:nvSpPr>
          <p:cNvPr id="5" name="Espace réservé du pied de page 4" hidden="0"/>
          <p:cNvSpPr>
            <a:spLocks noGrp="1"/>
          </p:cNvSpPr>
          <p:nvPr isPhoto="0" userDrawn="0">
            <p:ph type="ftr" sz="quarter" idx="11" hasCustomPrompt="0"/>
          </p:nvPr>
        </p:nvSpPr>
        <p:spPr bwMode="auto"/>
        <p:txBody>
          <a:bodyPr/>
          <a:lstStyle/>
          <a:p>
            <a:pPr>
              <a:defRPr/>
            </a:pPr>
            <a:endParaRPr lang="fr-FR"/>
          </a:p>
        </p:txBody>
      </p:sp>
      <p:sp>
        <p:nvSpPr>
          <p:cNvPr id="6" name="Espace réservé du numéro de diapositive 5" hidden="0"/>
          <p:cNvSpPr>
            <a:spLocks noGrp="1"/>
          </p:cNvSpPr>
          <p:nvPr isPhoto="0" userDrawn="0">
            <p:ph type="sldNum" sz="quarter" idx="12" hasCustomPrompt="0"/>
          </p:nvPr>
        </p:nvSpPr>
        <p:spPr bwMode="auto"/>
        <p:txBody>
          <a:bodyPr/>
          <a:lstStyle/>
          <a:p>
            <a:pPr>
              <a:defRPr/>
            </a:pPr>
            <a:fld id="{ACFCCB2B-C068-A04F-B0A3-ECA1EE7CBF05}" type="slidenum">
              <a:rPr lang="fr-FR"/>
              <a:t/>
            </a:fld>
            <a:endParaRPr lang="fr-F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type="vertTitleAndTx" userDrawn="1">
  <p:cSld name="Titre vertical et texte">
    <p:spTree>
      <p:nvGrpSpPr>
        <p:cNvPr id="1" name="" hidden="0"/>
        <p:cNvGrpSpPr/>
        <p:nvPr isPhoto="0" userDrawn="0"/>
      </p:nvGrpSpPr>
      <p:grpSpPr bwMode="auto">
        <a:xfrm>
          <a:off x="0" y="0"/>
          <a:ext cx="0" cy="0"/>
          <a:chOff x="0" y="0"/>
          <a:chExt cx="0" cy="0"/>
        </a:xfrm>
      </p:grpSpPr>
      <p:sp>
        <p:nvSpPr>
          <p:cNvPr id="2" name="Titre vertical 1" hidden="0"/>
          <p:cNvSpPr>
            <a:spLocks noGrp="1"/>
          </p:cNvSpPr>
          <p:nvPr isPhoto="0" userDrawn="0">
            <p:ph type="title" orient="vert" hasCustomPrompt="0"/>
          </p:nvPr>
        </p:nvSpPr>
        <p:spPr bwMode="auto">
          <a:xfrm>
            <a:off x="8724900" y="365125"/>
            <a:ext cx="2628900" cy="5811838"/>
          </a:xfrm>
        </p:spPr>
        <p:txBody>
          <a:bodyPr vert="eaVert"/>
          <a:lstStyle/>
          <a:p>
            <a:pPr>
              <a:defRPr/>
            </a:pPr>
            <a:r>
              <a:rPr lang="fr-FR"/>
              <a:t>Modifiez le style du titre</a:t>
            </a:r>
            <a:endParaRPr/>
          </a:p>
        </p:txBody>
      </p:sp>
      <p:sp>
        <p:nvSpPr>
          <p:cNvPr id="3" name="Espace réservé du texte vertical 2" hidden="0"/>
          <p:cNvSpPr>
            <a:spLocks noGrp="1"/>
          </p:cNvSpPr>
          <p:nvPr isPhoto="0" userDrawn="0">
            <p:ph type="body" orient="vert" idx="1" hasCustomPrompt="0"/>
          </p:nvPr>
        </p:nvSpPr>
        <p:spPr bwMode="auto">
          <a:xfrm>
            <a:off x="838200" y="365125"/>
            <a:ext cx="7734300" cy="5811838"/>
          </a:xfrm>
        </p:spPr>
        <p:txBody>
          <a:bodyPr vert="eaVert"/>
          <a:lstStyle/>
          <a:p>
            <a:pPr>
              <a:defRPr/>
            </a:pPr>
            <a:r>
              <a:rPr lang="fr-FR"/>
              <a:t>Modifier les styles du texte du masque</a:t>
            </a:r>
            <a:br>
              <a:rPr lang="fr-FR"/>
            </a:br>
            <a:r>
              <a:rPr lang="fr-FR"/>
              <a:t>Deuxième niveau</a:t>
            </a:r>
            <a:br>
              <a:rPr lang="fr-FR"/>
            </a:br>
            <a:r>
              <a:rPr lang="fr-FR"/>
              <a:t>Troisième niveau</a:t>
            </a:r>
            <a:br>
              <a:rPr lang="fr-FR"/>
            </a:br>
            <a:r>
              <a:rPr lang="fr-FR"/>
              <a:t>Quatrième niveau</a:t>
            </a:r>
            <a:br>
              <a:rPr lang="fr-FR"/>
            </a:br>
            <a:r>
              <a:rPr lang="fr-FR"/>
              <a:t>Cinquième niveau</a:t>
            </a:r>
            <a:endParaRPr/>
          </a:p>
        </p:txBody>
      </p:sp>
      <p:sp>
        <p:nvSpPr>
          <p:cNvPr id="4" name="Espace réservé de la date 3" hidden="0"/>
          <p:cNvSpPr>
            <a:spLocks noGrp="1"/>
          </p:cNvSpPr>
          <p:nvPr isPhoto="0" userDrawn="0">
            <p:ph type="dt" sz="half" idx="10" hasCustomPrompt="0"/>
          </p:nvPr>
        </p:nvSpPr>
        <p:spPr bwMode="auto"/>
        <p:txBody>
          <a:bodyPr/>
          <a:lstStyle/>
          <a:p>
            <a:pPr>
              <a:defRPr/>
            </a:pPr>
            <a:fld id="{70482351-9EC7-F740-85F8-9DD16C3BAD33}" type="datetimeFigureOut">
              <a:rPr lang="fr-FR"/>
              <a:t/>
            </a:fld>
            <a:endParaRPr lang="fr-FR"/>
          </a:p>
        </p:txBody>
      </p:sp>
      <p:sp>
        <p:nvSpPr>
          <p:cNvPr id="5" name="Espace réservé du pied de page 4" hidden="0"/>
          <p:cNvSpPr>
            <a:spLocks noGrp="1"/>
          </p:cNvSpPr>
          <p:nvPr isPhoto="0" userDrawn="0">
            <p:ph type="ftr" sz="quarter" idx="11" hasCustomPrompt="0"/>
          </p:nvPr>
        </p:nvSpPr>
        <p:spPr bwMode="auto"/>
        <p:txBody>
          <a:bodyPr/>
          <a:lstStyle/>
          <a:p>
            <a:pPr>
              <a:defRPr/>
            </a:pPr>
            <a:endParaRPr lang="fr-FR"/>
          </a:p>
        </p:txBody>
      </p:sp>
      <p:sp>
        <p:nvSpPr>
          <p:cNvPr id="6" name="Espace réservé du numéro de diapositive 5" hidden="0"/>
          <p:cNvSpPr>
            <a:spLocks noGrp="1"/>
          </p:cNvSpPr>
          <p:nvPr isPhoto="0" userDrawn="0">
            <p:ph type="sldNum" sz="quarter" idx="12" hasCustomPrompt="0"/>
          </p:nvPr>
        </p:nvSpPr>
        <p:spPr bwMode="auto"/>
        <p:txBody>
          <a:bodyPr/>
          <a:lstStyle/>
          <a:p>
            <a:pPr>
              <a:defRPr/>
            </a:pPr>
            <a:fld id="{ACFCCB2B-C068-A04F-B0A3-ECA1EE7CBF05}" type="slidenum">
              <a:rPr lang="fr-FR"/>
              <a:t/>
            </a:fld>
            <a:endParaRPr lang="fr-F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type="title" userDrawn="1">
  <p:cSld name="Diapositive de titre">
    <p:spTree>
      <p:nvGrpSpPr>
        <p:cNvPr id="1" name="" hidden="0"/>
        <p:cNvGrpSpPr/>
        <p:nvPr isPhoto="0" userDrawn="0"/>
      </p:nvGrpSpPr>
      <p:grpSpPr bwMode="auto">
        <a:xfrm>
          <a:off x="0" y="0"/>
          <a:ext cx="0" cy="0"/>
          <a:chOff x="0" y="0"/>
          <a:chExt cx="0" cy="0"/>
        </a:xfrm>
      </p:grpSpPr>
      <p:sp>
        <p:nvSpPr>
          <p:cNvPr id="2" name="Titre 1" hidden="0"/>
          <p:cNvSpPr>
            <a:spLocks noGrp="1"/>
          </p:cNvSpPr>
          <p:nvPr isPhoto="0" userDrawn="0">
            <p:ph type="ctrTitle" hasCustomPrompt="0"/>
          </p:nvPr>
        </p:nvSpPr>
        <p:spPr bwMode="auto">
          <a:xfrm>
            <a:off x="1524000" y="1122363"/>
            <a:ext cx="9144000" cy="2387600"/>
          </a:xfrm>
        </p:spPr>
        <p:txBody>
          <a:bodyPr anchor="b"/>
          <a:lstStyle>
            <a:lvl1pPr algn="ctr">
              <a:defRPr sz="6000"/>
            </a:lvl1pPr>
          </a:lstStyle>
          <a:p>
            <a:pPr>
              <a:defRPr/>
            </a:pPr>
            <a:r>
              <a:rPr lang="fr-FR"/>
              <a:t>Modifiez le style du titre</a:t>
            </a:r>
            <a:endParaRPr/>
          </a:p>
        </p:txBody>
      </p:sp>
      <p:sp>
        <p:nvSpPr>
          <p:cNvPr id="3" name="Sous-titre 2" hidden="0"/>
          <p:cNvSpPr>
            <a:spLocks noGrp="1"/>
          </p:cNvSpPr>
          <p:nvPr isPhoto="0" userDrawn="0">
            <p:ph type="subTitle" idx="1" hasCustomPrompt="0"/>
          </p:nvPr>
        </p:nvSpPr>
        <p:spPr bwMode="auto">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defRPr/>
            </a:pPr>
            <a:r>
              <a:rPr lang="fr-FR"/>
              <a:t>Modifiez le style des sous-titres du masque</a:t>
            </a:r>
            <a:endParaRPr/>
          </a:p>
        </p:txBody>
      </p:sp>
      <p:sp>
        <p:nvSpPr>
          <p:cNvPr id="4" name="Espace réservé de la date 3" hidden="0"/>
          <p:cNvSpPr>
            <a:spLocks noGrp="1"/>
          </p:cNvSpPr>
          <p:nvPr isPhoto="0" userDrawn="0">
            <p:ph type="dt" sz="half" idx="10" hasCustomPrompt="0"/>
          </p:nvPr>
        </p:nvSpPr>
        <p:spPr bwMode="auto"/>
        <p:txBody>
          <a:bodyPr/>
          <a:lstStyle/>
          <a:p>
            <a:pPr>
              <a:defRPr/>
            </a:pPr>
            <a:fld id="{70482351-9EC7-F740-85F8-9DD16C3BAD33}" type="datetimeFigureOut">
              <a:rPr lang="fr-FR"/>
              <a:t/>
            </a:fld>
            <a:endParaRPr lang="fr-FR"/>
          </a:p>
        </p:txBody>
      </p:sp>
      <p:sp>
        <p:nvSpPr>
          <p:cNvPr id="5" name="Espace réservé du pied de page 4" hidden="0"/>
          <p:cNvSpPr>
            <a:spLocks noGrp="1"/>
          </p:cNvSpPr>
          <p:nvPr isPhoto="0" userDrawn="0">
            <p:ph type="ftr" sz="quarter" idx="11" hasCustomPrompt="0"/>
          </p:nvPr>
        </p:nvSpPr>
        <p:spPr bwMode="auto"/>
        <p:txBody>
          <a:bodyPr/>
          <a:lstStyle/>
          <a:p>
            <a:pPr>
              <a:defRPr/>
            </a:pPr>
            <a:endParaRPr lang="fr-FR"/>
          </a:p>
        </p:txBody>
      </p:sp>
      <p:sp>
        <p:nvSpPr>
          <p:cNvPr id="6" name="Espace réservé du numéro de diapositive 5" hidden="0"/>
          <p:cNvSpPr>
            <a:spLocks noGrp="1"/>
          </p:cNvSpPr>
          <p:nvPr isPhoto="0" userDrawn="0">
            <p:ph type="sldNum" sz="quarter" idx="12" hasCustomPrompt="0"/>
          </p:nvPr>
        </p:nvSpPr>
        <p:spPr bwMode="auto"/>
        <p:txBody>
          <a:bodyPr/>
          <a:lstStyle/>
          <a:p>
            <a:pPr>
              <a:defRPr/>
            </a:pPr>
            <a:fld id="{ACFCCB2B-C068-A04F-B0A3-ECA1EE7CBF05}" type="slidenum">
              <a:rPr lang="fr-FR"/>
              <a:t/>
            </a:fld>
            <a:endParaRPr lang="fr-F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type="obj" userDrawn="1">
  <p:cSld name="Titre et contenu">
    <p:spTree>
      <p:nvGrpSpPr>
        <p:cNvPr id="1" name="" hidden="0"/>
        <p:cNvGrpSpPr/>
        <p:nvPr isPhoto="0" userDrawn="0"/>
      </p:nvGrpSpPr>
      <p:grpSpPr bwMode="auto">
        <a:xfrm>
          <a:off x="0" y="0"/>
          <a:ext cx="0" cy="0"/>
          <a:chOff x="0" y="0"/>
          <a:chExt cx="0" cy="0"/>
        </a:xfrm>
      </p:grpSpPr>
      <p:sp>
        <p:nvSpPr>
          <p:cNvPr id="2" name="Titre 1" hidden="0"/>
          <p:cNvSpPr>
            <a:spLocks noGrp="1"/>
          </p:cNvSpPr>
          <p:nvPr isPhoto="0" userDrawn="0">
            <p:ph type="title" hasCustomPrompt="0"/>
          </p:nvPr>
        </p:nvSpPr>
        <p:spPr bwMode="auto"/>
        <p:txBody>
          <a:bodyPr/>
          <a:lstStyle/>
          <a:p>
            <a:pPr>
              <a:defRPr/>
            </a:pPr>
            <a:r>
              <a:rPr lang="fr-FR"/>
              <a:t>Modifiez le style du titre</a:t>
            </a:r>
            <a:endParaRPr/>
          </a:p>
        </p:txBody>
      </p:sp>
      <p:sp>
        <p:nvSpPr>
          <p:cNvPr id="3" name="Espace réservé du contenu 2" hidden="0"/>
          <p:cNvSpPr>
            <a:spLocks noGrp="1"/>
          </p:cNvSpPr>
          <p:nvPr isPhoto="0" userDrawn="0">
            <p:ph idx="1" hasCustomPrompt="0"/>
          </p:nvPr>
        </p:nvSpPr>
        <p:spPr bwMode="auto"/>
        <p:txBody>
          <a:bodyPr/>
          <a:lstStyle/>
          <a:p>
            <a:pPr>
              <a:defRPr/>
            </a:pPr>
            <a:r>
              <a:rPr lang="fr-FR"/>
              <a:t>Modifier les styles du texte du masque</a:t>
            </a:r>
            <a:br>
              <a:rPr lang="fr-FR"/>
            </a:br>
            <a:r>
              <a:rPr lang="fr-FR"/>
              <a:t>Deuxième niveau</a:t>
            </a:r>
            <a:br>
              <a:rPr lang="fr-FR"/>
            </a:br>
            <a:r>
              <a:rPr lang="fr-FR"/>
              <a:t>Troisième niveau</a:t>
            </a:r>
            <a:br>
              <a:rPr lang="fr-FR"/>
            </a:br>
            <a:r>
              <a:rPr lang="fr-FR"/>
              <a:t>Quatrième niveau</a:t>
            </a:r>
            <a:br>
              <a:rPr lang="fr-FR"/>
            </a:br>
            <a:r>
              <a:rPr lang="fr-FR"/>
              <a:t>Cinquième niveau</a:t>
            </a:r>
            <a:endParaRPr/>
          </a:p>
        </p:txBody>
      </p:sp>
      <p:sp>
        <p:nvSpPr>
          <p:cNvPr id="4" name="Espace réservé de la date 3" hidden="0"/>
          <p:cNvSpPr>
            <a:spLocks noGrp="1"/>
          </p:cNvSpPr>
          <p:nvPr isPhoto="0" userDrawn="0">
            <p:ph type="dt" sz="half" idx="10" hasCustomPrompt="0"/>
          </p:nvPr>
        </p:nvSpPr>
        <p:spPr bwMode="auto"/>
        <p:txBody>
          <a:bodyPr/>
          <a:lstStyle/>
          <a:p>
            <a:pPr>
              <a:defRPr/>
            </a:pPr>
            <a:fld id="{70482351-9EC7-F740-85F8-9DD16C3BAD33}" type="datetimeFigureOut">
              <a:rPr lang="fr-FR"/>
              <a:t/>
            </a:fld>
            <a:endParaRPr lang="fr-FR"/>
          </a:p>
        </p:txBody>
      </p:sp>
      <p:sp>
        <p:nvSpPr>
          <p:cNvPr id="5" name="Espace réservé du pied de page 4" hidden="0"/>
          <p:cNvSpPr>
            <a:spLocks noGrp="1"/>
          </p:cNvSpPr>
          <p:nvPr isPhoto="0" userDrawn="0">
            <p:ph type="ftr" sz="quarter" idx="11" hasCustomPrompt="0"/>
          </p:nvPr>
        </p:nvSpPr>
        <p:spPr bwMode="auto"/>
        <p:txBody>
          <a:bodyPr/>
          <a:lstStyle/>
          <a:p>
            <a:pPr>
              <a:defRPr/>
            </a:pPr>
            <a:endParaRPr lang="fr-FR"/>
          </a:p>
        </p:txBody>
      </p:sp>
      <p:sp>
        <p:nvSpPr>
          <p:cNvPr id="6" name="Espace réservé du numéro de diapositive 5" hidden="0"/>
          <p:cNvSpPr>
            <a:spLocks noGrp="1"/>
          </p:cNvSpPr>
          <p:nvPr isPhoto="0" userDrawn="0">
            <p:ph type="sldNum" sz="quarter" idx="12" hasCustomPrompt="0"/>
          </p:nvPr>
        </p:nvSpPr>
        <p:spPr bwMode="auto"/>
        <p:txBody>
          <a:bodyPr/>
          <a:lstStyle/>
          <a:p>
            <a:pPr>
              <a:defRPr/>
            </a:pPr>
            <a:fld id="{ACFCCB2B-C068-A04F-B0A3-ECA1EE7CBF05}" type="slidenum">
              <a:rPr lang="fr-FR"/>
              <a:t/>
            </a:fld>
            <a:endParaRPr lang="fr-F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type="secHead" userDrawn="1">
  <p:cSld name="Titre de section">
    <p:spTree>
      <p:nvGrpSpPr>
        <p:cNvPr id="1" name="" hidden="0"/>
        <p:cNvGrpSpPr/>
        <p:nvPr isPhoto="0" userDrawn="0"/>
      </p:nvGrpSpPr>
      <p:grpSpPr bwMode="auto">
        <a:xfrm>
          <a:off x="0" y="0"/>
          <a:ext cx="0" cy="0"/>
          <a:chOff x="0" y="0"/>
          <a:chExt cx="0" cy="0"/>
        </a:xfrm>
      </p:grpSpPr>
      <p:sp>
        <p:nvSpPr>
          <p:cNvPr id="2" name="Titre 1" hidden="0"/>
          <p:cNvSpPr>
            <a:spLocks noGrp="1"/>
          </p:cNvSpPr>
          <p:nvPr isPhoto="0" userDrawn="0">
            <p:ph type="title" hasCustomPrompt="0"/>
          </p:nvPr>
        </p:nvSpPr>
        <p:spPr bwMode="auto">
          <a:xfrm>
            <a:off x="831850" y="1709738"/>
            <a:ext cx="10515600" cy="2852737"/>
          </a:xfrm>
        </p:spPr>
        <p:txBody>
          <a:bodyPr anchor="b"/>
          <a:lstStyle>
            <a:lvl1pPr>
              <a:defRPr sz="6000"/>
            </a:lvl1pPr>
          </a:lstStyle>
          <a:p>
            <a:pPr>
              <a:defRPr/>
            </a:pPr>
            <a:r>
              <a:rPr lang="fr-FR"/>
              <a:t>Modifiez le style du titre</a:t>
            </a:r>
            <a:endParaRPr/>
          </a:p>
        </p:txBody>
      </p:sp>
      <p:sp>
        <p:nvSpPr>
          <p:cNvPr id="3" name="Espace réservé du texte 2" hidden="0"/>
          <p:cNvSpPr>
            <a:spLocks noGrp="1"/>
          </p:cNvSpPr>
          <p:nvPr isPhoto="0" userDrawn="0">
            <p:ph type="body" idx="1" hasCustomPrompt="0"/>
          </p:nvPr>
        </p:nvSpPr>
        <p:spPr bwMode="auto">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a:defRPr/>
            </a:pPr>
            <a:r>
              <a:rPr lang="fr-FR"/>
              <a:t>Modifier les styles du texte du masque</a:t>
            </a:r>
            <a:br>
              <a:rPr lang="fr-FR"/>
            </a:br>
            <a:r>
              <a:rPr lang="fr-FR"/>
              <a:t>Deuxième niveau</a:t>
            </a:r>
            <a:br>
              <a:rPr lang="fr-FR"/>
            </a:br>
            <a:r>
              <a:rPr lang="fr-FR"/>
              <a:t>Troisième niveau</a:t>
            </a:r>
            <a:br>
              <a:rPr lang="fr-FR"/>
            </a:br>
            <a:r>
              <a:rPr lang="fr-FR"/>
              <a:t>Quatrième niveau</a:t>
            </a:r>
            <a:br>
              <a:rPr lang="fr-FR"/>
            </a:br>
            <a:r>
              <a:rPr lang="fr-FR"/>
              <a:t>Cinquième niveau</a:t>
            </a:r>
            <a:endParaRPr/>
          </a:p>
        </p:txBody>
      </p:sp>
      <p:sp>
        <p:nvSpPr>
          <p:cNvPr id="4" name="Espace réservé de la date 3" hidden="0"/>
          <p:cNvSpPr>
            <a:spLocks noGrp="1"/>
          </p:cNvSpPr>
          <p:nvPr isPhoto="0" userDrawn="0">
            <p:ph type="dt" sz="half" idx="10" hasCustomPrompt="0"/>
          </p:nvPr>
        </p:nvSpPr>
        <p:spPr bwMode="auto"/>
        <p:txBody>
          <a:bodyPr/>
          <a:lstStyle/>
          <a:p>
            <a:pPr>
              <a:defRPr/>
            </a:pPr>
            <a:fld id="{70482351-9EC7-F740-85F8-9DD16C3BAD33}" type="datetimeFigureOut">
              <a:rPr lang="fr-FR"/>
              <a:t/>
            </a:fld>
            <a:endParaRPr lang="fr-FR"/>
          </a:p>
        </p:txBody>
      </p:sp>
      <p:sp>
        <p:nvSpPr>
          <p:cNvPr id="5" name="Espace réservé du pied de page 4" hidden="0"/>
          <p:cNvSpPr>
            <a:spLocks noGrp="1"/>
          </p:cNvSpPr>
          <p:nvPr isPhoto="0" userDrawn="0">
            <p:ph type="ftr" sz="quarter" idx="11" hasCustomPrompt="0"/>
          </p:nvPr>
        </p:nvSpPr>
        <p:spPr bwMode="auto"/>
        <p:txBody>
          <a:bodyPr/>
          <a:lstStyle/>
          <a:p>
            <a:pPr>
              <a:defRPr/>
            </a:pPr>
            <a:endParaRPr lang="fr-FR"/>
          </a:p>
        </p:txBody>
      </p:sp>
      <p:sp>
        <p:nvSpPr>
          <p:cNvPr id="6" name="Espace réservé du numéro de diapositive 5" hidden="0"/>
          <p:cNvSpPr>
            <a:spLocks noGrp="1"/>
          </p:cNvSpPr>
          <p:nvPr isPhoto="0" userDrawn="0">
            <p:ph type="sldNum" sz="quarter" idx="12" hasCustomPrompt="0"/>
          </p:nvPr>
        </p:nvSpPr>
        <p:spPr bwMode="auto"/>
        <p:txBody>
          <a:bodyPr/>
          <a:lstStyle/>
          <a:p>
            <a:pPr>
              <a:defRPr/>
            </a:pPr>
            <a:fld id="{ACFCCB2B-C068-A04F-B0A3-ECA1EE7CBF05}" type="slidenum">
              <a:rPr lang="fr-FR"/>
              <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type="twoObj" userDrawn="1">
  <p:cSld name="Deux contenus">
    <p:spTree>
      <p:nvGrpSpPr>
        <p:cNvPr id="1" name="" hidden="0"/>
        <p:cNvGrpSpPr/>
        <p:nvPr isPhoto="0" userDrawn="0"/>
      </p:nvGrpSpPr>
      <p:grpSpPr bwMode="auto">
        <a:xfrm>
          <a:off x="0" y="0"/>
          <a:ext cx="0" cy="0"/>
          <a:chOff x="0" y="0"/>
          <a:chExt cx="0" cy="0"/>
        </a:xfrm>
      </p:grpSpPr>
      <p:sp>
        <p:nvSpPr>
          <p:cNvPr id="2" name="Titre 1" hidden="0"/>
          <p:cNvSpPr>
            <a:spLocks noGrp="1"/>
          </p:cNvSpPr>
          <p:nvPr isPhoto="0" userDrawn="0">
            <p:ph type="title" hasCustomPrompt="0"/>
          </p:nvPr>
        </p:nvSpPr>
        <p:spPr bwMode="auto"/>
        <p:txBody>
          <a:bodyPr/>
          <a:lstStyle/>
          <a:p>
            <a:pPr>
              <a:defRPr/>
            </a:pPr>
            <a:r>
              <a:rPr lang="fr-FR"/>
              <a:t>Modifiez le style du titre</a:t>
            </a:r>
            <a:endParaRPr/>
          </a:p>
        </p:txBody>
      </p:sp>
      <p:sp>
        <p:nvSpPr>
          <p:cNvPr id="3" name="Espace réservé du contenu 2" hidden="0"/>
          <p:cNvSpPr>
            <a:spLocks noGrp="1"/>
          </p:cNvSpPr>
          <p:nvPr isPhoto="0" userDrawn="0">
            <p:ph sz="half" idx="1" hasCustomPrompt="0"/>
          </p:nvPr>
        </p:nvSpPr>
        <p:spPr bwMode="auto">
          <a:xfrm>
            <a:off x="838200" y="1825625"/>
            <a:ext cx="5181600" cy="4351338"/>
          </a:xfrm>
        </p:spPr>
        <p:txBody>
          <a:bodyPr/>
          <a:lstStyle/>
          <a:p>
            <a:pPr>
              <a:defRPr/>
            </a:pPr>
            <a:r>
              <a:rPr lang="fr-FR"/>
              <a:t>Modifier les styles du texte du masque</a:t>
            </a:r>
            <a:br>
              <a:rPr lang="fr-FR"/>
            </a:br>
            <a:r>
              <a:rPr lang="fr-FR"/>
              <a:t>Deuxième niveau</a:t>
            </a:r>
            <a:br>
              <a:rPr lang="fr-FR"/>
            </a:br>
            <a:r>
              <a:rPr lang="fr-FR"/>
              <a:t>Troisième niveau</a:t>
            </a:r>
            <a:br>
              <a:rPr lang="fr-FR"/>
            </a:br>
            <a:r>
              <a:rPr lang="fr-FR"/>
              <a:t>Quatrième niveau</a:t>
            </a:r>
            <a:br>
              <a:rPr lang="fr-FR"/>
            </a:br>
            <a:r>
              <a:rPr lang="fr-FR"/>
              <a:t>Cinquième niveau</a:t>
            </a:r>
            <a:endParaRPr/>
          </a:p>
        </p:txBody>
      </p:sp>
      <p:sp>
        <p:nvSpPr>
          <p:cNvPr id="4" name="Espace réservé du contenu 3" hidden="0"/>
          <p:cNvSpPr>
            <a:spLocks noGrp="1"/>
          </p:cNvSpPr>
          <p:nvPr isPhoto="0" userDrawn="0">
            <p:ph sz="half" idx="2" hasCustomPrompt="0"/>
          </p:nvPr>
        </p:nvSpPr>
        <p:spPr bwMode="auto">
          <a:xfrm>
            <a:off x="6172200" y="1825625"/>
            <a:ext cx="5181600" cy="4351338"/>
          </a:xfrm>
        </p:spPr>
        <p:txBody>
          <a:bodyPr/>
          <a:lstStyle/>
          <a:p>
            <a:pPr>
              <a:defRPr/>
            </a:pPr>
            <a:r>
              <a:rPr lang="fr-FR"/>
              <a:t>Modifier les styles du texte du masque</a:t>
            </a:r>
            <a:br>
              <a:rPr lang="fr-FR"/>
            </a:br>
            <a:r>
              <a:rPr lang="fr-FR"/>
              <a:t>Deuxième niveau</a:t>
            </a:r>
            <a:br>
              <a:rPr lang="fr-FR"/>
            </a:br>
            <a:r>
              <a:rPr lang="fr-FR"/>
              <a:t>Troisième niveau</a:t>
            </a:r>
            <a:br>
              <a:rPr lang="fr-FR"/>
            </a:br>
            <a:r>
              <a:rPr lang="fr-FR"/>
              <a:t>Quatrième niveau</a:t>
            </a:r>
            <a:br>
              <a:rPr lang="fr-FR"/>
            </a:br>
            <a:r>
              <a:rPr lang="fr-FR"/>
              <a:t>Cinquième niveau</a:t>
            </a:r>
            <a:endParaRPr/>
          </a:p>
        </p:txBody>
      </p:sp>
      <p:sp>
        <p:nvSpPr>
          <p:cNvPr id="5" name="Espace réservé de la date 4" hidden="0"/>
          <p:cNvSpPr>
            <a:spLocks noGrp="1"/>
          </p:cNvSpPr>
          <p:nvPr isPhoto="0" userDrawn="0">
            <p:ph type="dt" sz="half" idx="10" hasCustomPrompt="0"/>
          </p:nvPr>
        </p:nvSpPr>
        <p:spPr bwMode="auto"/>
        <p:txBody>
          <a:bodyPr/>
          <a:lstStyle/>
          <a:p>
            <a:pPr>
              <a:defRPr/>
            </a:pPr>
            <a:fld id="{70482351-9EC7-F740-85F8-9DD16C3BAD33}" type="datetimeFigureOut">
              <a:rPr lang="fr-FR"/>
              <a:t/>
            </a:fld>
            <a:endParaRPr lang="fr-FR"/>
          </a:p>
        </p:txBody>
      </p:sp>
      <p:sp>
        <p:nvSpPr>
          <p:cNvPr id="6" name="Espace réservé du pied de page 5" hidden="0"/>
          <p:cNvSpPr>
            <a:spLocks noGrp="1"/>
          </p:cNvSpPr>
          <p:nvPr isPhoto="0" userDrawn="0">
            <p:ph type="ftr" sz="quarter" idx="11" hasCustomPrompt="0"/>
          </p:nvPr>
        </p:nvSpPr>
        <p:spPr bwMode="auto"/>
        <p:txBody>
          <a:bodyPr/>
          <a:lstStyle/>
          <a:p>
            <a:pPr>
              <a:defRPr/>
            </a:pPr>
            <a:endParaRPr lang="fr-FR"/>
          </a:p>
        </p:txBody>
      </p:sp>
      <p:sp>
        <p:nvSpPr>
          <p:cNvPr id="7" name="Espace réservé du numéro de diapositive 6" hidden="0"/>
          <p:cNvSpPr>
            <a:spLocks noGrp="1"/>
          </p:cNvSpPr>
          <p:nvPr isPhoto="0" userDrawn="0">
            <p:ph type="sldNum" sz="quarter" idx="12" hasCustomPrompt="0"/>
          </p:nvPr>
        </p:nvSpPr>
        <p:spPr bwMode="auto"/>
        <p:txBody>
          <a:bodyPr/>
          <a:lstStyle/>
          <a:p>
            <a:pPr>
              <a:defRPr/>
            </a:pPr>
            <a:fld id="{ACFCCB2B-C068-A04F-B0A3-ECA1EE7CBF05}" type="slidenum">
              <a:rPr lang="fr-FR"/>
              <a:t/>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type="twoTxTwoObj" userDrawn="1">
  <p:cSld name="Comparaison">
    <p:spTree>
      <p:nvGrpSpPr>
        <p:cNvPr id="1" name="" hidden="0"/>
        <p:cNvGrpSpPr/>
        <p:nvPr isPhoto="0" userDrawn="0"/>
      </p:nvGrpSpPr>
      <p:grpSpPr bwMode="auto">
        <a:xfrm>
          <a:off x="0" y="0"/>
          <a:ext cx="0" cy="0"/>
          <a:chOff x="0" y="0"/>
          <a:chExt cx="0" cy="0"/>
        </a:xfrm>
      </p:grpSpPr>
      <p:sp>
        <p:nvSpPr>
          <p:cNvPr id="2" name="Titre 1" hidden="0"/>
          <p:cNvSpPr>
            <a:spLocks noGrp="1"/>
          </p:cNvSpPr>
          <p:nvPr isPhoto="0" userDrawn="0">
            <p:ph type="title" hasCustomPrompt="0"/>
          </p:nvPr>
        </p:nvSpPr>
        <p:spPr bwMode="auto">
          <a:xfrm>
            <a:off x="839788" y="365125"/>
            <a:ext cx="10515600" cy="1325563"/>
          </a:xfrm>
        </p:spPr>
        <p:txBody>
          <a:bodyPr/>
          <a:lstStyle/>
          <a:p>
            <a:pPr>
              <a:defRPr/>
            </a:pPr>
            <a:r>
              <a:rPr lang="fr-FR"/>
              <a:t>Modifiez le style du titre</a:t>
            </a:r>
            <a:endParaRPr/>
          </a:p>
        </p:txBody>
      </p:sp>
      <p:sp>
        <p:nvSpPr>
          <p:cNvPr id="3" name="Espace réservé du texte 2" hidden="0"/>
          <p:cNvSpPr>
            <a:spLocks noGrp="1"/>
          </p:cNvSpPr>
          <p:nvPr isPhoto="0" userDrawn="0">
            <p:ph type="body" idx="1" hasCustomPrompt="0"/>
          </p:nvPr>
        </p:nvSpPr>
        <p:spPr bwMode="auto">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a:defRPr/>
            </a:pPr>
            <a:r>
              <a:rPr lang="fr-FR"/>
              <a:t>Modifier les styles du texte du masque</a:t>
            </a:r>
            <a:br>
              <a:rPr lang="fr-FR"/>
            </a:br>
            <a:r>
              <a:rPr lang="fr-FR"/>
              <a:t>Deuxième niveau</a:t>
            </a:r>
            <a:br>
              <a:rPr lang="fr-FR"/>
            </a:br>
            <a:r>
              <a:rPr lang="fr-FR"/>
              <a:t>Troisième niveau</a:t>
            </a:r>
            <a:br>
              <a:rPr lang="fr-FR"/>
            </a:br>
            <a:r>
              <a:rPr lang="fr-FR"/>
              <a:t>Quatrième niveau</a:t>
            </a:r>
            <a:br>
              <a:rPr lang="fr-FR"/>
            </a:br>
            <a:r>
              <a:rPr lang="fr-FR"/>
              <a:t>Cinquième niveau</a:t>
            </a:r>
            <a:endParaRPr/>
          </a:p>
        </p:txBody>
      </p:sp>
      <p:sp>
        <p:nvSpPr>
          <p:cNvPr id="4" name="Espace réservé du contenu 3" hidden="0"/>
          <p:cNvSpPr>
            <a:spLocks noGrp="1"/>
          </p:cNvSpPr>
          <p:nvPr isPhoto="0" userDrawn="0">
            <p:ph sz="half" idx="2" hasCustomPrompt="0"/>
          </p:nvPr>
        </p:nvSpPr>
        <p:spPr bwMode="auto">
          <a:xfrm>
            <a:off x="839788" y="2505074"/>
            <a:ext cx="5157787" cy="3684588"/>
          </a:xfrm>
        </p:spPr>
        <p:txBody>
          <a:bodyPr/>
          <a:lstStyle/>
          <a:p>
            <a:pPr>
              <a:defRPr/>
            </a:pPr>
            <a:r>
              <a:rPr lang="fr-FR"/>
              <a:t>Modifier les styles du texte du masque</a:t>
            </a:r>
            <a:br>
              <a:rPr lang="fr-FR"/>
            </a:br>
            <a:r>
              <a:rPr lang="fr-FR"/>
              <a:t>Deuxième niveau</a:t>
            </a:r>
            <a:br>
              <a:rPr lang="fr-FR"/>
            </a:br>
            <a:r>
              <a:rPr lang="fr-FR"/>
              <a:t>Troisième niveau</a:t>
            </a:r>
            <a:br>
              <a:rPr lang="fr-FR"/>
            </a:br>
            <a:r>
              <a:rPr lang="fr-FR"/>
              <a:t>Quatrième niveau</a:t>
            </a:r>
            <a:br>
              <a:rPr lang="fr-FR"/>
            </a:br>
            <a:r>
              <a:rPr lang="fr-FR"/>
              <a:t>Cinquième niveau</a:t>
            </a:r>
            <a:endParaRPr/>
          </a:p>
        </p:txBody>
      </p:sp>
      <p:sp>
        <p:nvSpPr>
          <p:cNvPr id="5" name="Espace réservé du texte 4" hidden="0"/>
          <p:cNvSpPr>
            <a:spLocks noGrp="1"/>
          </p:cNvSpPr>
          <p:nvPr isPhoto="0" userDrawn="0">
            <p:ph type="body" sz="quarter" idx="3" hasCustomPrompt="0"/>
          </p:nvPr>
        </p:nvSpPr>
        <p:spPr bwMode="auto">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a:defRPr/>
            </a:pPr>
            <a:r>
              <a:rPr lang="fr-FR"/>
              <a:t>Modifier les styles du texte du masque</a:t>
            </a:r>
            <a:br>
              <a:rPr lang="fr-FR"/>
            </a:br>
            <a:r>
              <a:rPr lang="fr-FR"/>
              <a:t>Deuxième niveau</a:t>
            </a:r>
            <a:br>
              <a:rPr lang="fr-FR"/>
            </a:br>
            <a:r>
              <a:rPr lang="fr-FR"/>
              <a:t>Troisième niveau</a:t>
            </a:r>
            <a:br>
              <a:rPr lang="fr-FR"/>
            </a:br>
            <a:r>
              <a:rPr lang="fr-FR"/>
              <a:t>Quatrième niveau</a:t>
            </a:r>
            <a:br>
              <a:rPr lang="fr-FR"/>
            </a:br>
            <a:r>
              <a:rPr lang="fr-FR"/>
              <a:t>Cinquième niveau</a:t>
            </a:r>
            <a:endParaRPr/>
          </a:p>
        </p:txBody>
      </p:sp>
      <p:sp>
        <p:nvSpPr>
          <p:cNvPr id="6" name="Espace réservé du contenu 5" hidden="0"/>
          <p:cNvSpPr>
            <a:spLocks noGrp="1"/>
          </p:cNvSpPr>
          <p:nvPr isPhoto="0" userDrawn="0">
            <p:ph sz="quarter" idx="4" hasCustomPrompt="0"/>
          </p:nvPr>
        </p:nvSpPr>
        <p:spPr bwMode="auto">
          <a:xfrm>
            <a:off x="6172200" y="2505074"/>
            <a:ext cx="5183188" cy="3684588"/>
          </a:xfrm>
        </p:spPr>
        <p:txBody>
          <a:bodyPr/>
          <a:lstStyle/>
          <a:p>
            <a:pPr>
              <a:defRPr/>
            </a:pPr>
            <a:r>
              <a:rPr lang="fr-FR"/>
              <a:t>Modifier les styles du texte du masque</a:t>
            </a:r>
            <a:br>
              <a:rPr lang="fr-FR"/>
            </a:br>
            <a:r>
              <a:rPr lang="fr-FR"/>
              <a:t>Deuxième niveau</a:t>
            </a:r>
            <a:br>
              <a:rPr lang="fr-FR"/>
            </a:br>
            <a:r>
              <a:rPr lang="fr-FR"/>
              <a:t>Troisième niveau</a:t>
            </a:r>
            <a:br>
              <a:rPr lang="fr-FR"/>
            </a:br>
            <a:r>
              <a:rPr lang="fr-FR"/>
              <a:t>Quatrième niveau</a:t>
            </a:r>
            <a:br>
              <a:rPr lang="fr-FR"/>
            </a:br>
            <a:r>
              <a:rPr lang="fr-FR"/>
              <a:t>Cinquième niveau</a:t>
            </a:r>
            <a:endParaRPr/>
          </a:p>
        </p:txBody>
      </p:sp>
      <p:sp>
        <p:nvSpPr>
          <p:cNvPr id="7" name="Espace réservé de la date 6" hidden="0"/>
          <p:cNvSpPr>
            <a:spLocks noGrp="1"/>
          </p:cNvSpPr>
          <p:nvPr isPhoto="0" userDrawn="0">
            <p:ph type="dt" sz="half" idx="10" hasCustomPrompt="0"/>
          </p:nvPr>
        </p:nvSpPr>
        <p:spPr bwMode="auto"/>
        <p:txBody>
          <a:bodyPr/>
          <a:lstStyle/>
          <a:p>
            <a:pPr>
              <a:defRPr/>
            </a:pPr>
            <a:fld id="{70482351-9EC7-F740-85F8-9DD16C3BAD33}" type="datetimeFigureOut">
              <a:rPr lang="fr-FR"/>
              <a:t/>
            </a:fld>
            <a:endParaRPr lang="fr-FR"/>
          </a:p>
        </p:txBody>
      </p:sp>
      <p:sp>
        <p:nvSpPr>
          <p:cNvPr id="8" name="Espace réservé du pied de page 7" hidden="0"/>
          <p:cNvSpPr>
            <a:spLocks noGrp="1"/>
          </p:cNvSpPr>
          <p:nvPr isPhoto="0" userDrawn="0">
            <p:ph type="ftr" sz="quarter" idx="11" hasCustomPrompt="0"/>
          </p:nvPr>
        </p:nvSpPr>
        <p:spPr bwMode="auto"/>
        <p:txBody>
          <a:bodyPr/>
          <a:lstStyle/>
          <a:p>
            <a:pPr>
              <a:defRPr/>
            </a:pPr>
            <a:endParaRPr lang="fr-FR"/>
          </a:p>
        </p:txBody>
      </p:sp>
      <p:sp>
        <p:nvSpPr>
          <p:cNvPr id="9" name="Espace réservé du numéro de diapositive 8" hidden="0"/>
          <p:cNvSpPr>
            <a:spLocks noGrp="1"/>
          </p:cNvSpPr>
          <p:nvPr isPhoto="0" userDrawn="0">
            <p:ph type="sldNum" sz="quarter" idx="12" hasCustomPrompt="0"/>
          </p:nvPr>
        </p:nvSpPr>
        <p:spPr bwMode="auto"/>
        <p:txBody>
          <a:bodyPr/>
          <a:lstStyle/>
          <a:p>
            <a:pPr>
              <a:defRPr/>
            </a:pPr>
            <a:fld id="{ACFCCB2B-C068-A04F-B0A3-ECA1EE7CBF05}" type="slidenum">
              <a:rPr lang="fr-FR"/>
              <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type="titleOnly" userDrawn="1">
  <p:cSld name="Titre seul">
    <p:spTree>
      <p:nvGrpSpPr>
        <p:cNvPr id="1" name="" hidden="0"/>
        <p:cNvGrpSpPr/>
        <p:nvPr isPhoto="0" userDrawn="0"/>
      </p:nvGrpSpPr>
      <p:grpSpPr bwMode="auto">
        <a:xfrm>
          <a:off x="0" y="0"/>
          <a:ext cx="0" cy="0"/>
          <a:chOff x="0" y="0"/>
          <a:chExt cx="0" cy="0"/>
        </a:xfrm>
      </p:grpSpPr>
      <p:sp>
        <p:nvSpPr>
          <p:cNvPr id="2" name="Titre 1" hidden="0"/>
          <p:cNvSpPr>
            <a:spLocks noGrp="1"/>
          </p:cNvSpPr>
          <p:nvPr isPhoto="0" userDrawn="0">
            <p:ph type="title" hasCustomPrompt="0"/>
          </p:nvPr>
        </p:nvSpPr>
        <p:spPr bwMode="auto"/>
        <p:txBody>
          <a:bodyPr/>
          <a:lstStyle/>
          <a:p>
            <a:pPr>
              <a:defRPr/>
            </a:pPr>
            <a:r>
              <a:rPr lang="fr-FR"/>
              <a:t>Modifiez le style du titre</a:t>
            </a:r>
            <a:endParaRPr/>
          </a:p>
        </p:txBody>
      </p:sp>
      <p:sp>
        <p:nvSpPr>
          <p:cNvPr id="3" name="Espace réservé de la date 2" hidden="0"/>
          <p:cNvSpPr>
            <a:spLocks noGrp="1"/>
          </p:cNvSpPr>
          <p:nvPr isPhoto="0" userDrawn="0">
            <p:ph type="dt" sz="half" idx="10" hasCustomPrompt="0"/>
          </p:nvPr>
        </p:nvSpPr>
        <p:spPr bwMode="auto"/>
        <p:txBody>
          <a:bodyPr/>
          <a:lstStyle/>
          <a:p>
            <a:pPr>
              <a:defRPr/>
            </a:pPr>
            <a:fld id="{70482351-9EC7-F740-85F8-9DD16C3BAD33}" type="datetimeFigureOut">
              <a:rPr lang="fr-FR"/>
              <a:t/>
            </a:fld>
            <a:endParaRPr lang="fr-FR"/>
          </a:p>
        </p:txBody>
      </p:sp>
      <p:sp>
        <p:nvSpPr>
          <p:cNvPr id="4" name="Espace réservé du pied de page 3" hidden="0"/>
          <p:cNvSpPr>
            <a:spLocks noGrp="1"/>
          </p:cNvSpPr>
          <p:nvPr isPhoto="0" userDrawn="0">
            <p:ph type="ftr" sz="quarter" idx="11" hasCustomPrompt="0"/>
          </p:nvPr>
        </p:nvSpPr>
        <p:spPr bwMode="auto"/>
        <p:txBody>
          <a:bodyPr/>
          <a:lstStyle/>
          <a:p>
            <a:pPr>
              <a:defRPr/>
            </a:pPr>
            <a:endParaRPr lang="fr-FR"/>
          </a:p>
        </p:txBody>
      </p:sp>
      <p:sp>
        <p:nvSpPr>
          <p:cNvPr id="5" name="Espace réservé du numéro de diapositive 4" hidden="0"/>
          <p:cNvSpPr>
            <a:spLocks noGrp="1"/>
          </p:cNvSpPr>
          <p:nvPr isPhoto="0" userDrawn="0">
            <p:ph type="sldNum" sz="quarter" idx="12" hasCustomPrompt="0"/>
          </p:nvPr>
        </p:nvSpPr>
        <p:spPr bwMode="auto"/>
        <p:txBody>
          <a:bodyPr/>
          <a:lstStyle/>
          <a:p>
            <a:pPr>
              <a:defRPr/>
            </a:pPr>
            <a:fld id="{ACFCCB2B-C068-A04F-B0A3-ECA1EE7CBF05}" type="slidenum">
              <a:rPr lang="fr-FR"/>
              <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type="blank" userDrawn="1">
  <p:cSld name="Vide">
    <p:spTree>
      <p:nvGrpSpPr>
        <p:cNvPr id="1" name="" hidden="0"/>
        <p:cNvGrpSpPr/>
        <p:nvPr isPhoto="0" userDrawn="0"/>
      </p:nvGrpSpPr>
      <p:grpSpPr bwMode="auto">
        <a:xfrm>
          <a:off x="0" y="0"/>
          <a:ext cx="0" cy="0"/>
          <a:chOff x="0" y="0"/>
          <a:chExt cx="0" cy="0"/>
        </a:xfrm>
      </p:grpSpPr>
      <p:sp>
        <p:nvSpPr>
          <p:cNvPr id="2" name="Espace réservé de la date 1" hidden="0"/>
          <p:cNvSpPr>
            <a:spLocks noGrp="1"/>
          </p:cNvSpPr>
          <p:nvPr isPhoto="0" userDrawn="0">
            <p:ph type="dt" sz="half" idx="10" hasCustomPrompt="0"/>
          </p:nvPr>
        </p:nvSpPr>
        <p:spPr bwMode="auto"/>
        <p:txBody>
          <a:bodyPr/>
          <a:lstStyle/>
          <a:p>
            <a:pPr>
              <a:defRPr/>
            </a:pPr>
            <a:fld id="{70482351-9EC7-F740-85F8-9DD16C3BAD33}" type="datetimeFigureOut">
              <a:rPr lang="fr-FR"/>
              <a:t/>
            </a:fld>
            <a:endParaRPr lang="fr-FR"/>
          </a:p>
        </p:txBody>
      </p:sp>
      <p:sp>
        <p:nvSpPr>
          <p:cNvPr id="3" name="Espace réservé du pied de page 2" hidden="0"/>
          <p:cNvSpPr>
            <a:spLocks noGrp="1"/>
          </p:cNvSpPr>
          <p:nvPr isPhoto="0" userDrawn="0">
            <p:ph type="ftr" sz="quarter" idx="11" hasCustomPrompt="0"/>
          </p:nvPr>
        </p:nvSpPr>
        <p:spPr bwMode="auto"/>
        <p:txBody>
          <a:bodyPr/>
          <a:lstStyle/>
          <a:p>
            <a:pPr>
              <a:defRPr/>
            </a:pPr>
            <a:endParaRPr lang="fr-FR"/>
          </a:p>
        </p:txBody>
      </p:sp>
      <p:sp>
        <p:nvSpPr>
          <p:cNvPr id="4" name="Espace réservé du numéro de diapositive 3" hidden="0"/>
          <p:cNvSpPr>
            <a:spLocks noGrp="1"/>
          </p:cNvSpPr>
          <p:nvPr isPhoto="0" userDrawn="0">
            <p:ph type="sldNum" sz="quarter" idx="12" hasCustomPrompt="0"/>
          </p:nvPr>
        </p:nvSpPr>
        <p:spPr bwMode="auto"/>
        <p:txBody>
          <a:bodyPr/>
          <a:lstStyle/>
          <a:p>
            <a:pPr>
              <a:defRPr/>
            </a:pPr>
            <a:fld id="{ACFCCB2B-C068-A04F-B0A3-ECA1EE7CBF05}" type="slidenum">
              <a:rPr lang="fr-FR"/>
              <a:t/>
            </a:fld>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type="objTx" userDrawn="1">
  <p:cSld name="Contenu avec légende">
    <p:spTree>
      <p:nvGrpSpPr>
        <p:cNvPr id="1" name="" hidden="0"/>
        <p:cNvGrpSpPr/>
        <p:nvPr isPhoto="0" userDrawn="0"/>
      </p:nvGrpSpPr>
      <p:grpSpPr bwMode="auto">
        <a:xfrm>
          <a:off x="0" y="0"/>
          <a:ext cx="0" cy="0"/>
          <a:chOff x="0" y="0"/>
          <a:chExt cx="0" cy="0"/>
        </a:xfrm>
      </p:grpSpPr>
      <p:sp>
        <p:nvSpPr>
          <p:cNvPr id="2" name="Titre 1" hidden="0"/>
          <p:cNvSpPr>
            <a:spLocks noGrp="1"/>
          </p:cNvSpPr>
          <p:nvPr isPhoto="0" userDrawn="0">
            <p:ph type="title" hasCustomPrompt="0"/>
          </p:nvPr>
        </p:nvSpPr>
        <p:spPr bwMode="auto">
          <a:xfrm>
            <a:off x="839788" y="457200"/>
            <a:ext cx="3932237" cy="1600200"/>
          </a:xfrm>
        </p:spPr>
        <p:txBody>
          <a:bodyPr anchor="b"/>
          <a:lstStyle>
            <a:lvl1pPr>
              <a:defRPr sz="3200"/>
            </a:lvl1pPr>
          </a:lstStyle>
          <a:p>
            <a:pPr>
              <a:defRPr/>
            </a:pPr>
            <a:r>
              <a:rPr lang="fr-FR"/>
              <a:t>Modifiez le style du titre</a:t>
            </a:r>
            <a:endParaRPr/>
          </a:p>
        </p:txBody>
      </p:sp>
      <p:sp>
        <p:nvSpPr>
          <p:cNvPr id="3" name="Espace réservé du contenu 2" hidden="0"/>
          <p:cNvSpPr>
            <a:spLocks noGrp="1"/>
          </p:cNvSpPr>
          <p:nvPr isPhoto="0" userDrawn="0">
            <p:ph idx="1" hasCustomPrompt="0"/>
          </p:nvPr>
        </p:nvSpPr>
        <p:spPr bwMode="auto">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a:defRPr/>
            </a:pPr>
            <a:r>
              <a:rPr lang="fr-FR"/>
              <a:t>Modifier les styles du texte du masque</a:t>
            </a:r>
            <a:br>
              <a:rPr lang="fr-FR"/>
            </a:br>
            <a:r>
              <a:rPr lang="fr-FR"/>
              <a:t>Deuxième niveau</a:t>
            </a:r>
            <a:br>
              <a:rPr lang="fr-FR"/>
            </a:br>
            <a:r>
              <a:rPr lang="fr-FR"/>
              <a:t>Troisième niveau</a:t>
            </a:r>
            <a:br>
              <a:rPr lang="fr-FR"/>
            </a:br>
            <a:r>
              <a:rPr lang="fr-FR"/>
              <a:t>Quatrième niveau</a:t>
            </a:r>
            <a:br>
              <a:rPr lang="fr-FR"/>
            </a:br>
            <a:r>
              <a:rPr lang="fr-FR"/>
              <a:t>Cinquième niveau</a:t>
            </a:r>
            <a:endParaRPr/>
          </a:p>
        </p:txBody>
      </p:sp>
      <p:sp>
        <p:nvSpPr>
          <p:cNvPr id="4" name="Espace réservé du texte 3" hidden="0"/>
          <p:cNvSpPr>
            <a:spLocks noGrp="1"/>
          </p:cNvSpPr>
          <p:nvPr isPhoto="0" userDrawn="0">
            <p:ph type="body" sz="half" idx="2" hasCustomPrompt="0"/>
          </p:nvPr>
        </p:nvSpPr>
        <p:spPr bwMode="auto">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a:defRPr/>
            </a:pPr>
            <a:r>
              <a:rPr lang="fr-FR"/>
              <a:t>Modifier les styles du texte du masque</a:t>
            </a:r>
            <a:br>
              <a:rPr lang="fr-FR"/>
            </a:br>
            <a:r>
              <a:rPr lang="fr-FR"/>
              <a:t>Deuxième niveau</a:t>
            </a:r>
            <a:br>
              <a:rPr lang="fr-FR"/>
            </a:br>
            <a:r>
              <a:rPr lang="fr-FR"/>
              <a:t>Troisième niveau</a:t>
            </a:r>
            <a:br>
              <a:rPr lang="fr-FR"/>
            </a:br>
            <a:r>
              <a:rPr lang="fr-FR"/>
              <a:t>Quatrième niveau</a:t>
            </a:r>
            <a:br>
              <a:rPr lang="fr-FR"/>
            </a:br>
            <a:r>
              <a:rPr lang="fr-FR"/>
              <a:t>Cinquième niveau</a:t>
            </a:r>
            <a:endParaRPr/>
          </a:p>
        </p:txBody>
      </p:sp>
      <p:sp>
        <p:nvSpPr>
          <p:cNvPr id="5" name="Espace réservé de la date 4" hidden="0"/>
          <p:cNvSpPr>
            <a:spLocks noGrp="1"/>
          </p:cNvSpPr>
          <p:nvPr isPhoto="0" userDrawn="0">
            <p:ph type="dt" sz="half" idx="10" hasCustomPrompt="0"/>
          </p:nvPr>
        </p:nvSpPr>
        <p:spPr bwMode="auto"/>
        <p:txBody>
          <a:bodyPr/>
          <a:lstStyle/>
          <a:p>
            <a:pPr>
              <a:defRPr/>
            </a:pPr>
            <a:fld id="{70482351-9EC7-F740-85F8-9DD16C3BAD33}" type="datetimeFigureOut">
              <a:rPr lang="fr-FR"/>
              <a:t/>
            </a:fld>
            <a:endParaRPr lang="fr-FR"/>
          </a:p>
        </p:txBody>
      </p:sp>
      <p:sp>
        <p:nvSpPr>
          <p:cNvPr id="6" name="Espace réservé du pied de page 5" hidden="0"/>
          <p:cNvSpPr>
            <a:spLocks noGrp="1"/>
          </p:cNvSpPr>
          <p:nvPr isPhoto="0" userDrawn="0">
            <p:ph type="ftr" sz="quarter" idx="11" hasCustomPrompt="0"/>
          </p:nvPr>
        </p:nvSpPr>
        <p:spPr bwMode="auto"/>
        <p:txBody>
          <a:bodyPr/>
          <a:lstStyle/>
          <a:p>
            <a:pPr>
              <a:defRPr/>
            </a:pPr>
            <a:endParaRPr lang="fr-FR"/>
          </a:p>
        </p:txBody>
      </p:sp>
      <p:sp>
        <p:nvSpPr>
          <p:cNvPr id="7" name="Espace réservé du numéro de diapositive 6" hidden="0"/>
          <p:cNvSpPr>
            <a:spLocks noGrp="1"/>
          </p:cNvSpPr>
          <p:nvPr isPhoto="0" userDrawn="0">
            <p:ph type="sldNum" sz="quarter" idx="12" hasCustomPrompt="0"/>
          </p:nvPr>
        </p:nvSpPr>
        <p:spPr bwMode="auto"/>
        <p:txBody>
          <a:bodyPr/>
          <a:lstStyle/>
          <a:p>
            <a:pPr>
              <a:defRPr/>
            </a:pPr>
            <a:fld id="{ACFCCB2B-C068-A04F-B0A3-ECA1EE7CBF05}" type="slidenum">
              <a:rPr lang="fr-FR"/>
              <a:t/>
            </a:fld>
            <a:endParaRPr lang="fr-FR"/>
          </a:p>
        </p:txBody>
      </p:sp>
    </p:spTree>
  </p:cSld>
  <p:clrMapOvr>
    <a:masterClrMapping/>
  </p:clrMapOvr>
</p:sldLayout>
</file>

<file path=ppt/slideMasters/_rels/slideMaster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reserve="0">
  <p:cSld name="">
    <p:bg>
      <p:bgRef idx="1001">
        <a:schemeClr val="bg1"/>
      </p:bgRef>
    </p:bg>
    <p:spTree>
      <p:nvGrpSpPr>
        <p:cNvPr id="1" name="" hidden="0"/>
        <p:cNvGrpSpPr/>
        <p:nvPr isPhoto="0" userDrawn="0"/>
      </p:nvGrpSpPr>
      <p:grpSpPr bwMode="auto">
        <a:xfrm>
          <a:off x="0" y="0"/>
          <a:ext cx="0" cy="0"/>
          <a:chOff x="0" y="0"/>
          <a:chExt cx="0" cy="0"/>
        </a:xfrm>
      </p:grpSpPr>
      <p:sp>
        <p:nvSpPr>
          <p:cNvPr id="2" name="Espace réservé du titre 1" hidden="0"/>
          <p:cNvSpPr>
            <a:spLocks noGrp="1"/>
          </p:cNvSpPr>
          <p:nvPr isPhoto="0" userDrawn="0">
            <p:ph type="title" hasCustomPrompt="0"/>
          </p:nvPr>
        </p:nvSpPr>
        <p:spPr bwMode="auto">
          <a:xfrm>
            <a:off x="838200" y="365125"/>
            <a:ext cx="10515600" cy="1325563"/>
          </a:xfrm>
          <a:prstGeom prst="rect">
            <a:avLst/>
          </a:prstGeom>
        </p:spPr>
        <p:txBody>
          <a:bodyPr vert="horz" lIns="91440" tIns="45720" rIns="91440" bIns="45720" rtlCol="0" anchor="ctr">
            <a:normAutofit/>
          </a:bodyPr>
          <a:lstStyle/>
          <a:p>
            <a:pPr>
              <a:defRPr/>
            </a:pPr>
            <a:r>
              <a:rPr lang="fr-FR"/>
              <a:t>Modifiez le style du titre</a:t>
            </a:r>
            <a:endParaRPr/>
          </a:p>
        </p:txBody>
      </p:sp>
      <p:sp>
        <p:nvSpPr>
          <p:cNvPr id="3" name="Espace réservé du texte 2" hidden="0"/>
          <p:cNvSpPr>
            <a:spLocks noGrp="1"/>
          </p:cNvSpPr>
          <p:nvPr isPhoto="0" userDrawn="0">
            <p:ph type="body" idx="1" hasCustomPrompt="0"/>
          </p:nvPr>
        </p:nvSpPr>
        <p:spPr bwMode="auto">
          <a:xfrm>
            <a:off x="838200" y="1825625"/>
            <a:ext cx="10515600" cy="4351338"/>
          </a:xfrm>
          <a:prstGeom prst="rect">
            <a:avLst/>
          </a:prstGeom>
        </p:spPr>
        <p:txBody>
          <a:bodyPr vert="horz" lIns="91440" tIns="45720" rIns="91440" bIns="45720" rtlCol="0">
            <a:normAutofit/>
          </a:bodyPr>
          <a:lstStyle/>
          <a:p>
            <a:pPr>
              <a:defRPr/>
            </a:pPr>
            <a:r>
              <a:rPr lang="fr-FR"/>
              <a:t>Modifier les styles du texte du masque</a:t>
            </a:r>
            <a:br>
              <a:rPr lang="fr-FR"/>
            </a:br>
            <a:r>
              <a:rPr lang="fr-FR"/>
              <a:t>Deuxième niveau</a:t>
            </a:r>
            <a:br>
              <a:rPr lang="fr-FR"/>
            </a:br>
            <a:r>
              <a:rPr lang="fr-FR"/>
              <a:t>Troisième niveau</a:t>
            </a:r>
            <a:br>
              <a:rPr lang="fr-FR"/>
            </a:br>
            <a:r>
              <a:rPr lang="fr-FR"/>
              <a:t>Quatrième niveau</a:t>
            </a:r>
            <a:br>
              <a:rPr lang="fr-FR"/>
            </a:br>
            <a:r>
              <a:rPr lang="fr-FR"/>
              <a:t>Cinquième niveau</a:t>
            </a:r>
            <a:endParaRPr/>
          </a:p>
        </p:txBody>
      </p:sp>
      <p:sp>
        <p:nvSpPr>
          <p:cNvPr id="4" name="Espace réservé de la date 3" hidden="0"/>
          <p:cNvSpPr>
            <a:spLocks noGrp="1"/>
          </p:cNvSpPr>
          <p:nvPr isPhoto="0" userDrawn="0">
            <p:ph type="dt" sz="half" idx="2" hasCustomPrompt="0"/>
          </p:nvPr>
        </p:nvSpPr>
        <p:spPr bwMode="auto">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70482351-9EC7-F740-85F8-9DD16C3BAD33}" type="datetimeFigureOut">
              <a:rPr lang="fr-FR"/>
              <a:t/>
            </a:fld>
            <a:endParaRPr lang="fr-FR"/>
          </a:p>
        </p:txBody>
      </p:sp>
      <p:sp>
        <p:nvSpPr>
          <p:cNvPr id="5" name="Espace réservé du pied de page 4" hidden="0"/>
          <p:cNvSpPr>
            <a:spLocks noGrp="1"/>
          </p:cNvSpPr>
          <p:nvPr isPhoto="0" userDrawn="0">
            <p:ph type="ftr" sz="quarter" idx="3" hasCustomPrompt="0"/>
          </p:nvPr>
        </p:nvSpPr>
        <p:spPr bwMode="auto">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fr-FR"/>
          </a:p>
        </p:txBody>
      </p:sp>
      <p:sp>
        <p:nvSpPr>
          <p:cNvPr id="6" name="Espace réservé du numéro de diapositive 5" hidden="0"/>
          <p:cNvSpPr>
            <a:spLocks noGrp="1"/>
          </p:cNvSpPr>
          <p:nvPr isPhoto="0" userDrawn="0">
            <p:ph type="sldNum" sz="quarter" idx="4" hasCustomPrompt="0"/>
          </p:nvPr>
        </p:nvSpPr>
        <p:spPr bwMode="auto">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ACFCCB2B-C068-A04F-B0A3-ECA1EE7CBF05}" type="slidenum">
              <a:rPr lang="fr-FR"/>
              <a:t/>
            </a:fld>
            <a:endParaRPr lang="fr-F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a:lnSpc>
          <a:spcPct val="90000"/>
        </a:lnSpc>
        <a:spcBef>
          <a:spcPts val="0"/>
        </a:spcBef>
        <a:buNone/>
        <a:defRPr sz="4400">
          <a:solidFill>
            <a:schemeClr val="tx1"/>
          </a:solidFill>
          <a:latin typeface="+mj-lt"/>
          <a:ea typeface="+mj-ea"/>
          <a:cs typeface="+mj-cs"/>
        </a:defRPr>
      </a:lvl1pPr>
    </p:titleStyle>
    <p:bodyStyle>
      <a:lvl1pPr marL="228600" indent="-228600" algn="l" defTabSz="914400">
        <a:lnSpc>
          <a:spcPct val="90000"/>
        </a:lnSpc>
        <a:spcBef>
          <a:spcPts val="1000"/>
        </a:spcBef>
        <a:buFont typeface="Arial"/>
        <a:buChar char="•"/>
        <a:defRPr sz="2800">
          <a:solidFill>
            <a:schemeClr val="tx1"/>
          </a:solidFill>
          <a:latin typeface="+mn-lt"/>
          <a:ea typeface="+mn-ea"/>
          <a:cs typeface="+mn-cs"/>
        </a:defRPr>
      </a:lvl1pPr>
      <a:lvl2pPr marL="685800" indent="-228600" algn="l" defTabSz="914400">
        <a:lnSpc>
          <a:spcPct val="90000"/>
        </a:lnSpc>
        <a:spcBef>
          <a:spcPts val="500"/>
        </a:spcBef>
        <a:buFont typeface="Arial"/>
        <a:buChar char="•"/>
        <a:defRPr sz="2400">
          <a:solidFill>
            <a:schemeClr val="tx1"/>
          </a:solidFill>
          <a:latin typeface="+mn-lt"/>
          <a:ea typeface="+mn-ea"/>
          <a:cs typeface="+mn-cs"/>
        </a:defRPr>
      </a:lvl2pPr>
      <a:lvl3pPr marL="1143000" indent="-228600" algn="l" defTabSz="914400">
        <a:lnSpc>
          <a:spcPct val="90000"/>
        </a:lnSpc>
        <a:spcBef>
          <a:spcPts val="500"/>
        </a:spcBef>
        <a:buFont typeface="Arial"/>
        <a:buChar char="•"/>
        <a:defRPr sz="2000">
          <a:solidFill>
            <a:schemeClr val="tx1"/>
          </a:solidFill>
          <a:latin typeface="+mn-lt"/>
          <a:ea typeface="+mn-ea"/>
          <a:cs typeface="+mn-cs"/>
        </a:defRPr>
      </a:lvl3pPr>
      <a:lvl4pPr marL="1600200" indent="-228600" algn="l" defTabSz="914400">
        <a:lnSpc>
          <a:spcPct val="90000"/>
        </a:lnSpc>
        <a:spcBef>
          <a:spcPts val="500"/>
        </a:spcBef>
        <a:buFont typeface="Arial"/>
        <a:buChar char="•"/>
        <a:defRPr sz="1800">
          <a:solidFill>
            <a:schemeClr val="tx1"/>
          </a:solidFill>
          <a:latin typeface="+mn-lt"/>
          <a:ea typeface="+mn-ea"/>
          <a:cs typeface="+mn-cs"/>
        </a:defRPr>
      </a:lvl4pPr>
      <a:lvl5pPr marL="2057400" indent="-228600" algn="l" defTabSz="914400">
        <a:lnSpc>
          <a:spcPct val="90000"/>
        </a:lnSpc>
        <a:spcBef>
          <a:spcPts val="500"/>
        </a:spcBef>
        <a:buFont typeface="Arial"/>
        <a:buChar char="•"/>
        <a:defRPr sz="1800">
          <a:solidFill>
            <a:schemeClr val="tx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p:bodyStyle>
    <p:otherStyle>
      <a:defPPr>
        <a:defRPr lang="fr-FR"/>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8.xml"/><Relationship Id="rId3" Type="http://schemas.openxmlformats.org/officeDocument/2006/relationships/image" Target="../media/image12.png"/><Relationship Id="rId4" Type="http://schemas.openxmlformats.org/officeDocument/2006/relationships/image" Target="../media/image6.png"/><Relationship Id="rId5" Type="http://schemas.openxmlformats.org/officeDocument/2006/relationships/image" Target="../media/image4.png"/><Relationship Id="rId6" Type="http://schemas.openxmlformats.org/officeDocument/2006/relationships/image" Target="../media/image13.jpg"/><Relationship Id="rId7" Type="http://schemas.openxmlformats.org/officeDocument/2006/relationships/image" Target="../media/image7.png"/></Relationships>
</file>

<file path=ppt/slides/_rels/slide11.xml.rels><?xml version="1.0" encoding="UTF-8" standalone="yes"?><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9.xml"/><Relationship Id="rId3" Type="http://schemas.openxmlformats.org/officeDocument/2006/relationships/image" Target="../media/image6.png"/><Relationship Id="rId4" Type="http://schemas.openxmlformats.org/officeDocument/2006/relationships/image" Target="../media/image4.png"/><Relationship Id="rId5" Type="http://schemas.openxmlformats.org/officeDocument/2006/relationships/image" Target="../media/image7.png"/><Relationship Id="rId6" Type="http://schemas.openxmlformats.org/officeDocument/2006/relationships/image" Target="../media/image14.png"/></Relationships>
</file>

<file path=ppt/slides/_rels/slide12.xml.rels><?xml version="1.0" encoding="UTF-8" standalone="yes"?><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6.png"/><Relationship Id="rId3" Type="http://schemas.openxmlformats.org/officeDocument/2006/relationships/image" Target="../media/image7.png"/><Relationship Id="rId4" Type="http://schemas.openxmlformats.org/officeDocument/2006/relationships/image" Target="../media/image4.png"/><Relationship Id="rId5" Type="http://schemas.openxmlformats.org/officeDocument/2006/relationships/image" Target="../media/image15.png"/></Relationships>
</file>

<file path=ppt/slides/_rels/slide13.xml.rels><?xml version="1.0" encoding="UTF-8" standalone="yes"?><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0.xml"/><Relationship Id="rId3" Type="http://schemas.openxmlformats.org/officeDocument/2006/relationships/image" Target="../media/image6.png"/><Relationship Id="rId4" Type="http://schemas.openxmlformats.org/officeDocument/2006/relationships/image" Target="../media/image4.png"/><Relationship Id="rId5" Type="http://schemas.openxmlformats.org/officeDocument/2006/relationships/image" Target="../media/image16.png"/><Relationship Id="rId6" Type="http://schemas.openxmlformats.org/officeDocument/2006/relationships/image" Target="../media/image7.png"/><Relationship Id="rId7" Type="http://schemas.openxmlformats.org/officeDocument/2006/relationships/image" Target="../media/image17.png"/></Relationships>
</file>

<file path=ppt/slides/_rels/slide14.xml.rels><?xml version="1.0" encoding="UTF-8" standalone="yes"?><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1.xml"/><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6.png"/><Relationship Id="rId6" Type="http://schemas.openxmlformats.org/officeDocument/2006/relationships/image" Target="../media/image4.png"/><Relationship Id="rId7" Type="http://schemas.openxmlformats.org/officeDocument/2006/relationships/image" Target="../media/image7.png"/><Relationship Id="rId8" Type="http://schemas.openxmlformats.org/officeDocument/2006/relationships/image" Target="../media/image20.jpg"/></Relationships>
</file>

<file path=ppt/slides/_rels/slide15.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6.png"/><Relationship Id="rId3" Type="http://schemas.openxmlformats.org/officeDocument/2006/relationships/image" Target="../media/image4.png"/><Relationship Id="rId4" Type="http://schemas.openxmlformats.org/officeDocument/2006/relationships/image" Target="../media/image7.png"/><Relationship Id="rId5" Type="http://schemas.openxmlformats.org/officeDocument/2006/relationships/image" Target="../media/image21.jpg"/><Relationship Id="rId6" Type="http://schemas.openxmlformats.org/officeDocument/2006/relationships/image" Target="../media/image22.png"/></Relationships>
</file>

<file path=ppt/slides/_rels/slide16.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23.png"/><Relationship Id="rId4" Type="http://schemas.openxmlformats.org/officeDocument/2006/relationships/image" Target="../media/image6.png"/><Relationship Id="rId5" Type="http://schemas.openxmlformats.org/officeDocument/2006/relationships/image" Target="../media/image4.png"/><Relationship Id="rId6" Type="http://schemas.openxmlformats.org/officeDocument/2006/relationships/image" Target="../media/image7.png"/></Relationships>
</file>

<file path=ppt/slides/_rels/slide17.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6.png"/><Relationship Id="rId4" Type="http://schemas.openxmlformats.org/officeDocument/2006/relationships/image" Target="../media/image4.png"/><Relationship Id="rId5" Type="http://schemas.openxmlformats.org/officeDocument/2006/relationships/image" Target="../media/image7.png"/><Relationship Id="rId6" Type="http://schemas.openxmlformats.org/officeDocument/2006/relationships/hyperlink" Target="mailto:adenis@udat.org" TargetMode="External"/></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xml"/><Relationship Id="rId3" Type="http://schemas.openxmlformats.org/officeDocument/2006/relationships/image" Target="../media/image6.png"/><Relationship Id="rId4" Type="http://schemas.openxmlformats.org/officeDocument/2006/relationships/image" Target="../media/image4.png"/><Relationship Id="rId5" Type="http://schemas.openxmlformats.org/officeDocument/2006/relationships/image" Target="../media/image7.png"/></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xml"/><Relationship Id="rId3" Type="http://schemas.openxmlformats.org/officeDocument/2006/relationships/image" Target="../media/image6.png"/><Relationship Id="rId4" Type="http://schemas.openxmlformats.org/officeDocument/2006/relationships/image" Target="../media/image4.png"/><Relationship Id="rId5" Type="http://schemas.openxmlformats.org/officeDocument/2006/relationships/image" Target="../media/image7.png"/></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xml"/><Relationship Id="rId3" Type="http://schemas.openxmlformats.org/officeDocument/2006/relationships/image" Target="../media/image6.png"/><Relationship Id="rId4" Type="http://schemas.openxmlformats.org/officeDocument/2006/relationships/image" Target="../media/image4.png"/><Relationship Id="rId5" Type="http://schemas.openxmlformats.org/officeDocument/2006/relationships/image" Target="../media/image7.png"/></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xml"/><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4.png"/><Relationship Id="rId6" Type="http://schemas.openxmlformats.org/officeDocument/2006/relationships/image" Target="../media/image8.jpg"/></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xml"/><Relationship Id="rId3" Type="http://schemas.openxmlformats.org/officeDocument/2006/relationships/image" Target="../media/image6.png"/><Relationship Id="rId4" Type="http://schemas.openxmlformats.org/officeDocument/2006/relationships/image" Target="../media/image4.png"/><Relationship Id="rId5" Type="http://schemas.openxmlformats.org/officeDocument/2006/relationships/hyperlink" Target="mailto:ddtm-geoportail-urbanisme@var.gouv.fr" TargetMode="External"/><Relationship Id="rId6" Type="http://schemas.openxmlformats.org/officeDocument/2006/relationships/hyperlink" Target="https://www.geoportail-urbanisme.gouv.fr/" TargetMode="External"/><Relationship Id="rId7" Type="http://schemas.openxmlformats.org/officeDocument/2006/relationships/hyperlink" Target="https://www.geoportail-urbanisme.gouv.fr/info-general/" TargetMode="External"/><Relationship Id="rId8" Type="http://schemas.openxmlformats.org/officeDocument/2006/relationships/image" Target="../media/image9.png"/><Relationship Id="rId9" Type="http://schemas.openxmlformats.org/officeDocument/2006/relationships/image" Target="../media/image7.png"/></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6.xml"/><Relationship Id="rId3" Type="http://schemas.openxmlformats.org/officeDocument/2006/relationships/image" Target="../media/image6.png"/><Relationship Id="rId4" Type="http://schemas.openxmlformats.org/officeDocument/2006/relationships/image" Target="../media/image4.png"/><Relationship Id="rId5" Type="http://schemas.openxmlformats.org/officeDocument/2006/relationships/image" Target="../media/image7.png"/><Relationship Id="rId6" Type="http://schemas.openxmlformats.org/officeDocument/2006/relationships/image" Target="../media/image10.png"/></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7.xml"/><Relationship Id="rId3" Type="http://schemas.openxmlformats.org/officeDocument/2006/relationships/image" Target="../media/image6.png"/><Relationship Id="rId4" Type="http://schemas.openxmlformats.org/officeDocument/2006/relationships/image" Target="../media/image4.png"/><Relationship Id="rId5" Type="http://schemas.openxmlformats.org/officeDocument/2006/relationships/image" Target="../media/image11.emf"/><Relationship Id="rId6"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hidden="0"/>
        <p:cNvGrpSpPr/>
        <p:nvPr isPhoto="0" userDrawn="0"/>
      </p:nvGrpSpPr>
      <p:grpSpPr bwMode="auto">
        <a:xfrm>
          <a:off x="0" y="0"/>
          <a:ext cx="0" cy="0"/>
          <a:chOff x="0" y="0"/>
          <a:chExt cx="0" cy="0"/>
        </a:xfrm>
      </p:grpSpPr>
      <p:pic>
        <p:nvPicPr>
          <p:cNvPr id="28673" name="Image 1" hidden="0"/>
          <p:cNvPicPr>
            <a:picLocks noChangeAspect="1" noChangeArrowheads="1"/>
          </p:cNvPicPr>
          <p:nvPr isPhoto="0" userDrawn="0"/>
        </p:nvPicPr>
        <p:blipFill>
          <a:blip r:embed="rId2"/>
          <a:stretch/>
        </p:blipFill>
        <p:spPr bwMode="auto">
          <a:xfrm>
            <a:off x="3575720" y="184625"/>
            <a:ext cx="2088232" cy="1491837"/>
          </a:xfrm>
          <a:prstGeom prst="rect">
            <a:avLst/>
          </a:prstGeom>
          <a:noFill/>
          <a:ln w="9525">
            <a:noFill/>
            <a:miter lim="800000"/>
            <a:headEnd/>
            <a:tailEnd/>
          </a:ln>
        </p:spPr>
      </p:pic>
      <p:pic>
        <p:nvPicPr>
          <p:cNvPr id="28674" name="Image 8" hidden="0"/>
          <p:cNvPicPr>
            <a:picLocks noChangeAspect="1" noChangeArrowheads="1"/>
          </p:cNvPicPr>
          <p:nvPr isPhoto="0" userDrawn="0"/>
        </p:nvPicPr>
        <p:blipFill>
          <a:blip r:embed="rId3"/>
          <a:stretch/>
        </p:blipFill>
        <p:spPr bwMode="auto">
          <a:xfrm>
            <a:off x="9802813" y="128587"/>
            <a:ext cx="2082800" cy="677862"/>
          </a:xfrm>
          <a:prstGeom prst="rect">
            <a:avLst/>
          </a:prstGeom>
          <a:noFill/>
          <a:ln w="9525">
            <a:noFill/>
            <a:miter lim="800000"/>
            <a:headEnd/>
            <a:tailEnd/>
          </a:ln>
        </p:spPr>
      </p:pic>
      <p:sp>
        <p:nvSpPr>
          <p:cNvPr id="81" name="CustomShape 2" hidden="0"/>
          <p:cNvSpPr/>
          <p:nvPr isPhoto="0" userDrawn="0"/>
        </p:nvSpPr>
        <p:spPr bwMode="auto">
          <a:xfrm>
            <a:off x="5015881" y="4107532"/>
            <a:ext cx="6928283" cy="1845205"/>
          </a:xfrm>
          <a:prstGeom prst="rect">
            <a:avLst/>
          </a:prstGeom>
          <a:noFill/>
          <a:ln>
            <a:noFill/>
          </a:ln>
        </p:spPr>
        <p:style>
          <a:lnRef idx="0">
            <a:srgbClr val="000000"/>
          </a:lnRef>
          <a:fillRef idx="0">
            <a:srgbClr val="000000"/>
          </a:fillRef>
          <a:effectRef idx="0">
            <a:srgbClr val="000000"/>
          </a:effectRef>
          <a:fontRef idx="minor"/>
        </p:style>
        <p:txBody>
          <a:bodyPr wrap="square" lIns="90000" tIns="45000" rIns="90000" bIns="45000">
            <a:spAutoFit/>
          </a:bodyPr>
          <a:lstStyle/>
          <a:p>
            <a:pPr algn="ctr">
              <a:spcBef>
                <a:spcPts val="0"/>
              </a:spcBef>
              <a:spcAft>
                <a:spcPts val="0"/>
              </a:spcAft>
              <a:defRPr/>
            </a:pPr>
            <a:r>
              <a:rPr lang="fr-FR" sz="2400" b="1" spc="-1">
                <a:solidFill>
                  <a:srgbClr val="6C2E53"/>
                </a:solidFill>
                <a:latin typeface="Calibri"/>
              </a:rPr>
              <a:t>Par : </a:t>
            </a:r>
            <a:r>
              <a:rPr lang="fr-FR" spc="-1">
                <a:solidFill>
                  <a:srgbClr val="6C2E53"/>
                </a:solidFill>
                <a:latin typeface="Calibri"/>
              </a:rPr>
              <a:t>Alexandra PHILIP </a:t>
            </a:r>
            <a:endParaRPr/>
          </a:p>
          <a:p>
            <a:pPr algn="ctr">
              <a:spcBef>
                <a:spcPts val="0"/>
              </a:spcBef>
              <a:spcAft>
                <a:spcPts val="0"/>
              </a:spcAft>
              <a:defRPr/>
            </a:pPr>
            <a:r>
              <a:rPr lang="fr-FR" spc="-1">
                <a:solidFill>
                  <a:srgbClr val="0CA8A8"/>
                </a:solidFill>
                <a:latin typeface="Calibri"/>
              </a:rPr>
              <a:t>audat.var</a:t>
            </a:r>
            <a:endParaRPr/>
          </a:p>
          <a:p>
            <a:pPr algn="ctr">
              <a:lnSpc>
                <a:spcPct val="100000"/>
              </a:lnSpc>
              <a:defRPr/>
            </a:pPr>
            <a:r>
              <a:rPr lang="fr-FR" sz="1800" spc="-1">
                <a:solidFill>
                  <a:srgbClr val="0CA8A8"/>
                </a:solidFill>
                <a:latin typeface="Calibri"/>
              </a:rPr>
              <a:t>Parc technopôle Var Matin, </a:t>
            </a:r>
            <a:endParaRPr/>
          </a:p>
          <a:p>
            <a:pPr algn="ctr">
              <a:lnSpc>
                <a:spcPct val="100000"/>
              </a:lnSpc>
              <a:defRPr/>
            </a:pPr>
            <a:r>
              <a:rPr lang="fr-FR" sz="1800" spc="-1">
                <a:solidFill>
                  <a:srgbClr val="0CA8A8"/>
                </a:solidFill>
                <a:latin typeface="Calibri"/>
              </a:rPr>
              <a:t>293 </a:t>
            </a:r>
            <a:r>
              <a:rPr lang="fr-FR" sz="1800" b="0" strike="noStrike" spc="-1">
                <a:solidFill>
                  <a:srgbClr val="0CA8A8"/>
                </a:solidFill>
                <a:latin typeface="Calibri"/>
                <a:ea typeface="DejaVu Sans"/>
              </a:rPr>
              <a:t>route de la Seyne sur Mer</a:t>
            </a:r>
            <a:endParaRPr/>
          </a:p>
          <a:p>
            <a:pPr algn="ctr">
              <a:lnSpc>
                <a:spcPct val="100000"/>
              </a:lnSpc>
              <a:defRPr/>
            </a:pPr>
            <a:r>
              <a:rPr lang="fr-FR" sz="1800" b="0" strike="noStrike" spc="-1">
                <a:solidFill>
                  <a:srgbClr val="0CA8A8"/>
                </a:solidFill>
                <a:latin typeface="Calibri"/>
                <a:ea typeface="DejaVu Sans"/>
              </a:rPr>
              <a:t>OLLIOULES</a:t>
            </a:r>
            <a:endParaRPr lang="fr-FR" sz="1800" b="0" strike="noStrike" spc="-1">
              <a:solidFill>
                <a:srgbClr val="0CA8A8"/>
              </a:solidFill>
              <a:latin typeface="Calibri"/>
            </a:endParaRPr>
          </a:p>
          <a:p>
            <a:pPr algn="ctr">
              <a:spcBef>
                <a:spcPts val="0"/>
              </a:spcBef>
              <a:spcAft>
                <a:spcPts val="0"/>
              </a:spcAft>
              <a:defRPr/>
            </a:pPr>
            <a:endParaRPr lang="fr-FR" spc="-1">
              <a:latin typeface="Calibri"/>
            </a:endParaRPr>
          </a:p>
        </p:txBody>
      </p:sp>
      <p:sp>
        <p:nvSpPr>
          <p:cNvPr id="7" name="CustomShape 2" hidden="0"/>
          <p:cNvSpPr/>
          <p:nvPr isPhoto="0" userDrawn="0"/>
        </p:nvSpPr>
        <p:spPr bwMode="auto">
          <a:xfrm>
            <a:off x="5015881" y="2505005"/>
            <a:ext cx="7000289" cy="1198875"/>
          </a:xfrm>
          <a:prstGeom prst="rect">
            <a:avLst/>
          </a:prstGeom>
          <a:noFill/>
          <a:ln w="57150">
            <a:solidFill>
              <a:srgbClr val="964073"/>
            </a:solidFill>
          </a:ln>
        </p:spPr>
        <p:style>
          <a:lnRef idx="0">
            <a:srgbClr val="000000"/>
          </a:lnRef>
          <a:fillRef idx="0">
            <a:srgbClr val="000000"/>
          </a:fillRef>
          <a:effectRef idx="0">
            <a:srgbClr val="000000"/>
          </a:effectRef>
          <a:fontRef idx="minor"/>
        </p:style>
        <p:txBody>
          <a:bodyPr wrap="square" lIns="90000" tIns="45000" rIns="90000" bIns="45000">
            <a:spAutoFit/>
          </a:bodyPr>
          <a:lstStyle/>
          <a:p>
            <a:pPr algn="ctr">
              <a:spcBef>
                <a:spcPts val="0"/>
              </a:spcBef>
              <a:spcAft>
                <a:spcPts val="0"/>
              </a:spcAft>
              <a:defRPr/>
            </a:pPr>
            <a:r>
              <a:rPr lang="fr-FR" sz="3600" b="1" spc="-1">
                <a:solidFill>
                  <a:srgbClr val="0CA8A8"/>
                </a:solidFill>
                <a:latin typeface="Calibri"/>
              </a:rPr>
              <a:t>Groupe de Travail</a:t>
            </a:r>
            <a:endParaRPr/>
          </a:p>
          <a:p>
            <a:pPr algn="ctr">
              <a:spcBef>
                <a:spcPts val="0"/>
              </a:spcBef>
              <a:spcAft>
                <a:spcPts val="0"/>
              </a:spcAft>
              <a:defRPr/>
            </a:pPr>
            <a:r>
              <a:rPr lang="fr-FR" sz="3600" b="1" spc="-1">
                <a:solidFill>
                  <a:srgbClr val="0CA8A8"/>
                </a:solidFill>
                <a:latin typeface="Calibri"/>
              </a:rPr>
              <a:t>OCCUPATION DU SOL-URBANISME</a:t>
            </a:r>
            <a:endParaRPr lang="fr-FR" sz="3600" spc="-1">
              <a:solidFill>
                <a:srgbClr val="0CA8A8"/>
              </a:solidFill>
              <a:latin typeface="Calibri"/>
            </a:endParaRPr>
          </a:p>
        </p:txBody>
      </p:sp>
      <p:sp>
        <p:nvSpPr>
          <p:cNvPr id="6" name="CustomShape 2" hidden="0"/>
          <p:cNvSpPr/>
          <p:nvPr isPhoto="0" userDrawn="0"/>
        </p:nvSpPr>
        <p:spPr bwMode="auto">
          <a:xfrm>
            <a:off x="5735960" y="5929394"/>
            <a:ext cx="5335587" cy="552544"/>
          </a:xfrm>
          <a:prstGeom prst="rect">
            <a:avLst/>
          </a:prstGeom>
          <a:noFill/>
          <a:ln>
            <a:noFill/>
          </a:ln>
        </p:spPr>
        <p:style>
          <a:lnRef idx="0">
            <a:srgbClr val="000000"/>
          </a:lnRef>
          <a:fillRef idx="0">
            <a:srgbClr val="000000"/>
          </a:fillRef>
          <a:effectRef idx="0">
            <a:srgbClr val="000000"/>
          </a:effectRef>
          <a:fontRef idx="minor"/>
        </p:style>
        <p:txBody>
          <a:bodyPr lIns="90000" tIns="45000" rIns="90000" bIns="45000">
            <a:spAutoFit/>
          </a:bodyPr>
          <a:lstStyle/>
          <a:p>
            <a:pPr algn="ctr">
              <a:spcBef>
                <a:spcPts val="0"/>
              </a:spcBef>
              <a:spcAft>
                <a:spcPts val="0"/>
              </a:spcAft>
              <a:defRPr/>
            </a:pPr>
            <a:r>
              <a:rPr lang="fr-FR" sz="1500" b="1" spc="-1">
                <a:solidFill>
                  <a:srgbClr val="6C2E53"/>
                </a:solidFill>
                <a:latin typeface="Calibri"/>
              </a:rPr>
              <a:t>Jeudi 27 juin 2024</a:t>
            </a:r>
            <a:endParaRPr sz="1500"/>
          </a:p>
          <a:p>
            <a:pPr algn="ctr">
              <a:spcBef>
                <a:spcPts val="0"/>
              </a:spcBef>
              <a:spcAft>
                <a:spcPts val="0"/>
              </a:spcAft>
              <a:defRPr/>
            </a:pPr>
            <a:r>
              <a:rPr lang="fr-FR" sz="1500" spc="-1">
                <a:solidFill>
                  <a:srgbClr val="800080"/>
                </a:solidFill>
                <a:latin typeface="Calibri"/>
              </a:rPr>
              <a:t>Au TE83, ZAC Nicopolis, BRIGNOLES</a:t>
            </a:r>
            <a:endParaRPr lang="fr-FR" sz="1500" spc="-1">
              <a:latin typeface="Calibri"/>
            </a:endParaRPr>
          </a:p>
        </p:txBody>
      </p:sp>
      <p:pic>
        <p:nvPicPr>
          <p:cNvPr id="2" name="Image 6" hidden="0"/>
          <p:cNvPicPr/>
          <p:nvPr isPhoto="0" userDrawn="0"/>
        </p:nvPicPr>
        <p:blipFill>
          <a:blip r:embed="rId4"/>
          <a:stretch/>
        </p:blipFill>
        <p:spPr bwMode="auto">
          <a:xfrm>
            <a:off x="-456728" y="1124744"/>
            <a:ext cx="4909207" cy="4881628"/>
          </a:xfrm>
          <a:prstGeom prst="rect">
            <a:avLst/>
          </a:prstGeom>
          <a:ln>
            <a:noFill/>
          </a:ln>
          <a:effectLst>
            <a:outerShdw blurRad="50800" dist="37674" dir="2700000" rotWithShape="0" algn="tl">
              <a:srgbClr val="000000">
                <a:alpha val="40000"/>
              </a:srgbClr>
            </a:outerShdw>
          </a:effectLst>
        </p:spPr>
      </p:pic>
      <p:pic>
        <p:nvPicPr>
          <p:cNvPr id="4" name="Image 3" descr="Une image contenant texte, Police, Graphique, logo&#10;&#10;Description générée automatiquement" hidden="0"/>
          <p:cNvPicPr>
            <a:picLocks noChangeAspect="1"/>
          </p:cNvPicPr>
          <p:nvPr isPhoto="0" userDrawn="0"/>
        </p:nvPicPr>
        <p:blipFill>
          <a:blip r:embed="rId5"/>
          <a:stretch/>
        </p:blipFill>
        <p:spPr bwMode="auto">
          <a:xfrm>
            <a:off x="10359987" y="6148318"/>
            <a:ext cx="1656184" cy="583343"/>
          </a:xfrm>
          <a:prstGeom prst="rect">
            <a:avLst/>
          </a:prstGeom>
        </p:spPr>
      </p:pic>
      <p:pic>
        <p:nvPicPr>
          <p:cNvPr id="10" name="Image 9" descr="Une image contenant texte, Police, Graphique, graphisme&#10;&#10;Description générée automatiquement" hidden="0"/>
          <p:cNvPicPr>
            <a:picLocks noChangeAspect="1"/>
          </p:cNvPicPr>
          <p:nvPr isPhoto="0" userDrawn="0"/>
        </p:nvPicPr>
        <p:blipFill>
          <a:blip r:embed="rId6"/>
          <a:stretch/>
        </p:blipFill>
        <p:spPr bwMode="auto">
          <a:xfrm>
            <a:off x="6806561" y="19001"/>
            <a:ext cx="1842423" cy="1823084"/>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hidden="0"/>
        <p:cNvGrpSpPr/>
        <p:nvPr isPhoto="0" userDrawn="0"/>
      </p:nvGrpSpPr>
      <p:grpSpPr bwMode="auto">
        <a:xfrm>
          <a:off x="0" y="0"/>
          <a:ext cx="0" cy="0"/>
          <a:chOff x="0" y="0"/>
          <a:chExt cx="0" cy="0"/>
        </a:xfrm>
      </p:grpSpPr>
      <p:pic>
        <p:nvPicPr>
          <p:cNvPr id="25" name="Image 24" hidden="0"/>
          <p:cNvPicPr>
            <a:picLocks noChangeAspect="1"/>
          </p:cNvPicPr>
          <p:nvPr isPhoto="0" userDrawn="0"/>
        </p:nvPicPr>
        <p:blipFill>
          <a:blip r:embed="rId3"/>
          <a:stretch/>
        </p:blipFill>
        <p:spPr bwMode="auto">
          <a:xfrm>
            <a:off x="5767822" y="3575858"/>
            <a:ext cx="2844000" cy="2398383"/>
          </a:xfrm>
          <a:prstGeom prst="rect">
            <a:avLst/>
          </a:prstGeom>
        </p:spPr>
      </p:pic>
      <p:pic>
        <p:nvPicPr>
          <p:cNvPr id="93" name="Image 15" hidden="0"/>
          <p:cNvPicPr/>
          <p:nvPr isPhoto="0" userDrawn="0"/>
        </p:nvPicPr>
        <p:blipFill>
          <a:blip r:embed="rId4"/>
          <a:stretch/>
        </p:blipFill>
        <p:spPr bwMode="auto">
          <a:xfrm>
            <a:off x="14659" y="0"/>
            <a:ext cx="1541160" cy="1196640"/>
          </a:xfrm>
          <a:prstGeom prst="rect">
            <a:avLst/>
          </a:prstGeom>
          <a:ln w="9360">
            <a:noFill/>
          </a:ln>
        </p:spPr>
      </p:pic>
      <p:pic>
        <p:nvPicPr>
          <p:cNvPr id="3" name="Image 2" descr="Une image contenant texte, Police, Graphique, logo&#10;&#10;Description générée automatiquement" hidden="0"/>
          <p:cNvPicPr>
            <a:picLocks noChangeAspect="1"/>
          </p:cNvPicPr>
          <p:nvPr isPhoto="0" userDrawn="0"/>
        </p:nvPicPr>
        <p:blipFill>
          <a:blip r:embed="rId5"/>
          <a:stretch/>
        </p:blipFill>
        <p:spPr bwMode="auto">
          <a:xfrm>
            <a:off x="10442433" y="37742"/>
            <a:ext cx="1656184" cy="583343"/>
          </a:xfrm>
          <a:prstGeom prst="rect">
            <a:avLst/>
          </a:prstGeom>
        </p:spPr>
      </p:pic>
      <p:sp>
        <p:nvSpPr>
          <p:cNvPr id="17" name="ZoneTexte 16" hidden="0"/>
          <p:cNvSpPr txBox="1"/>
          <p:nvPr isPhoto="0" userDrawn="0"/>
        </p:nvSpPr>
        <p:spPr bwMode="auto">
          <a:xfrm>
            <a:off x="1975225" y="940776"/>
            <a:ext cx="6694896" cy="830997"/>
          </a:xfrm>
          <a:prstGeom prst="rect">
            <a:avLst/>
          </a:prstGeom>
          <a:noFill/>
          <a:ln>
            <a:solidFill>
              <a:srgbClr val="0CA8A8"/>
            </a:solidFill>
          </a:ln>
        </p:spPr>
        <p:txBody>
          <a:bodyPr wrap="square">
            <a:spAutoFit/>
          </a:bodyPr>
          <a:lstStyle/>
          <a:p>
            <a:pPr>
              <a:defRPr/>
            </a:pPr>
            <a:r>
              <a:rPr lang="fr-FR" sz="2400" b="1">
                <a:solidFill>
                  <a:srgbClr val="6C2E53"/>
                </a:solidFill>
                <a:latin typeface="Segoe UI Semibold"/>
                <a:cs typeface="Segoe UI Semibold"/>
              </a:rPr>
              <a:t>Consommation de l’espace ou artificialisation, qu’est-ce que je mesure et avec quoi  ?</a:t>
            </a:r>
            <a:endParaRPr lang="fr-FR" sz="2400" b="1">
              <a:solidFill>
                <a:srgbClr val="6C2E53"/>
              </a:solidFill>
            </a:endParaRPr>
          </a:p>
        </p:txBody>
      </p:sp>
      <p:sp>
        <p:nvSpPr>
          <p:cNvPr id="18" name="Rectangle : coins arrondis 17" hidden="0"/>
          <p:cNvSpPr/>
          <p:nvPr isPhoto="0" userDrawn="0"/>
        </p:nvSpPr>
        <p:spPr bwMode="auto">
          <a:xfrm>
            <a:off x="5491638" y="2270486"/>
            <a:ext cx="3356517" cy="930047"/>
          </a:xfrm>
          <a:prstGeom prst="roundRect">
            <a:avLst>
              <a:gd name="adj" fmla="val 16667"/>
            </a:avLst>
          </a:prstGeom>
          <a:solidFill>
            <a:srgbClr val="0CA8A8"/>
          </a:solidFill>
          <a:ln w="12700" cap="flat" cmpd="sng" algn="ctr">
            <a:solidFill>
              <a:srgbClr val="0CA8A8"/>
            </a:solidFill>
            <a:prstDash val="solid"/>
            <a:miter lim="800000"/>
          </a:ln>
          <a:effectLst/>
        </p:spPr>
        <p:txBody>
          <a:bodyPr rtlCol="0" anchor="ctr"/>
          <a:lstStyle/>
          <a:p>
            <a:pPr algn="ctr" defTabSz="876041">
              <a:defRPr/>
            </a:pPr>
            <a:r>
              <a:rPr lang="fr-FR" sz="1750" b="1" i="0" u="none" strike="noStrike" cap="none" spc="0">
                <a:ln>
                  <a:noFill/>
                </a:ln>
                <a:solidFill>
                  <a:schemeClr val="bg1"/>
                </a:solidFill>
                <a:latin typeface="Aller"/>
                <a:ea typeface="+mn-ea"/>
                <a:cs typeface="+mn-cs"/>
              </a:rPr>
              <a:t>Mesure à partir des fichiers fonciers complétés du MOS</a:t>
            </a:r>
            <a:endParaRPr/>
          </a:p>
        </p:txBody>
      </p:sp>
      <p:sp>
        <p:nvSpPr>
          <p:cNvPr id="19" name="Rectangle : coins arrondis 18" hidden="0"/>
          <p:cNvSpPr/>
          <p:nvPr isPhoto="0" userDrawn="0"/>
        </p:nvSpPr>
        <p:spPr bwMode="auto">
          <a:xfrm>
            <a:off x="5491637" y="5409250"/>
            <a:ext cx="3356517" cy="1030739"/>
          </a:xfrm>
          <a:prstGeom prst="roundRect">
            <a:avLst>
              <a:gd name="adj" fmla="val 16667"/>
            </a:avLst>
          </a:prstGeom>
          <a:solidFill>
            <a:srgbClr val="6C2E53"/>
          </a:solidFill>
          <a:ln w="12700" cap="flat" cmpd="sng" algn="ctr">
            <a:solidFill>
              <a:srgbClr val="0CA8A8"/>
            </a:solidFill>
            <a:prstDash val="solid"/>
            <a:miter lim="800000"/>
          </a:ln>
          <a:effectLst/>
        </p:spPr>
        <p:txBody>
          <a:bodyPr rtlCol="0" anchor="ctr"/>
          <a:lstStyle/>
          <a:p>
            <a:pPr marL="0" marR="0" lvl="0" indent="0" algn="ctr" defTabSz="876041">
              <a:lnSpc>
                <a:spcPct val="100000"/>
              </a:lnSpc>
              <a:spcBef>
                <a:spcPts val="0"/>
              </a:spcBef>
              <a:spcAft>
                <a:spcPts val="0"/>
              </a:spcAft>
              <a:buClrTx/>
              <a:buSzTx/>
              <a:buFontTx/>
              <a:buNone/>
              <a:defRPr/>
            </a:pPr>
            <a:r>
              <a:rPr lang="fr-FR" sz="1750" b="1" i="0" u="none" strike="noStrike" cap="none" spc="0">
                <a:ln>
                  <a:noFill/>
                </a:ln>
                <a:solidFill>
                  <a:schemeClr val="bg1"/>
                </a:solidFill>
                <a:latin typeface="Aller"/>
                <a:ea typeface="+mn-ea"/>
                <a:cs typeface="+mn-cs"/>
              </a:rPr>
              <a:t>Mesure avec l’OCSGE complétée du MOS (quand il existe, est précis)</a:t>
            </a:r>
            <a:endParaRPr/>
          </a:p>
        </p:txBody>
      </p:sp>
      <p:sp>
        <p:nvSpPr>
          <p:cNvPr id="20" name="Flèche : droite 19" hidden="0"/>
          <p:cNvSpPr/>
          <p:nvPr isPhoto="0" userDrawn="0"/>
        </p:nvSpPr>
        <p:spPr bwMode="auto">
          <a:xfrm rot="20180751">
            <a:off x="4682476" y="2763723"/>
            <a:ext cx="824994" cy="401444"/>
          </a:xfrm>
          <a:prstGeom prst="rightArrow">
            <a:avLst>
              <a:gd name="adj1" fmla="val 50000"/>
              <a:gd name="adj2" fmla="val 50000"/>
            </a:avLst>
          </a:prstGeom>
          <a:solidFill>
            <a:srgbClr val="0CA8A8"/>
          </a:solidFill>
          <a:ln w="12700" cap="flat" cmpd="sng" algn="ctr">
            <a:solidFill>
              <a:srgbClr val="FC521C">
                <a:shade val="15000"/>
              </a:srgbClr>
            </a:solidFill>
            <a:prstDash val="solid"/>
            <a:miter lim="800000"/>
          </a:ln>
          <a:effectLst/>
        </p:spPr>
        <p:txBody>
          <a:bodyPr rtlCol="0" anchor="ctr"/>
          <a:lstStyle/>
          <a:p>
            <a:pPr marL="0" marR="0" lvl="0" indent="0" algn="ctr" defTabSz="876041">
              <a:lnSpc>
                <a:spcPct val="100000"/>
              </a:lnSpc>
              <a:spcBef>
                <a:spcPts val="0"/>
              </a:spcBef>
              <a:spcAft>
                <a:spcPts val="0"/>
              </a:spcAft>
              <a:buClrTx/>
              <a:buSzTx/>
              <a:buFontTx/>
              <a:buNone/>
              <a:defRPr/>
            </a:pPr>
            <a:endParaRPr lang="fr-FR" sz="1750" b="0" i="0" u="none" strike="noStrike" cap="none" spc="0">
              <a:ln>
                <a:noFill/>
              </a:ln>
              <a:solidFill>
                <a:prstClr val="white"/>
              </a:solidFill>
              <a:latin typeface="Aller"/>
              <a:ea typeface="+mn-ea"/>
              <a:cs typeface="+mn-cs"/>
            </a:endParaRPr>
          </a:p>
        </p:txBody>
      </p:sp>
      <p:sp>
        <p:nvSpPr>
          <p:cNvPr id="21" name="Flèche : droite 20" hidden="0"/>
          <p:cNvSpPr/>
          <p:nvPr isPhoto="0" userDrawn="0"/>
        </p:nvSpPr>
        <p:spPr bwMode="auto">
          <a:xfrm rot="1776951">
            <a:off x="4737341" y="5363683"/>
            <a:ext cx="751604" cy="401444"/>
          </a:xfrm>
          <a:prstGeom prst="rightArrow">
            <a:avLst>
              <a:gd name="adj1" fmla="val 50000"/>
              <a:gd name="adj2" fmla="val 50000"/>
            </a:avLst>
          </a:prstGeom>
          <a:solidFill>
            <a:srgbClr val="6C2E53"/>
          </a:solidFill>
          <a:ln w="12700" cap="flat" cmpd="sng" algn="ctr">
            <a:solidFill>
              <a:srgbClr val="0CA8A8"/>
            </a:solidFill>
            <a:prstDash val="solid"/>
            <a:miter lim="800000"/>
          </a:ln>
          <a:effectLst/>
        </p:spPr>
        <p:txBody>
          <a:bodyPr rtlCol="0" anchor="ctr"/>
          <a:lstStyle/>
          <a:p>
            <a:pPr marL="0" marR="0" lvl="0" indent="0" algn="ctr" defTabSz="876041">
              <a:lnSpc>
                <a:spcPct val="100000"/>
              </a:lnSpc>
              <a:spcBef>
                <a:spcPts val="0"/>
              </a:spcBef>
              <a:spcAft>
                <a:spcPts val="0"/>
              </a:spcAft>
              <a:buClrTx/>
              <a:buSzTx/>
              <a:buFontTx/>
              <a:buNone/>
              <a:defRPr/>
            </a:pPr>
            <a:endParaRPr lang="fr-FR" sz="1750" b="0" i="0" u="none" strike="noStrike" cap="none" spc="0">
              <a:ln>
                <a:noFill/>
              </a:ln>
              <a:solidFill>
                <a:prstClr val="white"/>
              </a:solidFill>
              <a:latin typeface="Aller"/>
              <a:ea typeface="+mn-ea"/>
              <a:cs typeface="+mn-cs"/>
            </a:endParaRPr>
          </a:p>
        </p:txBody>
      </p:sp>
      <p:sp>
        <p:nvSpPr>
          <p:cNvPr id="22" name="Ellipse 21" hidden="0"/>
          <p:cNvSpPr/>
          <p:nvPr isPhoto="0" userDrawn="0"/>
        </p:nvSpPr>
        <p:spPr bwMode="auto">
          <a:xfrm>
            <a:off x="374581" y="2341229"/>
            <a:ext cx="4463837" cy="1683207"/>
          </a:xfrm>
          <a:prstGeom prst="ellipse">
            <a:avLst/>
          </a:prstGeom>
          <a:solidFill>
            <a:srgbClr val="0CA8A8"/>
          </a:solidFill>
          <a:ln w="12700" cap="flat" cmpd="sng" algn="ctr">
            <a:solidFill>
              <a:srgbClr val="0CA8A8"/>
            </a:solidFill>
            <a:prstDash val="solid"/>
            <a:miter lim="800000"/>
          </a:ln>
          <a:effectLst/>
        </p:spPr>
        <p:txBody>
          <a:bodyPr rtlCol="0" anchor="ctr"/>
          <a:lstStyle/>
          <a:p>
            <a:pPr marL="0" marR="0" lvl="0" indent="0" algn="ctr" defTabSz="876041">
              <a:lnSpc>
                <a:spcPct val="100000"/>
              </a:lnSpc>
              <a:spcBef>
                <a:spcPts val="0"/>
              </a:spcBef>
              <a:spcAft>
                <a:spcPts val="0"/>
              </a:spcAft>
              <a:buClrTx/>
              <a:buSzTx/>
              <a:buFontTx/>
              <a:buNone/>
              <a:defRPr/>
            </a:pPr>
            <a:r>
              <a:rPr lang="fr-FR" sz="2200" b="1" i="0" u="none" strike="noStrike" cap="none" spc="0">
                <a:ln>
                  <a:noFill/>
                </a:ln>
                <a:solidFill>
                  <a:schemeClr val="bg1"/>
                </a:solidFill>
                <a:latin typeface="Aller"/>
                <a:ea typeface="+mn-ea"/>
                <a:cs typeface="+mn-cs"/>
              </a:rPr>
              <a:t>La consommation d’espace qualifiée de changement d’usage</a:t>
            </a:r>
            <a:endParaRPr lang="fr-FR" sz="2200" b="1" i="0" u="none" strike="noStrike" cap="none" spc="0">
              <a:ln>
                <a:noFill/>
              </a:ln>
              <a:solidFill>
                <a:srgbClr val="30436A"/>
              </a:solidFill>
              <a:latin typeface="Aller"/>
              <a:ea typeface="+mn-ea"/>
              <a:cs typeface="+mn-cs"/>
            </a:endParaRPr>
          </a:p>
        </p:txBody>
      </p:sp>
      <p:sp>
        <p:nvSpPr>
          <p:cNvPr id="23" name="Ellipse 22" hidden="0"/>
          <p:cNvSpPr/>
          <p:nvPr isPhoto="0" userDrawn="0"/>
        </p:nvSpPr>
        <p:spPr bwMode="auto">
          <a:xfrm>
            <a:off x="480413" y="4330782"/>
            <a:ext cx="4463837" cy="1761466"/>
          </a:xfrm>
          <a:prstGeom prst="ellipse">
            <a:avLst/>
          </a:prstGeom>
          <a:solidFill>
            <a:srgbClr val="6C2E53"/>
          </a:solidFill>
          <a:ln w="12700" cap="flat" cmpd="sng" algn="ctr">
            <a:solidFill>
              <a:srgbClr val="0CA8A8"/>
            </a:solidFill>
            <a:prstDash val="solid"/>
            <a:miter lim="800000"/>
          </a:ln>
          <a:effectLst/>
        </p:spPr>
        <p:txBody>
          <a:bodyPr rtlCol="0" anchor="ctr"/>
          <a:lstStyle/>
          <a:p>
            <a:pPr algn="ctr" defTabSz="876041">
              <a:defRPr/>
            </a:pPr>
            <a:r>
              <a:rPr lang="fr-FR" sz="2000" b="1" i="0" u="none" strike="noStrike" cap="none" spc="0">
                <a:ln>
                  <a:noFill/>
                </a:ln>
                <a:solidFill>
                  <a:prstClr val="white"/>
                </a:solidFill>
                <a:latin typeface="Aller"/>
                <a:ea typeface="+mn-ea"/>
                <a:cs typeface="+mn-cs"/>
              </a:rPr>
              <a:t>L’artificialisation des sols qualifiée d’atteinte à la fonctionnalité écologique et agronomique des sols</a:t>
            </a:r>
            <a:endParaRPr/>
          </a:p>
        </p:txBody>
      </p:sp>
      <p:sp>
        <p:nvSpPr>
          <p:cNvPr id="24" name="Rectangle 23" hidden="0"/>
          <p:cNvSpPr/>
          <p:nvPr isPhoto="0" userDrawn="0"/>
        </p:nvSpPr>
        <p:spPr bwMode="auto">
          <a:xfrm>
            <a:off x="1271756" y="7571762"/>
            <a:ext cx="8408019" cy="623248"/>
          </a:xfrm>
          <a:prstGeom prst="rect">
            <a:avLst/>
          </a:prstGeom>
          <a:solidFill>
            <a:srgbClr val="FC521C"/>
          </a:solidFill>
          <a:ln w="12700" cap="flat" cmpd="sng" algn="ctr">
            <a:solidFill>
              <a:srgbClr val="FC521C">
                <a:shade val="15000"/>
              </a:srgbClr>
            </a:solidFill>
            <a:prstDash val="solid"/>
            <a:miter lim="800000"/>
          </a:ln>
          <a:effectLst/>
        </p:spPr>
        <p:txBody>
          <a:bodyPr rtlCol="0" anchor="ctr"/>
          <a:lstStyle/>
          <a:p>
            <a:pPr marL="0" marR="0" lvl="0" indent="0" algn="ctr" defTabSz="876041">
              <a:lnSpc>
                <a:spcPct val="100000"/>
              </a:lnSpc>
              <a:spcBef>
                <a:spcPts val="0"/>
              </a:spcBef>
              <a:spcAft>
                <a:spcPts val="0"/>
              </a:spcAft>
              <a:buClrTx/>
              <a:buSzTx/>
              <a:buFontTx/>
              <a:buNone/>
              <a:defRPr/>
            </a:pPr>
            <a:r>
              <a:rPr lang="fr-FR" sz="1750" b="1" i="0" u="none" strike="noStrike" cap="none" spc="0">
                <a:ln>
                  <a:noFill/>
                </a:ln>
                <a:solidFill>
                  <a:srgbClr val="30436A"/>
                </a:solidFill>
                <a:latin typeface="Aller"/>
                <a:ea typeface="+mn-ea"/>
                <a:cs typeface="+mn-cs"/>
              </a:rPr>
              <a:t>&gt;&gt;&gt;&gt;&gt; LE MOS pourra donc être l’outil de mesure permettant de répondre à l’intégralité des obligations réglementaires et politiques sectorielles </a:t>
            </a:r>
            <a:endParaRPr/>
          </a:p>
        </p:txBody>
      </p:sp>
      <p:sp>
        <p:nvSpPr>
          <p:cNvPr id="30" name="ZoneTexte 29" hidden="0"/>
          <p:cNvSpPr txBox="1"/>
          <p:nvPr isPhoto="0" userDrawn="0"/>
        </p:nvSpPr>
        <p:spPr bwMode="auto">
          <a:xfrm>
            <a:off x="8842889" y="2582728"/>
            <a:ext cx="2725036" cy="1015663"/>
          </a:xfrm>
          <a:prstGeom prst="rect">
            <a:avLst/>
          </a:prstGeom>
          <a:noFill/>
          <a:ln>
            <a:solidFill>
              <a:srgbClr val="0CA8A8"/>
            </a:solidFill>
          </a:ln>
        </p:spPr>
        <p:txBody>
          <a:bodyPr wrap="square">
            <a:spAutoFit/>
          </a:bodyPr>
          <a:lstStyle/>
          <a:p>
            <a:pPr>
              <a:defRPr/>
            </a:pPr>
            <a:r>
              <a:rPr lang="fr-FR" sz="1500" b="1"/>
              <a:t>Les FF : outil de mesure de la </a:t>
            </a:r>
            <a:r>
              <a:rPr lang="fr-FR" sz="1500" b="1" u="sng"/>
              <a:t>consommation</a:t>
            </a:r>
            <a:r>
              <a:rPr lang="fr-FR" sz="1500" b="1"/>
              <a:t> du CEREMA. Une donnée plus ou moins fiable (erreurs, surestimations)</a:t>
            </a:r>
            <a:endParaRPr/>
          </a:p>
        </p:txBody>
      </p:sp>
      <p:sp>
        <p:nvSpPr>
          <p:cNvPr id="31" name="ZoneTexte 30" hidden="0"/>
          <p:cNvSpPr txBox="1"/>
          <p:nvPr isPhoto="0" userDrawn="0"/>
        </p:nvSpPr>
        <p:spPr bwMode="auto">
          <a:xfrm>
            <a:off x="8848154" y="4249084"/>
            <a:ext cx="2805947" cy="1938992"/>
          </a:xfrm>
          <a:prstGeom prst="rect">
            <a:avLst/>
          </a:prstGeom>
          <a:noFill/>
          <a:ln>
            <a:solidFill>
              <a:srgbClr val="6C2E53"/>
            </a:solidFill>
          </a:ln>
        </p:spPr>
        <p:txBody>
          <a:bodyPr wrap="square">
            <a:spAutoFit/>
          </a:bodyPr>
          <a:lstStyle/>
          <a:p>
            <a:pPr>
              <a:defRPr/>
            </a:pPr>
            <a:r>
              <a:rPr lang="fr-FR" sz="1500" b="1"/>
              <a:t>L’OCSGE : outil de mesure de l’IGN </a:t>
            </a:r>
            <a:r>
              <a:rPr lang="fr-FR" sz="1500" b="1" u="sng"/>
              <a:t>de l’artificialisation </a:t>
            </a:r>
            <a:r>
              <a:rPr lang="fr-FR" sz="1500" b="1"/>
              <a:t>mais  des seuils de collecte de 2500m² hors bâti = moins fin que les bases de données locales (MOS) pour des axes de travail thématiques (agriculture, zones humides…)</a:t>
            </a:r>
            <a:endParaRPr/>
          </a:p>
        </p:txBody>
      </p:sp>
      <p:sp>
        <p:nvSpPr>
          <p:cNvPr id="32" name="Flèche : double flèche verticale 31" hidden="0"/>
          <p:cNvSpPr/>
          <p:nvPr isPhoto="0" userDrawn="0"/>
        </p:nvSpPr>
        <p:spPr bwMode="auto">
          <a:xfrm>
            <a:off x="7120935" y="3180298"/>
            <a:ext cx="219715" cy="416579"/>
          </a:xfrm>
          <a:prstGeom prst="upDownArrow">
            <a:avLst>
              <a:gd name="adj1" fmla="val 50000"/>
              <a:gd name="adj2" fmla="val 50000"/>
            </a:avLst>
          </a:prstGeom>
          <a:solidFill>
            <a:srgbClr val="6C2E5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fr-FR"/>
          </a:p>
        </p:txBody>
      </p:sp>
      <p:sp>
        <p:nvSpPr>
          <p:cNvPr id="33" name="Flèche : double flèche verticale 32" hidden="0"/>
          <p:cNvSpPr/>
          <p:nvPr isPhoto="0" userDrawn="0"/>
        </p:nvSpPr>
        <p:spPr bwMode="auto">
          <a:xfrm>
            <a:off x="7120936" y="4906971"/>
            <a:ext cx="219715" cy="416579"/>
          </a:xfrm>
          <a:prstGeom prst="upDownArrow">
            <a:avLst>
              <a:gd name="adj1" fmla="val 50000"/>
              <a:gd name="adj2" fmla="val 50000"/>
            </a:avLst>
          </a:prstGeom>
          <a:solidFill>
            <a:srgbClr val="0CA8A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fr-FR"/>
          </a:p>
        </p:txBody>
      </p:sp>
      <p:pic>
        <p:nvPicPr>
          <p:cNvPr id="37" name="Image 36" hidden="0"/>
          <p:cNvPicPr>
            <a:picLocks noChangeAspect="1"/>
          </p:cNvPicPr>
          <p:nvPr isPhoto="0" userDrawn="0"/>
        </p:nvPicPr>
        <p:blipFill>
          <a:blip r:embed="rId6"/>
          <a:srcRect l="21852" t="8405" r="15954" b="12593"/>
          <a:stretch/>
        </p:blipFill>
        <p:spPr bwMode="auto">
          <a:xfrm>
            <a:off x="8970319" y="561408"/>
            <a:ext cx="1101658" cy="1399403"/>
          </a:xfrm>
          <a:prstGeom prst="rect">
            <a:avLst/>
          </a:prstGeom>
        </p:spPr>
      </p:pic>
      <p:sp>
        <p:nvSpPr>
          <p:cNvPr id="40" name="ZoneTexte 39" hidden="0"/>
          <p:cNvSpPr txBox="1"/>
          <p:nvPr isPhoto="0" userDrawn="0"/>
        </p:nvSpPr>
        <p:spPr bwMode="auto">
          <a:xfrm>
            <a:off x="6623044" y="4064418"/>
            <a:ext cx="1093704" cy="369332"/>
          </a:xfrm>
          <a:prstGeom prst="rect">
            <a:avLst/>
          </a:prstGeom>
          <a:noFill/>
        </p:spPr>
        <p:txBody>
          <a:bodyPr wrap="square" rtlCol="0">
            <a:spAutoFit/>
          </a:bodyPr>
          <a:lstStyle/>
          <a:p>
            <a:pPr>
              <a:defRPr/>
            </a:pPr>
            <a:r>
              <a:rPr lang="fr-FR" b="1"/>
              <a:t>LES MOS</a:t>
            </a:r>
            <a:endParaRPr/>
          </a:p>
        </p:txBody>
      </p:sp>
      <p:pic>
        <p:nvPicPr>
          <p:cNvPr id="42" name="Image 16" hidden="0"/>
          <p:cNvPicPr/>
          <p:nvPr isPhoto="0" userDrawn="0"/>
        </p:nvPicPr>
        <p:blipFill>
          <a:blip r:embed="rId7"/>
          <a:stretch/>
        </p:blipFill>
        <p:spPr bwMode="auto">
          <a:xfrm>
            <a:off x="1726735" y="174725"/>
            <a:ext cx="1293098" cy="420676"/>
          </a:xfrm>
          <a:prstGeom prst="rect">
            <a:avLst/>
          </a:prstGeom>
          <a:ln w="9360">
            <a:noFill/>
          </a:ln>
        </p:spPr>
      </p:pic>
      <p:grpSp>
        <p:nvGrpSpPr>
          <p:cNvPr id="43" name="Groupe 42" hidden="0"/>
          <p:cNvGrpSpPr/>
          <p:nvPr isPhoto="0" userDrawn="0"/>
        </p:nvGrpSpPr>
        <p:grpSpPr bwMode="auto">
          <a:xfrm>
            <a:off x="4693547" y="83135"/>
            <a:ext cx="3752859" cy="398655"/>
            <a:chOff x="4693547" y="83135"/>
            <a:chExt cx="3752859" cy="398655"/>
          </a:xfrm>
        </p:grpSpPr>
        <p:sp>
          <p:nvSpPr>
            <p:cNvPr id="44" name="CustomShape 1" hidden="0"/>
            <p:cNvSpPr/>
            <p:nvPr isPhoto="0" userDrawn="0"/>
          </p:nvSpPr>
          <p:spPr bwMode="auto">
            <a:xfrm>
              <a:off x="6708068" y="83135"/>
              <a:ext cx="1738338" cy="398655"/>
            </a:xfrm>
            <a:prstGeom prst="rect">
              <a:avLst/>
            </a:prstGeom>
            <a:noFill/>
            <a:ln>
              <a:noFill/>
            </a:ln>
          </p:spPr>
          <p:style>
            <a:lnRef idx="0">
              <a:srgbClr val="000000"/>
            </a:lnRef>
            <a:fillRef idx="0">
              <a:srgbClr val="000000"/>
            </a:fillRef>
            <a:effectRef idx="0">
              <a:srgbClr val="000000"/>
            </a:effectRef>
            <a:fontRef idx="minor"/>
          </p:style>
          <p:txBody>
            <a:bodyPr wrap="none" lIns="90000" tIns="45000" rIns="90000" bIns="45000">
              <a:spAutoFit/>
            </a:bodyPr>
            <a:lstStyle/>
            <a:p>
              <a:pPr algn="ctr">
                <a:lnSpc>
                  <a:spcPct val="100000"/>
                </a:lnSpc>
                <a:defRPr/>
              </a:pPr>
              <a:r>
                <a:rPr lang="fr-FR" sz="2000" b="1" strike="noStrike" spc="-1">
                  <a:solidFill>
                    <a:srgbClr val="964073"/>
                  </a:solidFill>
                  <a:latin typeface="Calibri"/>
                  <a:ea typeface="DejaVu Sans"/>
                </a:rPr>
                <a:t>GT  OCS/URBA</a:t>
              </a:r>
              <a:endParaRPr lang="fr-FR" sz="2000" b="0" strike="noStrike" spc="-1">
                <a:latin typeface="Calibri"/>
              </a:endParaRPr>
            </a:p>
          </p:txBody>
        </p:sp>
        <p:sp>
          <p:nvSpPr>
            <p:cNvPr id="45" name="CustomShape 2" hidden="0"/>
            <p:cNvSpPr/>
            <p:nvPr isPhoto="0" userDrawn="0"/>
          </p:nvSpPr>
          <p:spPr bwMode="auto">
            <a:xfrm>
              <a:off x="4693547" y="83135"/>
              <a:ext cx="2088626" cy="398655"/>
            </a:xfrm>
            <a:prstGeom prst="rect">
              <a:avLst/>
            </a:prstGeom>
            <a:noFill/>
            <a:ln>
              <a:noFill/>
            </a:ln>
          </p:spPr>
          <p:style>
            <a:lnRef idx="0">
              <a:srgbClr val="000000"/>
            </a:lnRef>
            <a:fillRef idx="0">
              <a:srgbClr val="000000"/>
            </a:fillRef>
            <a:effectRef idx="0">
              <a:srgbClr val="000000"/>
            </a:effectRef>
            <a:fontRef idx="minor"/>
          </p:style>
          <p:txBody>
            <a:bodyPr wrap="none" lIns="90000" tIns="45000" rIns="90000" bIns="45000">
              <a:spAutoFit/>
            </a:bodyPr>
            <a:lstStyle/>
            <a:p>
              <a:pPr algn="ctr">
                <a:lnSpc>
                  <a:spcPct val="100000"/>
                </a:lnSpc>
                <a:defRPr/>
              </a:pPr>
              <a:r>
                <a:rPr lang="fr-FR" sz="2000" b="1" strike="noStrike" spc="-1">
                  <a:solidFill>
                    <a:srgbClr val="964073"/>
                  </a:solidFill>
                  <a:latin typeface="Calibri"/>
                  <a:ea typeface="DejaVu Sans"/>
                </a:rPr>
                <a:t>Jeudi 27 juin 2024</a:t>
              </a:r>
              <a:endParaRPr lang="fr-FR" sz="2000" b="0" strike="noStrike" spc="-1">
                <a:latin typeface="Calibri"/>
              </a:endParaRPr>
            </a:p>
          </p:txBody>
        </p:sp>
      </p:grpSp>
      <p:sp>
        <p:nvSpPr>
          <p:cNvPr id="47" name="Rectangle 46" hidden="0"/>
          <p:cNvSpPr/>
          <p:nvPr isPhoto="0" userDrawn="0"/>
        </p:nvSpPr>
        <p:spPr bwMode="auto">
          <a:xfrm>
            <a:off x="10325687" y="883260"/>
            <a:ext cx="1440160" cy="101566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r>
              <a:rPr lang="fr-FR"/>
              <a:t>CE QUE PRECONISE L’ETAT</a:t>
            </a:r>
            <a:endParaRPr/>
          </a:p>
        </p:txBody>
      </p:sp>
      <p:sp>
        <p:nvSpPr>
          <p:cNvPr id="48" name="Flèche : bas 47" hidden="0"/>
          <p:cNvSpPr/>
          <p:nvPr isPhoto="0" userDrawn="0"/>
        </p:nvSpPr>
        <p:spPr bwMode="auto">
          <a:xfrm>
            <a:off x="10812888" y="1898923"/>
            <a:ext cx="550111" cy="422453"/>
          </a:xfrm>
          <a:prstGeom prst="downArrow">
            <a:avLst>
              <a:gd name="adj1" fmla="val 50000"/>
              <a:gd name="adj2" fmla="val 5000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fr-FR"/>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hidden="0"/>
        <p:cNvGrpSpPr/>
        <p:nvPr isPhoto="0" userDrawn="0"/>
      </p:nvGrpSpPr>
      <p:grpSpPr bwMode="auto">
        <a:xfrm>
          <a:off x="0" y="0"/>
          <a:ext cx="0" cy="0"/>
          <a:chOff x="0" y="0"/>
          <a:chExt cx="0" cy="0"/>
        </a:xfrm>
      </p:grpSpPr>
      <p:pic>
        <p:nvPicPr>
          <p:cNvPr id="93" name="Image 15" hidden="0"/>
          <p:cNvPicPr/>
          <p:nvPr isPhoto="0" userDrawn="0"/>
        </p:nvPicPr>
        <p:blipFill>
          <a:blip r:embed="rId3"/>
          <a:stretch/>
        </p:blipFill>
        <p:spPr bwMode="auto">
          <a:xfrm>
            <a:off x="0" y="30459"/>
            <a:ext cx="1541160" cy="1196640"/>
          </a:xfrm>
          <a:prstGeom prst="rect">
            <a:avLst/>
          </a:prstGeom>
          <a:ln w="9360">
            <a:noFill/>
          </a:ln>
        </p:spPr>
      </p:pic>
      <p:sp>
        <p:nvSpPr>
          <p:cNvPr id="95" name="CustomShape 1" hidden="0"/>
          <p:cNvSpPr/>
          <p:nvPr isPhoto="0" userDrawn="0"/>
        </p:nvSpPr>
        <p:spPr bwMode="auto">
          <a:xfrm>
            <a:off x="6770612" y="136989"/>
            <a:ext cx="1680758" cy="398655"/>
          </a:xfrm>
          <a:prstGeom prst="rect">
            <a:avLst/>
          </a:prstGeom>
          <a:noFill/>
          <a:ln>
            <a:noFill/>
          </a:ln>
        </p:spPr>
        <p:style>
          <a:lnRef idx="0">
            <a:srgbClr val="000000"/>
          </a:lnRef>
          <a:fillRef idx="0">
            <a:srgbClr val="000000"/>
          </a:fillRef>
          <a:effectRef idx="0">
            <a:srgbClr val="000000"/>
          </a:effectRef>
          <a:fontRef idx="minor"/>
        </p:style>
        <p:txBody>
          <a:bodyPr wrap="none" lIns="90000" tIns="45000" rIns="90000" bIns="45000">
            <a:spAutoFit/>
          </a:bodyPr>
          <a:lstStyle/>
          <a:p>
            <a:pPr algn="ctr">
              <a:lnSpc>
                <a:spcPct val="100000"/>
              </a:lnSpc>
              <a:defRPr/>
            </a:pPr>
            <a:r>
              <a:rPr lang="fr-FR" sz="2000" b="1" strike="noStrike" spc="-1">
                <a:solidFill>
                  <a:srgbClr val="964073"/>
                </a:solidFill>
                <a:latin typeface="Calibri"/>
                <a:ea typeface="DejaVu Sans"/>
              </a:rPr>
              <a:t>GT OCS/URBA</a:t>
            </a:r>
            <a:endParaRPr lang="fr-FR" sz="2000" b="0" strike="noStrike" spc="-1">
              <a:latin typeface="Calibri"/>
            </a:endParaRPr>
          </a:p>
        </p:txBody>
      </p:sp>
      <p:sp>
        <p:nvSpPr>
          <p:cNvPr id="11" name="CustomShape 3" hidden="0"/>
          <p:cNvSpPr/>
          <p:nvPr isPhoto="0" userDrawn="0"/>
        </p:nvSpPr>
        <p:spPr bwMode="auto">
          <a:xfrm>
            <a:off x="389047" y="1556792"/>
            <a:ext cx="2160240" cy="1445096"/>
          </a:xfrm>
          <a:prstGeom prst="rect">
            <a:avLst/>
          </a:prstGeom>
          <a:solidFill>
            <a:srgbClr val="0CA8A8"/>
          </a:solidFill>
          <a:ln w="19050">
            <a:solidFill>
              <a:srgbClr val="6C2E53"/>
            </a:solidFill>
          </a:ln>
        </p:spPr>
        <p:style>
          <a:lnRef idx="0">
            <a:srgbClr val="000000"/>
          </a:lnRef>
          <a:fillRef idx="0">
            <a:srgbClr val="000000"/>
          </a:fillRef>
          <a:effectRef idx="0">
            <a:srgbClr val="000000"/>
          </a:effectRef>
          <a:fontRef idx="minor"/>
        </p:style>
        <p:txBody>
          <a:bodyPr wrap="square" lIns="90000" tIns="45000" rIns="90000" bIns="45000">
            <a:spAutoFit/>
          </a:bodyPr>
          <a:lstStyle/>
          <a:p>
            <a:pPr algn="ctr">
              <a:defRPr/>
            </a:pPr>
            <a:r>
              <a:rPr lang="fr-FR" sz="2200" b="1"/>
              <a:t>Jusqu’à présent, Le MOS pour qualifier le type d’espace</a:t>
            </a:r>
            <a:endParaRPr/>
          </a:p>
        </p:txBody>
      </p:sp>
      <p:pic>
        <p:nvPicPr>
          <p:cNvPr id="3" name="Image 2" descr="Une image contenant texte, Police, Graphique, logo&#10;&#10;Description générée automatiquement" hidden="0"/>
          <p:cNvPicPr>
            <a:picLocks noChangeAspect="1"/>
          </p:cNvPicPr>
          <p:nvPr isPhoto="0" userDrawn="0"/>
        </p:nvPicPr>
        <p:blipFill>
          <a:blip r:embed="rId4"/>
          <a:stretch/>
        </p:blipFill>
        <p:spPr bwMode="auto">
          <a:xfrm>
            <a:off x="10397962" y="136989"/>
            <a:ext cx="1656184" cy="583343"/>
          </a:xfrm>
          <a:prstGeom prst="rect">
            <a:avLst/>
          </a:prstGeom>
        </p:spPr>
      </p:pic>
      <p:sp>
        <p:nvSpPr>
          <p:cNvPr id="2" name="CustomShape 2" hidden="0"/>
          <p:cNvSpPr/>
          <p:nvPr isPhoto="0" userDrawn="0"/>
        </p:nvSpPr>
        <p:spPr bwMode="auto">
          <a:xfrm>
            <a:off x="4558557" y="136989"/>
            <a:ext cx="2088626" cy="398655"/>
          </a:xfrm>
          <a:prstGeom prst="rect">
            <a:avLst/>
          </a:prstGeom>
          <a:noFill/>
          <a:ln>
            <a:noFill/>
          </a:ln>
        </p:spPr>
        <p:style>
          <a:lnRef idx="0">
            <a:srgbClr val="000000"/>
          </a:lnRef>
          <a:fillRef idx="0">
            <a:srgbClr val="000000"/>
          </a:fillRef>
          <a:effectRef idx="0">
            <a:srgbClr val="000000"/>
          </a:effectRef>
          <a:fontRef idx="minor"/>
        </p:style>
        <p:txBody>
          <a:bodyPr wrap="none" lIns="90000" tIns="45000" rIns="90000" bIns="45000">
            <a:spAutoFit/>
          </a:bodyPr>
          <a:lstStyle/>
          <a:p>
            <a:pPr algn="ctr">
              <a:lnSpc>
                <a:spcPct val="100000"/>
              </a:lnSpc>
              <a:defRPr/>
            </a:pPr>
            <a:r>
              <a:rPr lang="fr-FR" sz="2000" b="1" strike="noStrike" spc="-1">
                <a:solidFill>
                  <a:srgbClr val="964073"/>
                </a:solidFill>
                <a:latin typeface="Calibri"/>
                <a:ea typeface="DejaVu Sans"/>
              </a:rPr>
              <a:t>Jeudi 27 juin 2024</a:t>
            </a:r>
            <a:endParaRPr lang="fr-FR" sz="2000" b="0" strike="noStrike" spc="-1">
              <a:latin typeface="Calibri"/>
            </a:endParaRPr>
          </a:p>
        </p:txBody>
      </p:sp>
      <p:pic>
        <p:nvPicPr>
          <p:cNvPr id="13" name="Image 16" hidden="0"/>
          <p:cNvPicPr/>
          <p:nvPr isPhoto="0" userDrawn="0"/>
        </p:nvPicPr>
        <p:blipFill>
          <a:blip r:embed="rId5"/>
          <a:stretch/>
        </p:blipFill>
        <p:spPr bwMode="auto">
          <a:xfrm>
            <a:off x="1726735" y="174725"/>
            <a:ext cx="1293098" cy="420676"/>
          </a:xfrm>
          <a:prstGeom prst="rect">
            <a:avLst/>
          </a:prstGeom>
          <a:ln w="9360">
            <a:noFill/>
          </a:ln>
        </p:spPr>
      </p:pic>
      <p:pic>
        <p:nvPicPr>
          <p:cNvPr id="18" name="Image 17" hidden="0"/>
          <p:cNvPicPr>
            <a:picLocks noChangeAspect="1"/>
          </p:cNvPicPr>
          <p:nvPr isPhoto="0" userDrawn="0"/>
        </p:nvPicPr>
        <p:blipFill>
          <a:blip r:embed="rId6"/>
          <a:stretch/>
        </p:blipFill>
        <p:spPr bwMode="auto">
          <a:xfrm>
            <a:off x="2709500" y="780798"/>
            <a:ext cx="9465131" cy="6077202"/>
          </a:xfrm>
          <a:prstGeom prst="rect">
            <a:avLst/>
          </a:prstGeom>
        </p:spPr>
      </p:pic>
      <p:sp>
        <p:nvSpPr>
          <p:cNvPr id="19" name="Titre 1" hidden="0"/>
          <p:cNvSpPr txBox="1"/>
          <p:nvPr isPhoto="0" userDrawn="0"/>
        </p:nvSpPr>
        <p:spPr bwMode="auto">
          <a:xfrm>
            <a:off x="5663952" y="4654941"/>
            <a:ext cx="2952327" cy="2043421"/>
          </a:xfrm>
          <a:prstGeom prst="rect">
            <a:avLst/>
          </a:prstGeom>
          <a:solidFill>
            <a:schemeClr val="bg1"/>
          </a:solidFill>
          <a:ln>
            <a:noFill/>
          </a:ln>
        </p:spPr>
        <p:txBody>
          <a:bodyPr anchor="b">
            <a:noAutofit/>
          </a:bodyPr>
          <a:lstStyle>
            <a:lvl1pPr algn="ctr" defTabSz="914400">
              <a:lnSpc>
                <a:spcPct val="90000"/>
              </a:lnSpc>
              <a:spcBef>
                <a:spcPts val="0"/>
              </a:spcBef>
              <a:buNone/>
              <a:defRPr sz="6000">
                <a:solidFill>
                  <a:schemeClr val="tx1"/>
                </a:solidFill>
                <a:latin typeface="+mj-lt"/>
                <a:ea typeface="+mj-ea"/>
                <a:cs typeface="+mj-cs"/>
              </a:defRPr>
            </a:lvl1pPr>
          </a:lstStyle>
          <a:p>
            <a:pPr marR="0" lvl="0" defTabSz="914400">
              <a:lnSpc>
                <a:spcPct val="100000"/>
              </a:lnSpc>
              <a:spcBef>
                <a:spcPts val="0"/>
              </a:spcBef>
              <a:spcAft>
                <a:spcPts val="0"/>
              </a:spcAft>
              <a:buClrTx/>
              <a:buSzTx/>
              <a:defRPr/>
            </a:pPr>
            <a:r>
              <a:rPr lang="fr-FR" sz="1500" b="1" cap="small">
                <a:solidFill>
                  <a:srgbClr val="6C2E53"/>
                </a:solidFill>
                <a:latin typeface="Verdana"/>
                <a:ea typeface="Verdana"/>
              </a:rPr>
              <a:t>Une Nomenclature CRIGE basée sur le modèle Corine land cover</a:t>
            </a:r>
            <a:endParaRPr/>
          </a:p>
          <a:p>
            <a:pPr marL="285750" marR="0" lvl="0" indent="-285750" defTabSz="914400">
              <a:lnSpc>
                <a:spcPct val="100000"/>
              </a:lnSpc>
              <a:spcBef>
                <a:spcPts val="0"/>
              </a:spcBef>
              <a:spcAft>
                <a:spcPts val="0"/>
              </a:spcAft>
              <a:buClrTx/>
              <a:buSzTx/>
              <a:buFont typeface="Arial"/>
              <a:buChar char="•"/>
              <a:defRPr/>
            </a:pPr>
            <a:endParaRPr lang="fr-FR" sz="1500" b="1" cap="small">
              <a:solidFill>
                <a:srgbClr val="6C2E53"/>
              </a:solidFill>
              <a:latin typeface="Verdana"/>
              <a:ea typeface="Verdana"/>
            </a:endParaRPr>
          </a:p>
        </p:txBody>
      </p:sp>
      <p:sp>
        <p:nvSpPr>
          <p:cNvPr id="20" name="Rectangle 19" hidden="0"/>
          <p:cNvSpPr/>
          <p:nvPr isPhoto="0" userDrawn="0"/>
        </p:nvSpPr>
        <p:spPr bwMode="auto">
          <a:xfrm>
            <a:off x="271874" y="4077072"/>
            <a:ext cx="2394585" cy="199586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marR="0" lvl="0" indent="-285750" algn="l" defTabSz="914400">
              <a:lnSpc>
                <a:spcPct val="100000"/>
              </a:lnSpc>
              <a:spcBef>
                <a:spcPts val="0"/>
              </a:spcBef>
              <a:spcAft>
                <a:spcPts val="0"/>
              </a:spcAft>
              <a:buClrTx/>
              <a:buSzTx/>
              <a:buFont typeface="Arial"/>
              <a:buChar char="•"/>
              <a:defRPr/>
            </a:pPr>
            <a:r>
              <a:rPr lang="fr-FR" sz="1500" b="1" cap="small">
                <a:solidFill>
                  <a:srgbClr val="0CA8A8"/>
                </a:solidFill>
                <a:ea typeface="Verdana"/>
              </a:rPr>
              <a:t>Des  polygones de </a:t>
            </a:r>
            <a:r>
              <a:rPr lang="fr-FR" sz="1500" b="1" cap="small">
                <a:solidFill>
                  <a:srgbClr val="0CA8A8"/>
                </a:solidFill>
                <a:ea typeface="Verdana"/>
              </a:rPr>
              <a:t>geometrie</a:t>
            </a:r>
            <a:r>
              <a:rPr lang="fr-FR" sz="1500" b="1" cap="small">
                <a:solidFill>
                  <a:srgbClr val="0CA8A8"/>
                </a:solidFill>
                <a:ea typeface="Verdana"/>
              </a:rPr>
              <a:t> qui restent fins et précis</a:t>
            </a:r>
            <a:endParaRPr/>
          </a:p>
          <a:p>
            <a:pPr marL="285750" marR="0" lvl="0" indent="-285750" algn="l" defTabSz="914400">
              <a:lnSpc>
                <a:spcPct val="100000"/>
              </a:lnSpc>
              <a:spcBef>
                <a:spcPts val="0"/>
              </a:spcBef>
              <a:spcAft>
                <a:spcPts val="0"/>
              </a:spcAft>
              <a:buClrTx/>
              <a:buSzTx/>
              <a:buFont typeface="Arial"/>
              <a:buChar char="•"/>
              <a:defRPr/>
            </a:pPr>
            <a:endParaRPr lang="fr-FR" sz="500" b="1" cap="small">
              <a:solidFill>
                <a:srgbClr val="0CA8A8"/>
              </a:solidFill>
              <a:ea typeface="Verdana"/>
            </a:endParaRPr>
          </a:p>
          <a:p>
            <a:pPr marL="285750" marR="0" lvl="0" indent="-285750" algn="l" defTabSz="914400">
              <a:lnSpc>
                <a:spcPct val="100000"/>
              </a:lnSpc>
              <a:spcBef>
                <a:spcPts val="0"/>
              </a:spcBef>
              <a:spcAft>
                <a:spcPts val="0"/>
              </a:spcAft>
              <a:buClrTx/>
              <a:buSzTx/>
              <a:buFont typeface="Arial"/>
              <a:buChar char="•"/>
              <a:defRPr/>
            </a:pPr>
            <a:r>
              <a:rPr lang="fr-FR" sz="1500" b="1" i="0" u="none" strike="noStrike" cap="small" spc="0">
                <a:ln>
                  <a:noFill/>
                </a:ln>
                <a:solidFill>
                  <a:srgbClr val="0CA8A8"/>
                </a:solidFill>
                <a:ea typeface="Verdana"/>
              </a:rPr>
              <a:t>Une longue historicité et une grande richesse </a:t>
            </a:r>
            <a:r>
              <a:rPr lang="fr-FR" sz="1500" b="1" i="0" u="none" strike="noStrike" cap="small" spc="0">
                <a:ln>
                  <a:noFill/>
                </a:ln>
                <a:solidFill>
                  <a:srgbClr val="0CA8A8"/>
                </a:solidFill>
                <a:ea typeface="Verdana"/>
              </a:rPr>
              <a:t>semantique</a:t>
            </a:r>
            <a:endParaRPr lang="fr-FR" sz="1500" b="1" i="0" u="none" strike="noStrike" cap="small" spc="0">
              <a:ln>
                <a:noFill/>
              </a:ln>
              <a:solidFill>
                <a:srgbClr val="0CA8A8"/>
              </a:solidFill>
              <a:ea typeface="Verdana"/>
            </a:endParaRPr>
          </a:p>
          <a:p>
            <a:pPr marL="285750" marR="0" lvl="0" indent="-285750" algn="l" defTabSz="914400">
              <a:lnSpc>
                <a:spcPct val="100000"/>
              </a:lnSpc>
              <a:spcBef>
                <a:spcPts val="0"/>
              </a:spcBef>
              <a:spcAft>
                <a:spcPts val="0"/>
              </a:spcAft>
              <a:buClrTx/>
              <a:buSzTx/>
              <a:buFont typeface="Arial"/>
              <a:buChar char="•"/>
              <a:defRPr/>
            </a:pPr>
            <a:endParaRPr lang="fr-FR" sz="500" b="1" i="0" u="none" strike="noStrike" cap="small" spc="0">
              <a:ln>
                <a:noFill/>
              </a:ln>
              <a:solidFill>
                <a:srgbClr val="0CA8A8"/>
              </a:solidFill>
              <a:ea typeface="Verdana"/>
            </a:endParaRPr>
          </a:p>
          <a:p>
            <a:pPr marL="285750" indent="-285750">
              <a:buFont typeface="Arial"/>
              <a:buChar char="•"/>
              <a:defRPr/>
            </a:pPr>
            <a:r>
              <a:rPr lang="fr-FR" sz="1600" b="1" i="0" u="none" strike="noStrike" cap="small" spc="0">
                <a:ln>
                  <a:noFill/>
                </a:ln>
                <a:solidFill>
                  <a:srgbClr val="0CA8A8"/>
                </a:solidFill>
                <a:ea typeface="Verdana"/>
              </a:rPr>
              <a:t>Calibrés pour des axes de travail thématiques dérivés</a:t>
            </a:r>
            <a:endParaRPr/>
          </a:p>
          <a:p>
            <a:pPr marL="285750" indent="-285750">
              <a:buFont typeface="Arial"/>
              <a:buChar char="•"/>
              <a:defRPr/>
            </a:pPr>
            <a:endParaRPr lang="fr-FR" sz="500" b="1" i="0" u="none" strike="noStrike" cap="small" spc="0">
              <a:ln>
                <a:noFill/>
              </a:ln>
              <a:solidFill>
                <a:srgbClr val="0CA8A8"/>
              </a:solidFill>
              <a:ea typeface="Verdana"/>
            </a:endParaRPr>
          </a:p>
          <a:p>
            <a:pPr marL="285750" marR="0" lvl="0" indent="-285750" algn="l" defTabSz="914400">
              <a:lnSpc>
                <a:spcPct val="100000"/>
              </a:lnSpc>
              <a:spcBef>
                <a:spcPts val="0"/>
              </a:spcBef>
              <a:spcAft>
                <a:spcPts val="0"/>
              </a:spcAft>
              <a:buClrTx/>
              <a:buSzTx/>
              <a:buFont typeface="Arial"/>
              <a:buChar char="•"/>
              <a:defRPr/>
            </a:pPr>
            <a:r>
              <a:rPr lang="fr-FR" sz="1600" b="1" cap="small">
                <a:solidFill>
                  <a:srgbClr val="0CA8A8"/>
                </a:solidFill>
                <a:ea typeface="Verdana"/>
              </a:rPr>
              <a:t>Des seuils revus : 50 m² </a:t>
            </a:r>
            <a:r>
              <a:rPr lang="fr-FR" sz="1600" b="1" cap="small">
                <a:solidFill>
                  <a:srgbClr val="0CA8A8"/>
                </a:solidFill>
                <a:ea typeface="Verdana"/>
              </a:rPr>
              <a:t>bati</a:t>
            </a:r>
            <a:r>
              <a:rPr lang="fr-FR" sz="1600" b="1" cap="small">
                <a:solidFill>
                  <a:srgbClr val="0CA8A8"/>
                </a:solidFill>
                <a:ea typeface="Verdana"/>
              </a:rPr>
              <a:t>, 200m² à 1000m² pour le non bâti)</a:t>
            </a:r>
            <a:endParaRPr/>
          </a:p>
          <a:p>
            <a:pPr marL="285750" indent="-285750">
              <a:buFont typeface="Arial"/>
              <a:buChar char="•"/>
              <a:defRPr/>
            </a:pPr>
            <a:endParaRPr lang="fr-FR" sz="1600" b="1" i="0" u="none" strike="noStrike" cap="none" spc="0">
              <a:ln>
                <a:noFill/>
              </a:ln>
              <a:solidFill>
                <a:srgbClr val="0CA8A8"/>
              </a:solidFill>
              <a:ea typeface="Verdana"/>
            </a:endParaRPr>
          </a:p>
          <a:p>
            <a:pPr marL="285750" marR="0" lvl="0" indent="-285750" algn="l" defTabSz="914400">
              <a:lnSpc>
                <a:spcPct val="100000"/>
              </a:lnSpc>
              <a:spcBef>
                <a:spcPts val="0"/>
              </a:spcBef>
              <a:spcAft>
                <a:spcPts val="0"/>
              </a:spcAft>
              <a:buClrTx/>
              <a:buSzTx/>
              <a:buFont typeface="Arial"/>
              <a:buChar char="•"/>
              <a:defRPr/>
            </a:pPr>
            <a:endParaRPr lang="fr-FR" sz="1500" b="1" i="0" u="none" strike="noStrike" cap="small" spc="0">
              <a:ln>
                <a:noFill/>
              </a:ln>
              <a:solidFill>
                <a:srgbClr val="0CA8A8"/>
              </a:solidFill>
              <a:ea typeface="Verdana"/>
            </a:endParaRPr>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hidden="0"/>
        <p:cNvGrpSpPr/>
        <p:nvPr isPhoto="0" userDrawn="0"/>
      </p:nvGrpSpPr>
      <p:grpSpPr bwMode="auto">
        <a:xfrm>
          <a:off x="0" y="0"/>
          <a:ext cx="0" cy="0"/>
          <a:chOff x="0" y="0"/>
          <a:chExt cx="0" cy="0"/>
        </a:xfrm>
      </p:grpSpPr>
      <p:pic>
        <p:nvPicPr>
          <p:cNvPr id="93" name="Image 15" hidden="0"/>
          <p:cNvPicPr/>
          <p:nvPr isPhoto="0" userDrawn="0"/>
        </p:nvPicPr>
        <p:blipFill>
          <a:blip r:embed="rId2"/>
          <a:stretch/>
        </p:blipFill>
        <p:spPr bwMode="auto">
          <a:xfrm>
            <a:off x="14659" y="0"/>
            <a:ext cx="1541160" cy="1196640"/>
          </a:xfrm>
          <a:prstGeom prst="rect">
            <a:avLst/>
          </a:prstGeom>
          <a:ln w="9360">
            <a:noFill/>
          </a:ln>
        </p:spPr>
      </p:pic>
      <p:sp>
        <p:nvSpPr>
          <p:cNvPr id="95" name="CustomShape 1" hidden="0"/>
          <p:cNvSpPr/>
          <p:nvPr isPhoto="0" userDrawn="0"/>
        </p:nvSpPr>
        <p:spPr bwMode="auto">
          <a:xfrm>
            <a:off x="7142831" y="128520"/>
            <a:ext cx="1738338" cy="398655"/>
          </a:xfrm>
          <a:prstGeom prst="rect">
            <a:avLst/>
          </a:prstGeom>
          <a:noFill/>
          <a:ln>
            <a:noFill/>
          </a:ln>
        </p:spPr>
        <p:style>
          <a:lnRef idx="0">
            <a:srgbClr val="000000"/>
          </a:lnRef>
          <a:fillRef idx="0">
            <a:srgbClr val="000000"/>
          </a:fillRef>
          <a:effectRef idx="0">
            <a:srgbClr val="000000"/>
          </a:effectRef>
          <a:fontRef idx="minor"/>
        </p:style>
        <p:txBody>
          <a:bodyPr wrap="none" lIns="90000" tIns="45000" rIns="90000" bIns="45000">
            <a:spAutoFit/>
          </a:bodyPr>
          <a:lstStyle/>
          <a:p>
            <a:pPr algn="ctr">
              <a:lnSpc>
                <a:spcPct val="100000"/>
              </a:lnSpc>
              <a:defRPr/>
            </a:pPr>
            <a:r>
              <a:rPr lang="fr-FR" sz="2000" b="1" strike="noStrike" spc="-1">
                <a:solidFill>
                  <a:srgbClr val="964073"/>
                </a:solidFill>
                <a:latin typeface="Calibri"/>
                <a:ea typeface="DejaVu Sans"/>
              </a:rPr>
              <a:t>GT  OCS/URBA</a:t>
            </a:r>
            <a:endParaRPr lang="fr-FR" sz="2000" b="0" strike="noStrike" spc="-1">
              <a:latin typeface="Calibri"/>
            </a:endParaRPr>
          </a:p>
        </p:txBody>
      </p:sp>
      <p:sp>
        <p:nvSpPr>
          <p:cNvPr id="2" name="CustomShape 2" hidden="0"/>
          <p:cNvSpPr/>
          <p:nvPr isPhoto="0" userDrawn="0"/>
        </p:nvSpPr>
        <p:spPr bwMode="auto">
          <a:xfrm>
            <a:off x="5087888" y="114685"/>
            <a:ext cx="2088626" cy="398655"/>
          </a:xfrm>
          <a:prstGeom prst="rect">
            <a:avLst/>
          </a:prstGeom>
          <a:noFill/>
          <a:ln>
            <a:noFill/>
          </a:ln>
        </p:spPr>
        <p:style>
          <a:lnRef idx="0">
            <a:srgbClr val="000000"/>
          </a:lnRef>
          <a:fillRef idx="0">
            <a:srgbClr val="000000"/>
          </a:fillRef>
          <a:effectRef idx="0">
            <a:srgbClr val="000000"/>
          </a:effectRef>
          <a:fontRef idx="minor"/>
        </p:style>
        <p:txBody>
          <a:bodyPr wrap="none" lIns="90000" tIns="45000" rIns="90000" bIns="45000">
            <a:spAutoFit/>
          </a:bodyPr>
          <a:lstStyle/>
          <a:p>
            <a:pPr algn="ctr">
              <a:lnSpc>
                <a:spcPct val="100000"/>
              </a:lnSpc>
              <a:defRPr/>
            </a:pPr>
            <a:r>
              <a:rPr lang="fr-FR" sz="2000" b="1" strike="noStrike" spc="-1">
                <a:solidFill>
                  <a:srgbClr val="964073"/>
                </a:solidFill>
                <a:latin typeface="Calibri"/>
                <a:ea typeface="DejaVu Sans"/>
              </a:rPr>
              <a:t>Jeudi 27 juin 2024</a:t>
            </a:r>
            <a:endParaRPr lang="fr-FR" sz="2000" b="0" strike="noStrike" spc="-1">
              <a:latin typeface="Calibri"/>
            </a:endParaRPr>
          </a:p>
        </p:txBody>
      </p:sp>
      <p:sp>
        <p:nvSpPr>
          <p:cNvPr id="24" name="Rectangle 23" hidden="0"/>
          <p:cNvSpPr/>
          <p:nvPr isPhoto="0" userDrawn="0"/>
        </p:nvSpPr>
        <p:spPr bwMode="auto">
          <a:xfrm>
            <a:off x="1271756" y="7571762"/>
            <a:ext cx="8408019" cy="623248"/>
          </a:xfrm>
          <a:prstGeom prst="rect">
            <a:avLst/>
          </a:prstGeom>
          <a:solidFill>
            <a:srgbClr val="FC521C"/>
          </a:solidFill>
          <a:ln w="12700" cap="flat" cmpd="sng" algn="ctr">
            <a:solidFill>
              <a:srgbClr val="FC521C">
                <a:shade val="15000"/>
              </a:srgbClr>
            </a:solidFill>
            <a:prstDash val="solid"/>
            <a:miter lim="800000"/>
          </a:ln>
          <a:effectLst/>
        </p:spPr>
        <p:txBody>
          <a:bodyPr rtlCol="0" anchor="ctr"/>
          <a:lstStyle/>
          <a:p>
            <a:pPr marL="0" marR="0" lvl="0" indent="0" algn="ctr" defTabSz="876041">
              <a:lnSpc>
                <a:spcPct val="100000"/>
              </a:lnSpc>
              <a:spcBef>
                <a:spcPts val="0"/>
              </a:spcBef>
              <a:spcAft>
                <a:spcPts val="0"/>
              </a:spcAft>
              <a:buClrTx/>
              <a:buSzTx/>
              <a:buFontTx/>
              <a:buNone/>
              <a:defRPr/>
            </a:pPr>
            <a:r>
              <a:rPr lang="fr-FR" sz="1750" b="1" i="0" u="none" strike="noStrike" cap="none" spc="0">
                <a:ln>
                  <a:noFill/>
                </a:ln>
                <a:solidFill>
                  <a:srgbClr val="30436A"/>
                </a:solidFill>
                <a:latin typeface="Aller"/>
                <a:ea typeface="+mn-ea"/>
                <a:cs typeface="+mn-cs"/>
              </a:rPr>
              <a:t>&gt;&gt;&gt;&gt;&gt; LE MOS pourra donc être l’outil de mesure permettant de répondre à l’intégralité des obligations réglementaires et politiques sectorielles </a:t>
            </a:r>
            <a:endParaRPr/>
          </a:p>
        </p:txBody>
      </p:sp>
      <p:sp>
        <p:nvSpPr>
          <p:cNvPr id="4" name="Espace réservé du contenu 3" hidden="0"/>
          <p:cNvSpPr txBox="1"/>
          <p:nvPr isPhoto="0" userDrawn="0"/>
        </p:nvSpPr>
        <p:spPr bwMode="auto">
          <a:xfrm>
            <a:off x="417882" y="1511045"/>
            <a:ext cx="6025449" cy="3103680"/>
          </a:xfrm>
          <a:prstGeom prst="rect">
            <a:avLst/>
          </a:prstGeom>
        </p:spPr>
        <p:txBody>
          <a:bodyPr>
            <a:noAutofit/>
          </a:bodyPr>
          <a:lstStyle>
            <a:lvl1pPr marL="228600" indent="-228600" algn="l" defTabSz="914400">
              <a:lnSpc>
                <a:spcPct val="90000"/>
              </a:lnSpc>
              <a:spcBef>
                <a:spcPts val="1000"/>
              </a:spcBef>
              <a:buFont typeface="Arial"/>
              <a:buChar char="•"/>
              <a:defRPr sz="2800">
                <a:solidFill>
                  <a:schemeClr val="tx1"/>
                </a:solidFill>
                <a:latin typeface="+mn-lt"/>
                <a:ea typeface="+mn-ea"/>
                <a:cs typeface="+mn-cs"/>
              </a:defRPr>
            </a:lvl1pPr>
            <a:lvl2pPr marL="685800" indent="-228600" algn="l" defTabSz="914400">
              <a:lnSpc>
                <a:spcPct val="90000"/>
              </a:lnSpc>
              <a:spcBef>
                <a:spcPts val="500"/>
              </a:spcBef>
              <a:buFont typeface="Arial"/>
              <a:buChar char="•"/>
              <a:defRPr sz="2400">
                <a:solidFill>
                  <a:schemeClr val="tx1"/>
                </a:solidFill>
                <a:latin typeface="+mn-lt"/>
                <a:ea typeface="+mn-ea"/>
                <a:cs typeface="+mn-cs"/>
              </a:defRPr>
            </a:lvl2pPr>
            <a:lvl3pPr marL="1143000" indent="-228600" algn="l" defTabSz="914400">
              <a:lnSpc>
                <a:spcPct val="90000"/>
              </a:lnSpc>
              <a:spcBef>
                <a:spcPts val="500"/>
              </a:spcBef>
              <a:buFont typeface="Arial"/>
              <a:buChar char="•"/>
              <a:defRPr sz="2000">
                <a:solidFill>
                  <a:schemeClr val="tx1"/>
                </a:solidFill>
                <a:latin typeface="+mn-lt"/>
                <a:ea typeface="+mn-ea"/>
                <a:cs typeface="+mn-cs"/>
              </a:defRPr>
            </a:lvl3pPr>
            <a:lvl4pPr marL="1600200" indent="-228600" algn="l" defTabSz="914400">
              <a:lnSpc>
                <a:spcPct val="90000"/>
              </a:lnSpc>
              <a:spcBef>
                <a:spcPts val="500"/>
              </a:spcBef>
              <a:buFont typeface="Arial"/>
              <a:buChar char="•"/>
              <a:defRPr sz="1800">
                <a:solidFill>
                  <a:schemeClr val="tx1"/>
                </a:solidFill>
                <a:latin typeface="+mn-lt"/>
                <a:ea typeface="+mn-ea"/>
                <a:cs typeface="+mn-cs"/>
              </a:defRPr>
            </a:lvl4pPr>
            <a:lvl5pPr marL="2057400" indent="-228600" algn="l" defTabSz="914400">
              <a:lnSpc>
                <a:spcPct val="90000"/>
              </a:lnSpc>
              <a:spcBef>
                <a:spcPts val="500"/>
              </a:spcBef>
              <a:buFont typeface="Arial"/>
              <a:buChar char="•"/>
              <a:defRPr sz="1800">
                <a:solidFill>
                  <a:schemeClr val="tx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marL="451085" indent="-451085">
              <a:buFont typeface="Arial"/>
              <a:buAutoNum type="arabicPeriod"/>
              <a:defRPr/>
            </a:pPr>
            <a:r>
              <a:rPr lang="fr-FR" sz="2000"/>
              <a:t>Vérifier la consommation foncière du territoire pour la période 2010-2020 qui sera la base de calcul des objectifs de consommation future de la période 2021-2030.</a:t>
            </a:r>
            <a:endParaRPr/>
          </a:p>
          <a:p>
            <a:pPr marL="451085" indent="-451085">
              <a:buFont typeface="Arial"/>
              <a:buAutoNum type="arabicPeriod"/>
              <a:defRPr/>
            </a:pPr>
            <a:r>
              <a:rPr lang="fr-FR" sz="2000"/>
              <a:t>Suivre la consommation d’espaces sur la période 2021-2030 puis l’artificialisation des sols pour la période 2031-2050 (demain, en lien avec l’OCSGE).</a:t>
            </a:r>
            <a:endParaRPr/>
          </a:p>
          <a:p>
            <a:pPr marL="457200" indent="-457200">
              <a:buFont typeface="Arial"/>
              <a:buAutoNum type="arabicPeriod" startAt="3"/>
              <a:defRPr/>
            </a:pPr>
            <a:r>
              <a:rPr lang="fr-FR" sz="2000"/>
              <a:t>Disposer d’un outil propre de connaissance du territoire qui permettra d’enrichir  notamment le diagnostic du SCoT lors de sa révision, mais aussi pour les bilans et révision des autres schémas prospectifs ( PLH, PDU, PCAET,…).</a:t>
            </a:r>
            <a:endParaRPr/>
          </a:p>
          <a:p>
            <a:pPr marL="457200" indent="-457200">
              <a:buFont typeface="Arial"/>
              <a:buAutoNum type="arabicPeriod" startAt="4"/>
              <a:defRPr/>
            </a:pPr>
            <a:r>
              <a:rPr lang="fr-FR" sz="2000"/>
              <a:t>Permettre aux services de l’EPCI et des communes de suivre l’évolution de l’occupation du territoire (par ex: en matière d’environnement , d’agriculture, …).</a:t>
            </a:r>
            <a:endParaRPr/>
          </a:p>
        </p:txBody>
      </p:sp>
      <p:pic>
        <p:nvPicPr>
          <p:cNvPr id="5" name="Image 16" hidden="0"/>
          <p:cNvPicPr/>
          <p:nvPr isPhoto="0" userDrawn="0"/>
        </p:nvPicPr>
        <p:blipFill>
          <a:blip r:embed="rId3"/>
          <a:stretch/>
        </p:blipFill>
        <p:spPr bwMode="auto">
          <a:xfrm>
            <a:off x="1726735" y="174725"/>
            <a:ext cx="1293098" cy="420676"/>
          </a:xfrm>
          <a:prstGeom prst="rect">
            <a:avLst/>
          </a:prstGeom>
          <a:ln w="9360">
            <a:noFill/>
          </a:ln>
        </p:spPr>
      </p:pic>
      <p:pic>
        <p:nvPicPr>
          <p:cNvPr id="6" name="Image 5" descr="Une image contenant texte, Police, Graphique, logo&#10;&#10;Description générée automatiquement" hidden="0"/>
          <p:cNvPicPr>
            <a:picLocks noChangeAspect="1"/>
          </p:cNvPicPr>
          <p:nvPr isPhoto="0" userDrawn="0"/>
        </p:nvPicPr>
        <p:blipFill>
          <a:blip r:embed="rId4"/>
          <a:stretch/>
        </p:blipFill>
        <p:spPr bwMode="auto">
          <a:xfrm>
            <a:off x="10397962" y="136989"/>
            <a:ext cx="1656184" cy="583343"/>
          </a:xfrm>
          <a:prstGeom prst="rect">
            <a:avLst/>
          </a:prstGeom>
        </p:spPr>
      </p:pic>
      <p:sp>
        <p:nvSpPr>
          <p:cNvPr id="7" name="Rectangle 6" hidden="0"/>
          <p:cNvSpPr/>
          <p:nvPr isPhoto="0" userDrawn="0"/>
        </p:nvSpPr>
        <p:spPr bwMode="auto">
          <a:xfrm>
            <a:off x="3647728" y="677096"/>
            <a:ext cx="6552728" cy="576064"/>
          </a:xfrm>
          <a:prstGeom prst="rect">
            <a:avLst/>
          </a:prstGeom>
          <a:noFill/>
          <a:ln>
            <a:solidFill>
              <a:srgbClr val="0CA8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r>
              <a:rPr lang="fr-FR" b="1">
                <a:solidFill>
                  <a:srgbClr val="6C2E53"/>
                </a:solidFill>
              </a:rPr>
              <a:t>LE ROLE DES CARTOGRAPHIES DE MOS ACTUELLE ET FUTURE</a:t>
            </a:r>
            <a:endParaRPr/>
          </a:p>
        </p:txBody>
      </p:sp>
      <p:pic>
        <p:nvPicPr>
          <p:cNvPr id="29" name="Image 28" hidden="0"/>
          <p:cNvPicPr>
            <a:picLocks noChangeAspect="1"/>
          </p:cNvPicPr>
          <p:nvPr isPhoto="0" userDrawn="0"/>
        </p:nvPicPr>
        <p:blipFill>
          <a:blip r:embed="rId5"/>
          <a:stretch/>
        </p:blipFill>
        <p:spPr bwMode="auto">
          <a:xfrm>
            <a:off x="6350006" y="2303541"/>
            <a:ext cx="5695586" cy="3043414"/>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hidden="0"/>
        <p:cNvGrpSpPr/>
        <p:nvPr isPhoto="0" userDrawn="0"/>
      </p:nvGrpSpPr>
      <p:grpSpPr bwMode="auto">
        <a:xfrm>
          <a:off x="0" y="0"/>
          <a:ext cx="0" cy="0"/>
          <a:chOff x="0" y="0"/>
          <a:chExt cx="0" cy="0"/>
        </a:xfrm>
      </p:grpSpPr>
      <p:pic>
        <p:nvPicPr>
          <p:cNvPr id="93" name="Image 15" hidden="0"/>
          <p:cNvPicPr/>
          <p:nvPr isPhoto="0" userDrawn="0"/>
        </p:nvPicPr>
        <p:blipFill>
          <a:blip r:embed="rId3"/>
          <a:stretch/>
        </p:blipFill>
        <p:spPr bwMode="auto">
          <a:xfrm>
            <a:off x="14659" y="0"/>
            <a:ext cx="1541160" cy="1196640"/>
          </a:xfrm>
          <a:prstGeom prst="rect">
            <a:avLst/>
          </a:prstGeom>
          <a:ln w="9360">
            <a:noFill/>
          </a:ln>
        </p:spPr>
      </p:pic>
      <p:pic>
        <p:nvPicPr>
          <p:cNvPr id="3" name="Image 2" descr="Une image contenant texte, Police, Graphique, logo&#10;&#10;Description générée automatiquement" hidden="0"/>
          <p:cNvPicPr>
            <a:picLocks noChangeAspect="1"/>
          </p:cNvPicPr>
          <p:nvPr isPhoto="0" userDrawn="0"/>
        </p:nvPicPr>
        <p:blipFill>
          <a:blip r:embed="rId4"/>
          <a:stretch/>
        </p:blipFill>
        <p:spPr bwMode="auto">
          <a:xfrm>
            <a:off x="10344472" y="93391"/>
            <a:ext cx="1656184" cy="583343"/>
          </a:xfrm>
          <a:prstGeom prst="rect">
            <a:avLst/>
          </a:prstGeom>
        </p:spPr>
      </p:pic>
      <p:pic>
        <p:nvPicPr>
          <p:cNvPr id="5" name="Image 4" hidden="0"/>
          <p:cNvPicPr>
            <a:picLocks noChangeAspect="1"/>
          </p:cNvPicPr>
          <p:nvPr isPhoto="0" userDrawn="0"/>
        </p:nvPicPr>
        <p:blipFill>
          <a:blip r:embed="rId5"/>
          <a:stretch/>
        </p:blipFill>
        <p:spPr bwMode="auto">
          <a:xfrm>
            <a:off x="5510673" y="1394978"/>
            <a:ext cx="6111089" cy="5348337"/>
          </a:xfrm>
          <a:prstGeom prst="rect">
            <a:avLst/>
          </a:prstGeom>
        </p:spPr>
      </p:pic>
      <p:pic>
        <p:nvPicPr>
          <p:cNvPr id="6" name="Image 16" hidden="0"/>
          <p:cNvPicPr/>
          <p:nvPr isPhoto="0" userDrawn="0"/>
        </p:nvPicPr>
        <p:blipFill>
          <a:blip r:embed="rId6"/>
          <a:stretch/>
        </p:blipFill>
        <p:spPr bwMode="auto">
          <a:xfrm>
            <a:off x="1726735" y="174725"/>
            <a:ext cx="1293098" cy="420676"/>
          </a:xfrm>
          <a:prstGeom prst="rect">
            <a:avLst/>
          </a:prstGeom>
          <a:ln w="9360">
            <a:noFill/>
          </a:ln>
        </p:spPr>
      </p:pic>
      <p:sp>
        <p:nvSpPr>
          <p:cNvPr id="16" name="ZoneTexte 15" hidden="0"/>
          <p:cNvSpPr txBox="1"/>
          <p:nvPr isPhoto="0" userDrawn="0"/>
        </p:nvSpPr>
        <p:spPr bwMode="auto">
          <a:xfrm>
            <a:off x="251455" y="1850135"/>
            <a:ext cx="5014952" cy="1964640"/>
          </a:xfrm>
          <a:prstGeom prst="rect">
            <a:avLst/>
          </a:prstGeom>
          <a:noFill/>
        </p:spPr>
        <p:txBody>
          <a:bodyPr wrap="square" rtlCol="0">
            <a:spAutoFit/>
          </a:bodyPr>
          <a:lstStyle/>
          <a:p>
            <a:pPr marL="12700" algn="just">
              <a:lnSpc>
                <a:spcPct val="100000"/>
              </a:lnSpc>
              <a:spcBef>
                <a:spcPts val="100"/>
              </a:spcBef>
              <a:defRPr/>
            </a:pPr>
            <a:r>
              <a:rPr lang="fr-FR" sz="1500" spc="20">
                <a:solidFill>
                  <a:srgbClr val="6C2E53"/>
                </a:solidFill>
                <a:cs typeface="Arial"/>
              </a:rPr>
              <a:t>Depuis 2018, l’OCSGE fait partie du dispositif de mesure de l’artificialisation des sols et </a:t>
            </a:r>
            <a:r>
              <a:rPr lang="fr-FR" sz="1500" u="sng" spc="20">
                <a:solidFill>
                  <a:srgbClr val="6C2E53"/>
                </a:solidFill>
                <a:cs typeface="Arial"/>
              </a:rPr>
              <a:t>devient l’outil technique du ZAN</a:t>
            </a:r>
            <a:endParaRPr/>
          </a:p>
          <a:p>
            <a:pPr marL="12700" algn="just">
              <a:lnSpc>
                <a:spcPct val="100000"/>
              </a:lnSpc>
              <a:spcBef>
                <a:spcPts val="100"/>
              </a:spcBef>
              <a:defRPr/>
            </a:pPr>
            <a:endParaRPr lang="fr-FR" sz="1500" spc="20">
              <a:solidFill>
                <a:srgbClr val="6C2E53"/>
              </a:solidFill>
              <a:cs typeface="Arial"/>
            </a:endParaRPr>
          </a:p>
          <a:p>
            <a:pPr marL="12700" algn="just">
              <a:lnSpc>
                <a:spcPct val="100000"/>
              </a:lnSpc>
              <a:spcBef>
                <a:spcPts val="100"/>
              </a:spcBef>
              <a:defRPr/>
            </a:pPr>
            <a:r>
              <a:rPr lang="fr-FR" sz="1500" spc="20">
                <a:solidFill>
                  <a:srgbClr val="6C2E53"/>
                </a:solidFill>
                <a:cs typeface="Arial"/>
              </a:rPr>
              <a:t>La </a:t>
            </a:r>
            <a:r>
              <a:rPr lang="fr-FR" sz="1500" b="1" spc="20">
                <a:solidFill>
                  <a:srgbClr val="6C2E53"/>
                </a:solidFill>
                <a:cs typeface="Arial"/>
              </a:rPr>
              <a:t>nouvelle définition de l’artificialisation des sols </a:t>
            </a:r>
            <a:r>
              <a:rPr lang="fr-FR" sz="1500" spc="20">
                <a:solidFill>
                  <a:srgbClr val="6C2E53"/>
                </a:solidFill>
                <a:cs typeface="Arial"/>
              </a:rPr>
              <a:t>définie </a:t>
            </a:r>
            <a:r>
              <a:rPr lang="fr-FR" sz="1500" b="1" spc="20">
                <a:solidFill>
                  <a:srgbClr val="6C2E53"/>
                </a:solidFill>
                <a:cs typeface="Arial"/>
              </a:rPr>
              <a:t>dans l’art. 192 de la loi Climat et résilience et complétée par le décret n° 2023-1096 du 27 novembre 2023 qui indique la nouvelle répartition des espaces artificialisée / non artificialisée :</a:t>
            </a:r>
            <a:endParaRPr lang="fr-FR" sz="1500" b="1">
              <a:solidFill>
                <a:srgbClr val="6C2E53"/>
              </a:solidFill>
            </a:endParaRPr>
          </a:p>
        </p:txBody>
      </p:sp>
      <p:pic>
        <p:nvPicPr>
          <p:cNvPr id="26" name="Image 25" hidden="0"/>
          <p:cNvPicPr>
            <a:picLocks noChangeAspect="1"/>
          </p:cNvPicPr>
          <p:nvPr isPhoto="0" userDrawn="0"/>
        </p:nvPicPr>
        <p:blipFill>
          <a:blip r:embed="rId7"/>
          <a:stretch/>
        </p:blipFill>
        <p:spPr bwMode="auto">
          <a:xfrm>
            <a:off x="785239" y="3861048"/>
            <a:ext cx="4450809" cy="2761151"/>
          </a:xfrm>
          <a:prstGeom prst="rect">
            <a:avLst/>
          </a:prstGeom>
        </p:spPr>
      </p:pic>
      <p:sp>
        <p:nvSpPr>
          <p:cNvPr id="28" name="ZoneTexte 27" hidden="0"/>
          <p:cNvSpPr txBox="1"/>
          <p:nvPr isPhoto="0" userDrawn="0"/>
        </p:nvSpPr>
        <p:spPr bwMode="auto">
          <a:xfrm>
            <a:off x="1991544" y="763608"/>
            <a:ext cx="9537380" cy="923330"/>
          </a:xfrm>
          <a:prstGeom prst="rect">
            <a:avLst/>
          </a:prstGeom>
          <a:noFill/>
        </p:spPr>
        <p:txBody>
          <a:bodyPr wrap="square">
            <a:spAutoFit/>
          </a:bodyPr>
          <a:lstStyle/>
          <a:p>
            <a:pPr defTabSz="876041">
              <a:defRPr/>
            </a:pPr>
            <a:r>
              <a:rPr lang="fr-FR" sz="1800">
                <a:solidFill>
                  <a:srgbClr val="30436A"/>
                </a:solidFill>
              </a:rPr>
              <a:t>Avec la loi climat : </a:t>
            </a:r>
            <a:r>
              <a:rPr lang="fr-FR">
                <a:solidFill>
                  <a:srgbClr val="30436A"/>
                </a:solidFill>
              </a:rPr>
              <a:t>l</a:t>
            </a:r>
            <a:r>
              <a:rPr lang="fr-FR" sz="1800">
                <a:solidFill>
                  <a:srgbClr val="30436A"/>
                </a:solidFill>
              </a:rPr>
              <a:t>e décret n°2022-763 du 29 avril 2022 relatif à</a:t>
            </a:r>
            <a:r>
              <a:rPr lang="fr-FR" sz="1800">
                <a:solidFill>
                  <a:srgbClr val="0CA8A8"/>
                </a:solidFill>
              </a:rPr>
              <a:t> </a:t>
            </a:r>
            <a:r>
              <a:rPr lang="fr-FR" sz="1800" b="1">
                <a:solidFill>
                  <a:srgbClr val="0CA8A8"/>
                </a:solidFill>
              </a:rPr>
              <a:t>une nomenclature de l’artificialisation des sols </a:t>
            </a:r>
            <a:r>
              <a:rPr lang="fr-FR" sz="1800">
                <a:solidFill>
                  <a:srgbClr val="30436A"/>
                </a:solidFill>
              </a:rPr>
              <a:t>pour la fixation et le suivi des objectifs dans les documents de planification et d’urbanisme. </a:t>
            </a:r>
            <a:endParaRPr/>
          </a:p>
        </p:txBody>
      </p:sp>
      <p:grpSp>
        <p:nvGrpSpPr>
          <p:cNvPr id="29" name="Groupe 28" hidden="0"/>
          <p:cNvGrpSpPr/>
          <p:nvPr isPhoto="0" userDrawn="0"/>
        </p:nvGrpSpPr>
        <p:grpSpPr bwMode="auto">
          <a:xfrm>
            <a:off x="4693547" y="83135"/>
            <a:ext cx="3752859" cy="398655"/>
            <a:chOff x="4693547" y="83135"/>
            <a:chExt cx="3752859" cy="398655"/>
          </a:xfrm>
        </p:grpSpPr>
        <p:sp>
          <p:nvSpPr>
            <p:cNvPr id="34" name="CustomShape 1" hidden="0"/>
            <p:cNvSpPr/>
            <p:nvPr isPhoto="0" userDrawn="0"/>
          </p:nvSpPr>
          <p:spPr bwMode="auto">
            <a:xfrm>
              <a:off x="6708068" y="83135"/>
              <a:ext cx="1738338" cy="398655"/>
            </a:xfrm>
            <a:prstGeom prst="rect">
              <a:avLst/>
            </a:prstGeom>
            <a:noFill/>
            <a:ln>
              <a:noFill/>
            </a:ln>
          </p:spPr>
          <p:style>
            <a:lnRef idx="0">
              <a:srgbClr val="000000"/>
            </a:lnRef>
            <a:fillRef idx="0">
              <a:srgbClr val="000000"/>
            </a:fillRef>
            <a:effectRef idx="0">
              <a:srgbClr val="000000"/>
            </a:effectRef>
            <a:fontRef idx="minor"/>
          </p:style>
          <p:txBody>
            <a:bodyPr wrap="none" lIns="90000" tIns="45000" rIns="90000" bIns="45000">
              <a:spAutoFit/>
            </a:bodyPr>
            <a:lstStyle/>
            <a:p>
              <a:pPr algn="ctr">
                <a:lnSpc>
                  <a:spcPct val="100000"/>
                </a:lnSpc>
                <a:defRPr/>
              </a:pPr>
              <a:r>
                <a:rPr lang="fr-FR" sz="2000" b="1" strike="noStrike" spc="-1">
                  <a:solidFill>
                    <a:srgbClr val="964073"/>
                  </a:solidFill>
                  <a:latin typeface="Calibri"/>
                  <a:ea typeface="DejaVu Sans"/>
                </a:rPr>
                <a:t>GT  OCS/URBA</a:t>
              </a:r>
              <a:endParaRPr lang="fr-FR" sz="2000" b="0" strike="noStrike" spc="-1">
                <a:latin typeface="Calibri"/>
              </a:endParaRPr>
            </a:p>
          </p:txBody>
        </p:sp>
        <p:sp>
          <p:nvSpPr>
            <p:cNvPr id="35" name="CustomShape 2" hidden="0"/>
            <p:cNvSpPr/>
            <p:nvPr isPhoto="0" userDrawn="0"/>
          </p:nvSpPr>
          <p:spPr bwMode="auto">
            <a:xfrm>
              <a:off x="4693547" y="83135"/>
              <a:ext cx="2088626" cy="398655"/>
            </a:xfrm>
            <a:prstGeom prst="rect">
              <a:avLst/>
            </a:prstGeom>
            <a:noFill/>
            <a:ln>
              <a:noFill/>
            </a:ln>
          </p:spPr>
          <p:style>
            <a:lnRef idx="0">
              <a:srgbClr val="000000"/>
            </a:lnRef>
            <a:fillRef idx="0">
              <a:srgbClr val="000000"/>
            </a:fillRef>
            <a:effectRef idx="0">
              <a:srgbClr val="000000"/>
            </a:effectRef>
            <a:fontRef idx="minor"/>
          </p:style>
          <p:txBody>
            <a:bodyPr wrap="none" lIns="90000" tIns="45000" rIns="90000" bIns="45000">
              <a:spAutoFit/>
            </a:bodyPr>
            <a:lstStyle/>
            <a:p>
              <a:pPr algn="ctr">
                <a:lnSpc>
                  <a:spcPct val="100000"/>
                </a:lnSpc>
                <a:defRPr/>
              </a:pPr>
              <a:r>
                <a:rPr lang="fr-FR" sz="2000" b="1" strike="noStrike" spc="-1">
                  <a:solidFill>
                    <a:srgbClr val="964073"/>
                  </a:solidFill>
                  <a:latin typeface="Calibri"/>
                  <a:ea typeface="DejaVu Sans"/>
                </a:rPr>
                <a:t>Jeudi 27 juin 2024</a:t>
              </a:r>
              <a:endParaRPr lang="fr-FR" sz="2000" b="0" strike="noStrike" spc="-1">
                <a:latin typeface="Calibri"/>
              </a:endParaRPr>
            </a:p>
          </p:txBody>
        </p:sp>
      </p:grpSp>
      <p:sp>
        <p:nvSpPr>
          <p:cNvPr id="36" name="Flèche : droite 35" hidden="0"/>
          <p:cNvSpPr/>
          <p:nvPr isPhoto="0" userDrawn="0"/>
        </p:nvSpPr>
        <p:spPr bwMode="auto">
          <a:xfrm>
            <a:off x="5291076" y="2865962"/>
            <a:ext cx="499912" cy="288032"/>
          </a:xfrm>
          <a:prstGeom prst="rightArrow">
            <a:avLst>
              <a:gd name="adj1" fmla="val 50000"/>
              <a:gd name="adj2" fmla="val 50000"/>
            </a:avLst>
          </a:prstGeom>
          <a:solidFill>
            <a:srgbClr val="6C2E53"/>
          </a:solidFill>
          <a:ln>
            <a:solidFill>
              <a:srgbClr val="6C2E5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fr-FR"/>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hidden="0"/>
        <p:cNvGrpSpPr/>
        <p:nvPr isPhoto="0" userDrawn="0"/>
      </p:nvGrpSpPr>
      <p:grpSpPr bwMode="auto">
        <a:xfrm>
          <a:off x="0" y="0"/>
          <a:ext cx="0" cy="0"/>
          <a:chOff x="0" y="0"/>
          <a:chExt cx="0" cy="0"/>
        </a:xfrm>
      </p:grpSpPr>
      <p:grpSp>
        <p:nvGrpSpPr>
          <p:cNvPr id="50" name="Groupe 49" hidden="0"/>
          <p:cNvGrpSpPr/>
          <p:nvPr isPhoto="0" userDrawn="0"/>
        </p:nvGrpSpPr>
        <p:grpSpPr bwMode="auto">
          <a:xfrm>
            <a:off x="129772" y="2221214"/>
            <a:ext cx="5426906" cy="3270930"/>
            <a:chOff x="143704" y="2574030"/>
            <a:chExt cx="5426906" cy="3270930"/>
          </a:xfrm>
        </p:grpSpPr>
        <p:pic>
          <p:nvPicPr>
            <p:cNvPr id="9" name="Image 8" hidden="0"/>
            <p:cNvPicPr>
              <a:picLocks noChangeAspect="1"/>
            </p:cNvPicPr>
            <p:nvPr isPhoto="0" userDrawn="0"/>
          </p:nvPicPr>
          <p:blipFill>
            <a:blip r:embed="rId3"/>
            <a:stretch/>
          </p:blipFill>
          <p:spPr bwMode="auto">
            <a:xfrm>
              <a:off x="2852091" y="3104115"/>
              <a:ext cx="2718519" cy="2317214"/>
            </a:xfrm>
            <a:prstGeom prst="rect">
              <a:avLst/>
            </a:prstGeom>
          </p:spPr>
        </p:pic>
        <p:sp>
          <p:nvSpPr>
            <p:cNvPr id="12" name="ZoneTexte 11" hidden="0"/>
            <p:cNvSpPr txBox="1"/>
            <p:nvPr isPhoto="0" userDrawn="0"/>
          </p:nvSpPr>
          <p:spPr bwMode="auto">
            <a:xfrm>
              <a:off x="167333" y="2574030"/>
              <a:ext cx="2324833" cy="369332"/>
            </a:xfrm>
            <a:prstGeom prst="rect">
              <a:avLst/>
            </a:prstGeom>
            <a:noFill/>
            <a:ln>
              <a:solidFill>
                <a:srgbClr val="6C2E53"/>
              </a:solidFill>
            </a:ln>
          </p:spPr>
          <p:txBody>
            <a:bodyPr wrap="square" rtlCol="0">
              <a:spAutoFit/>
            </a:bodyPr>
            <a:lstStyle/>
            <a:p>
              <a:pPr>
                <a:defRPr/>
              </a:pPr>
              <a:r>
                <a:rPr lang="fr-FR" b="1"/>
                <a:t>20 postes en usage</a:t>
              </a:r>
              <a:endParaRPr lang="fr-FR">
                <a:solidFill>
                  <a:srgbClr val="0066FF"/>
                </a:solidFill>
              </a:endParaRPr>
            </a:p>
          </p:txBody>
        </p:sp>
        <p:pic>
          <p:nvPicPr>
            <p:cNvPr id="46" name="Image 45" hidden="0"/>
            <p:cNvPicPr>
              <a:picLocks noChangeAspect="1"/>
            </p:cNvPicPr>
            <p:nvPr isPhoto="0" userDrawn="0"/>
          </p:nvPicPr>
          <p:blipFill>
            <a:blip r:embed="rId4"/>
            <a:stretch/>
          </p:blipFill>
          <p:spPr bwMode="auto">
            <a:xfrm>
              <a:off x="143704" y="2993966"/>
              <a:ext cx="2646438" cy="2850994"/>
            </a:xfrm>
            <a:prstGeom prst="rect">
              <a:avLst/>
            </a:prstGeom>
          </p:spPr>
        </p:pic>
        <p:sp>
          <p:nvSpPr>
            <p:cNvPr id="48" name="ZoneTexte 47" hidden="0"/>
            <p:cNvSpPr txBox="1"/>
            <p:nvPr isPhoto="0" userDrawn="0"/>
          </p:nvSpPr>
          <p:spPr bwMode="auto">
            <a:xfrm>
              <a:off x="2693726" y="2574030"/>
              <a:ext cx="2596086" cy="369332"/>
            </a:xfrm>
            <a:prstGeom prst="rect">
              <a:avLst/>
            </a:prstGeom>
            <a:noFill/>
            <a:ln>
              <a:solidFill>
                <a:srgbClr val="6C2E53"/>
              </a:solidFill>
            </a:ln>
          </p:spPr>
          <p:txBody>
            <a:bodyPr wrap="square">
              <a:spAutoFit/>
            </a:bodyPr>
            <a:lstStyle/>
            <a:p>
              <a:pPr>
                <a:defRPr/>
              </a:pPr>
              <a:r>
                <a:rPr lang="fr-FR" b="1"/>
                <a:t>14 postes de couverture</a:t>
              </a:r>
              <a:endParaRPr/>
            </a:p>
          </p:txBody>
        </p:sp>
      </p:grpSp>
      <p:pic>
        <p:nvPicPr>
          <p:cNvPr id="93" name="Image 15" hidden="0"/>
          <p:cNvPicPr/>
          <p:nvPr isPhoto="0" userDrawn="0"/>
        </p:nvPicPr>
        <p:blipFill>
          <a:blip r:embed="rId5"/>
          <a:stretch/>
        </p:blipFill>
        <p:spPr bwMode="auto">
          <a:xfrm>
            <a:off x="14659" y="0"/>
            <a:ext cx="1541160" cy="1196640"/>
          </a:xfrm>
          <a:prstGeom prst="rect">
            <a:avLst/>
          </a:prstGeom>
          <a:ln w="9360">
            <a:noFill/>
          </a:ln>
        </p:spPr>
      </p:pic>
      <p:sp>
        <p:nvSpPr>
          <p:cNvPr id="95" name="CustomShape 1" hidden="0"/>
          <p:cNvSpPr/>
          <p:nvPr isPhoto="0" userDrawn="0"/>
        </p:nvSpPr>
        <p:spPr bwMode="auto">
          <a:xfrm>
            <a:off x="7142120" y="140749"/>
            <a:ext cx="1738338" cy="398655"/>
          </a:xfrm>
          <a:prstGeom prst="rect">
            <a:avLst/>
          </a:prstGeom>
          <a:noFill/>
          <a:ln>
            <a:noFill/>
          </a:ln>
        </p:spPr>
        <p:style>
          <a:lnRef idx="0">
            <a:srgbClr val="000000"/>
          </a:lnRef>
          <a:fillRef idx="0">
            <a:srgbClr val="000000"/>
          </a:fillRef>
          <a:effectRef idx="0">
            <a:srgbClr val="000000"/>
          </a:effectRef>
          <a:fontRef idx="minor"/>
        </p:style>
        <p:txBody>
          <a:bodyPr wrap="none" lIns="90000" tIns="45000" rIns="90000" bIns="45000">
            <a:spAutoFit/>
          </a:bodyPr>
          <a:lstStyle/>
          <a:p>
            <a:pPr algn="ctr">
              <a:lnSpc>
                <a:spcPct val="100000"/>
              </a:lnSpc>
              <a:defRPr/>
            </a:pPr>
            <a:r>
              <a:rPr lang="fr-FR" sz="2000" b="1" strike="noStrike" spc="-1">
                <a:solidFill>
                  <a:srgbClr val="964073"/>
                </a:solidFill>
                <a:latin typeface="Calibri"/>
                <a:ea typeface="DejaVu Sans"/>
              </a:rPr>
              <a:t>GT  OCS/URBA</a:t>
            </a:r>
            <a:endParaRPr lang="fr-FR" sz="2000" b="0" strike="noStrike" spc="-1">
              <a:latin typeface="Calibri"/>
            </a:endParaRPr>
          </a:p>
        </p:txBody>
      </p:sp>
      <p:pic>
        <p:nvPicPr>
          <p:cNvPr id="3" name="Image 2" descr="Une image contenant texte, Police, Graphique, logo&#10;&#10;Description générée automatiquement" hidden="0"/>
          <p:cNvPicPr>
            <a:picLocks noChangeAspect="1"/>
          </p:cNvPicPr>
          <p:nvPr isPhoto="0" userDrawn="0"/>
        </p:nvPicPr>
        <p:blipFill>
          <a:blip r:embed="rId6"/>
          <a:stretch/>
        </p:blipFill>
        <p:spPr bwMode="auto">
          <a:xfrm>
            <a:off x="10344472" y="93391"/>
            <a:ext cx="1656184" cy="583343"/>
          </a:xfrm>
          <a:prstGeom prst="rect">
            <a:avLst/>
          </a:prstGeom>
        </p:spPr>
      </p:pic>
      <p:sp>
        <p:nvSpPr>
          <p:cNvPr id="2" name="CustomShape 2" hidden="0"/>
          <p:cNvSpPr/>
          <p:nvPr isPhoto="0" userDrawn="0"/>
        </p:nvSpPr>
        <p:spPr bwMode="auto">
          <a:xfrm>
            <a:off x="5087888" y="114685"/>
            <a:ext cx="2088626" cy="398655"/>
          </a:xfrm>
          <a:prstGeom prst="rect">
            <a:avLst/>
          </a:prstGeom>
          <a:noFill/>
          <a:ln>
            <a:noFill/>
          </a:ln>
        </p:spPr>
        <p:style>
          <a:lnRef idx="0">
            <a:srgbClr val="000000"/>
          </a:lnRef>
          <a:fillRef idx="0">
            <a:srgbClr val="000000"/>
          </a:fillRef>
          <a:effectRef idx="0">
            <a:srgbClr val="000000"/>
          </a:effectRef>
          <a:fontRef idx="minor"/>
        </p:style>
        <p:txBody>
          <a:bodyPr wrap="none" lIns="90000" tIns="45000" rIns="90000" bIns="45000">
            <a:spAutoFit/>
          </a:bodyPr>
          <a:lstStyle/>
          <a:p>
            <a:pPr algn="ctr">
              <a:lnSpc>
                <a:spcPct val="100000"/>
              </a:lnSpc>
              <a:defRPr/>
            </a:pPr>
            <a:r>
              <a:rPr lang="fr-FR" sz="2000" b="1" strike="noStrike" spc="-1">
                <a:solidFill>
                  <a:srgbClr val="964073"/>
                </a:solidFill>
                <a:latin typeface="Calibri"/>
                <a:ea typeface="DejaVu Sans"/>
              </a:rPr>
              <a:t>Jeudi 27 juin 2024</a:t>
            </a:r>
            <a:endParaRPr lang="fr-FR" sz="2000" b="0" strike="noStrike" spc="-1">
              <a:latin typeface="Calibri"/>
            </a:endParaRPr>
          </a:p>
        </p:txBody>
      </p:sp>
      <p:pic>
        <p:nvPicPr>
          <p:cNvPr id="6" name="Image 16" hidden="0"/>
          <p:cNvPicPr/>
          <p:nvPr isPhoto="0" userDrawn="0"/>
        </p:nvPicPr>
        <p:blipFill>
          <a:blip r:embed="rId7"/>
          <a:stretch/>
        </p:blipFill>
        <p:spPr bwMode="auto">
          <a:xfrm>
            <a:off x="1726735" y="174725"/>
            <a:ext cx="1293098" cy="420676"/>
          </a:xfrm>
          <a:prstGeom prst="rect">
            <a:avLst/>
          </a:prstGeom>
          <a:ln w="9360">
            <a:noFill/>
          </a:ln>
        </p:spPr>
      </p:pic>
      <p:sp>
        <p:nvSpPr>
          <p:cNvPr id="8" name="ZoneTexte 7" hidden="0"/>
          <p:cNvSpPr txBox="1"/>
          <p:nvPr isPhoto="0" userDrawn="0"/>
        </p:nvSpPr>
        <p:spPr bwMode="auto">
          <a:xfrm>
            <a:off x="52220" y="1670585"/>
            <a:ext cx="5299541" cy="553998"/>
          </a:xfrm>
          <a:prstGeom prst="rect">
            <a:avLst/>
          </a:prstGeom>
          <a:noFill/>
        </p:spPr>
        <p:txBody>
          <a:bodyPr wrap="square" rtlCol="0">
            <a:spAutoFit/>
          </a:bodyPr>
          <a:lstStyle/>
          <a:p>
            <a:pPr marL="285750" indent="-285750">
              <a:buFont typeface="Wingdings"/>
              <a:buChar char="Ø"/>
              <a:defRPr/>
            </a:pPr>
            <a:r>
              <a:rPr lang="fr-FR" sz="1500" b="1"/>
              <a:t>Le Var territoire pilote, 2 millésimes : 2017 et 2020, </a:t>
            </a:r>
            <a:endParaRPr/>
          </a:p>
          <a:p>
            <a:pPr marL="285750" indent="-285750">
              <a:buFont typeface="Wingdings"/>
              <a:buChar char="Ø"/>
              <a:defRPr/>
            </a:pPr>
            <a:r>
              <a:rPr lang="fr-FR" sz="1500" b="1"/>
              <a:t>Une nomenclature sommaire : </a:t>
            </a:r>
            <a:endParaRPr/>
          </a:p>
        </p:txBody>
      </p:sp>
      <p:sp>
        <p:nvSpPr>
          <p:cNvPr id="15" name="ZoneTexte 14" hidden="0"/>
          <p:cNvSpPr txBox="1"/>
          <p:nvPr isPhoto="0" userDrawn="0"/>
        </p:nvSpPr>
        <p:spPr bwMode="auto">
          <a:xfrm>
            <a:off x="2580101" y="782450"/>
            <a:ext cx="9192826" cy="430887"/>
          </a:xfrm>
          <a:prstGeom prst="rect">
            <a:avLst/>
          </a:prstGeom>
          <a:noFill/>
          <a:ln>
            <a:noFill/>
          </a:ln>
        </p:spPr>
        <p:txBody>
          <a:bodyPr wrap="square">
            <a:spAutoFit/>
          </a:bodyPr>
          <a:lstStyle/>
          <a:p>
            <a:pPr>
              <a:defRPr/>
            </a:pPr>
            <a:r>
              <a:rPr lang="fr-FR" sz="2200" b="1">
                <a:solidFill>
                  <a:srgbClr val="6C2E53"/>
                </a:solidFill>
                <a:latin typeface="Segoe UI Semibold"/>
                <a:cs typeface="Segoe UI Semibold"/>
              </a:rPr>
              <a:t>L’ OCS GE de l’IGN, l’outil technique de mesure du ZAN</a:t>
            </a:r>
            <a:endParaRPr/>
          </a:p>
        </p:txBody>
      </p:sp>
      <p:grpSp>
        <p:nvGrpSpPr>
          <p:cNvPr id="45" name="Groupe 44" hidden="0"/>
          <p:cNvGrpSpPr/>
          <p:nvPr isPhoto="0" userDrawn="0"/>
        </p:nvGrpSpPr>
        <p:grpSpPr bwMode="auto">
          <a:xfrm>
            <a:off x="5351761" y="1400388"/>
            <a:ext cx="6885760" cy="5274304"/>
            <a:chOff x="4887167" y="1355883"/>
            <a:chExt cx="6885760" cy="5274304"/>
          </a:xfrm>
        </p:grpSpPr>
        <p:pic>
          <p:nvPicPr>
            <p:cNvPr id="16" name="Image 15" hidden="0"/>
            <p:cNvPicPr/>
            <p:nvPr isPhoto="0" userDrawn="0"/>
          </p:nvPicPr>
          <p:blipFill>
            <a:blip r:embed="rId8"/>
            <a:srcRect l="4523" t="0" r="5504" b="0"/>
            <a:stretch/>
          </p:blipFill>
          <p:spPr bwMode="auto">
            <a:xfrm>
              <a:off x="4887167" y="1355883"/>
              <a:ext cx="6710467" cy="5274304"/>
            </a:xfrm>
            <a:prstGeom prst="rect">
              <a:avLst/>
            </a:prstGeom>
          </p:spPr>
        </p:pic>
        <p:grpSp>
          <p:nvGrpSpPr>
            <p:cNvPr id="17" name="Groupe 16" hidden="0"/>
            <p:cNvGrpSpPr/>
            <p:nvPr isPhoto="0" userDrawn="0"/>
          </p:nvGrpSpPr>
          <p:grpSpPr bwMode="auto">
            <a:xfrm>
              <a:off x="9722269" y="4839914"/>
              <a:ext cx="2050657" cy="1524390"/>
              <a:chOff x="5714642" y="8875249"/>
              <a:chExt cx="1908198" cy="1524390"/>
            </a:xfrm>
          </p:grpSpPr>
          <p:sp>
            <p:nvSpPr>
              <p:cNvPr id="18" name="Rectangle 17" hidden="0"/>
              <p:cNvSpPr/>
              <p:nvPr isPhoto="0" userDrawn="0"/>
            </p:nvSpPr>
            <p:spPr bwMode="auto">
              <a:xfrm flipV="1">
                <a:off x="5714642" y="8947785"/>
                <a:ext cx="126332" cy="84221"/>
              </a:xfrm>
              <a:prstGeom prst="rect">
                <a:avLst/>
              </a:prstGeom>
              <a:solidFill>
                <a:srgbClr val="FF33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fr-FR">
                  <a:latin typeface="Aller"/>
                </a:endParaRPr>
              </a:p>
            </p:txBody>
          </p:sp>
          <p:sp>
            <p:nvSpPr>
              <p:cNvPr id="19" name="Rectangle 18" hidden="0"/>
              <p:cNvSpPr/>
              <p:nvPr isPhoto="0" userDrawn="0"/>
            </p:nvSpPr>
            <p:spPr bwMode="auto">
              <a:xfrm flipV="1">
                <a:off x="5714642" y="9062003"/>
                <a:ext cx="126332" cy="84221"/>
              </a:xfrm>
              <a:prstGeom prst="rect">
                <a:avLst/>
              </a:prstGeom>
              <a:solidFill>
                <a:srgbClr val="FF919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fr-FR">
                  <a:latin typeface="Aller"/>
                </a:endParaRPr>
              </a:p>
            </p:txBody>
          </p:sp>
          <p:sp>
            <p:nvSpPr>
              <p:cNvPr id="20" name="Rectangle 19" hidden="0"/>
              <p:cNvSpPr/>
              <p:nvPr isPhoto="0" userDrawn="0"/>
            </p:nvSpPr>
            <p:spPr bwMode="auto">
              <a:xfrm flipV="1">
                <a:off x="5714642" y="9177353"/>
                <a:ext cx="126332" cy="84221"/>
              </a:xfrm>
              <a:prstGeom prst="rect">
                <a:avLst/>
              </a:prstGeom>
              <a:solidFill>
                <a:srgbClr val="FFFF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fr-FR">
                  <a:latin typeface="Aller"/>
                </a:endParaRPr>
              </a:p>
            </p:txBody>
          </p:sp>
          <p:sp>
            <p:nvSpPr>
              <p:cNvPr id="21" name="Rectangle 20" hidden="0"/>
              <p:cNvSpPr/>
              <p:nvPr isPhoto="0" userDrawn="0"/>
            </p:nvSpPr>
            <p:spPr bwMode="auto">
              <a:xfrm flipV="1">
                <a:off x="5714642" y="9292703"/>
                <a:ext cx="126332" cy="84221"/>
              </a:xfrm>
              <a:prstGeom prst="rect">
                <a:avLst/>
              </a:prstGeom>
              <a:solidFill>
                <a:srgbClr val="CCCC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fr-FR">
                  <a:latin typeface="Aller"/>
                </a:endParaRPr>
              </a:p>
            </p:txBody>
          </p:sp>
          <p:sp>
            <p:nvSpPr>
              <p:cNvPr id="22" name="Rectangle 21" hidden="0"/>
              <p:cNvSpPr/>
              <p:nvPr isPhoto="0" userDrawn="0"/>
            </p:nvSpPr>
            <p:spPr bwMode="auto">
              <a:xfrm flipV="1">
                <a:off x="5714642" y="9408582"/>
                <a:ext cx="126332" cy="84221"/>
              </a:xfrm>
              <a:prstGeom prst="rect">
                <a:avLst/>
              </a:prstGeom>
              <a:solidFill>
                <a:srgbClr val="00CC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fr-FR">
                  <a:latin typeface="Aller"/>
                </a:endParaRPr>
              </a:p>
            </p:txBody>
          </p:sp>
          <p:sp>
            <p:nvSpPr>
              <p:cNvPr id="23" name="Rectangle 22" hidden="0"/>
              <p:cNvSpPr/>
              <p:nvPr isPhoto="0" userDrawn="0"/>
            </p:nvSpPr>
            <p:spPr bwMode="auto">
              <a:xfrm flipV="1">
                <a:off x="5720162" y="9531957"/>
                <a:ext cx="126332" cy="84221"/>
              </a:xfrm>
              <a:prstGeom prst="rect">
                <a:avLst/>
              </a:prstGeom>
              <a:solidFill>
                <a:srgbClr val="80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fr-FR">
                  <a:latin typeface="Aller"/>
                </a:endParaRPr>
              </a:p>
            </p:txBody>
          </p:sp>
          <p:sp>
            <p:nvSpPr>
              <p:cNvPr id="25" name="Rectangle 24" hidden="0"/>
              <p:cNvSpPr/>
              <p:nvPr isPhoto="0" userDrawn="0"/>
            </p:nvSpPr>
            <p:spPr bwMode="auto">
              <a:xfrm flipV="1">
                <a:off x="5720162" y="9651547"/>
                <a:ext cx="126332" cy="84221"/>
              </a:xfrm>
              <a:prstGeom prst="rect">
                <a:avLst/>
              </a:prstGeom>
              <a:solidFill>
                <a:srgbClr val="00A6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fr-FR">
                  <a:latin typeface="Aller"/>
                </a:endParaRPr>
              </a:p>
            </p:txBody>
          </p:sp>
          <p:sp>
            <p:nvSpPr>
              <p:cNvPr id="26" name="Rectangle 25" hidden="0"/>
              <p:cNvSpPr/>
              <p:nvPr isPhoto="0" userDrawn="0"/>
            </p:nvSpPr>
            <p:spPr bwMode="auto">
              <a:xfrm flipV="1">
                <a:off x="5720162" y="9766347"/>
                <a:ext cx="126332" cy="84221"/>
              </a:xfrm>
              <a:prstGeom prst="rect">
                <a:avLst/>
              </a:prstGeom>
              <a:solidFill>
                <a:srgbClr val="80BE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fr-FR">
                  <a:latin typeface="Aller"/>
                </a:endParaRPr>
              </a:p>
            </p:txBody>
          </p:sp>
          <p:sp>
            <p:nvSpPr>
              <p:cNvPr id="27" name="Rectangle 26" hidden="0"/>
              <p:cNvSpPr/>
              <p:nvPr isPhoto="0" userDrawn="0"/>
            </p:nvSpPr>
            <p:spPr bwMode="auto">
              <a:xfrm flipV="1">
                <a:off x="5720162" y="9878974"/>
                <a:ext cx="126332" cy="84221"/>
              </a:xfrm>
              <a:prstGeom prst="rect">
                <a:avLst/>
              </a:prstGeom>
              <a:solidFill>
                <a:srgbClr val="A6FF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fr-FR">
                  <a:latin typeface="Aller"/>
                </a:endParaRPr>
              </a:p>
            </p:txBody>
          </p:sp>
          <p:sp>
            <p:nvSpPr>
              <p:cNvPr id="28" name="Rectangle 27" hidden="0"/>
              <p:cNvSpPr/>
              <p:nvPr isPhoto="0" userDrawn="0"/>
            </p:nvSpPr>
            <p:spPr bwMode="auto">
              <a:xfrm flipV="1">
                <a:off x="5720162" y="9991600"/>
                <a:ext cx="126332" cy="84221"/>
              </a:xfrm>
              <a:prstGeom prst="rect">
                <a:avLst/>
              </a:prstGeom>
              <a:solidFill>
                <a:srgbClr val="FCBD6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fr-FR">
                  <a:latin typeface="Aller"/>
                </a:endParaRPr>
              </a:p>
            </p:txBody>
          </p:sp>
          <p:sp>
            <p:nvSpPr>
              <p:cNvPr id="29" name="Rectangle 28" hidden="0"/>
              <p:cNvSpPr/>
              <p:nvPr isPhoto="0" userDrawn="0"/>
            </p:nvSpPr>
            <p:spPr bwMode="auto">
              <a:xfrm flipV="1">
                <a:off x="5724220" y="10104071"/>
                <a:ext cx="126332" cy="84221"/>
              </a:xfrm>
              <a:prstGeom prst="rect">
                <a:avLst/>
              </a:prstGeom>
              <a:solidFill>
                <a:srgbClr val="CCF24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fr-FR">
                  <a:latin typeface="Aller"/>
                </a:endParaRPr>
              </a:p>
            </p:txBody>
          </p:sp>
          <p:sp>
            <p:nvSpPr>
              <p:cNvPr id="30" name="ZoneTexte 29" hidden="0"/>
              <p:cNvSpPr txBox="1"/>
              <p:nvPr isPhoto="0" userDrawn="0"/>
            </p:nvSpPr>
            <p:spPr bwMode="auto">
              <a:xfrm>
                <a:off x="5777807" y="8875249"/>
                <a:ext cx="1781867" cy="230832"/>
              </a:xfrm>
              <a:prstGeom prst="rect">
                <a:avLst/>
              </a:prstGeom>
              <a:noFill/>
            </p:spPr>
            <p:txBody>
              <a:bodyPr wrap="square" rtlCol="0">
                <a:spAutoFit/>
              </a:bodyPr>
              <a:lstStyle/>
              <a:p>
                <a:pPr>
                  <a:defRPr/>
                </a:pPr>
                <a:r>
                  <a:rPr lang="fr-FR" sz="900">
                    <a:latin typeface="Aller"/>
                  </a:rPr>
                  <a:t>Zones bâties (2%)  </a:t>
                </a:r>
                <a:endParaRPr/>
              </a:p>
            </p:txBody>
          </p:sp>
          <p:sp>
            <p:nvSpPr>
              <p:cNvPr id="31" name="ZoneTexte 30" hidden="0"/>
              <p:cNvSpPr txBox="1"/>
              <p:nvPr isPhoto="0" userDrawn="0"/>
            </p:nvSpPr>
            <p:spPr bwMode="auto">
              <a:xfrm>
                <a:off x="5777808" y="8983529"/>
                <a:ext cx="1772508" cy="230832"/>
              </a:xfrm>
              <a:prstGeom prst="rect">
                <a:avLst/>
              </a:prstGeom>
              <a:noFill/>
            </p:spPr>
            <p:txBody>
              <a:bodyPr wrap="square" rtlCol="0">
                <a:spAutoFit/>
              </a:bodyPr>
              <a:lstStyle/>
              <a:p>
                <a:pPr>
                  <a:defRPr/>
                </a:pPr>
                <a:r>
                  <a:rPr lang="fr-FR" sz="900">
                    <a:latin typeface="Aller"/>
                  </a:rPr>
                  <a:t>Zones non bâties (2%)  </a:t>
                </a:r>
                <a:endParaRPr/>
              </a:p>
            </p:txBody>
          </p:sp>
          <p:sp>
            <p:nvSpPr>
              <p:cNvPr id="32" name="ZoneTexte 31" hidden="0"/>
              <p:cNvSpPr txBox="1"/>
              <p:nvPr isPhoto="0" userDrawn="0"/>
            </p:nvSpPr>
            <p:spPr bwMode="auto">
              <a:xfrm>
                <a:off x="5777807" y="9109675"/>
                <a:ext cx="1845033" cy="230832"/>
              </a:xfrm>
              <a:prstGeom prst="rect">
                <a:avLst/>
              </a:prstGeom>
              <a:noFill/>
            </p:spPr>
            <p:txBody>
              <a:bodyPr wrap="square" rtlCol="0">
                <a:spAutoFit/>
              </a:bodyPr>
              <a:lstStyle/>
              <a:p>
                <a:pPr>
                  <a:defRPr/>
                </a:pPr>
                <a:r>
                  <a:rPr lang="fr-FR" sz="900">
                    <a:latin typeface="Aller"/>
                  </a:rPr>
                  <a:t>Zones à matériaux minéraux (&lt;1%)</a:t>
                </a:r>
                <a:endParaRPr/>
              </a:p>
            </p:txBody>
          </p:sp>
          <p:sp>
            <p:nvSpPr>
              <p:cNvPr id="33" name="ZoneTexte 32" hidden="0"/>
              <p:cNvSpPr txBox="1"/>
              <p:nvPr isPhoto="0" userDrawn="0"/>
            </p:nvSpPr>
            <p:spPr bwMode="auto">
              <a:xfrm>
                <a:off x="5777807" y="9221843"/>
                <a:ext cx="1772509" cy="230832"/>
              </a:xfrm>
              <a:prstGeom prst="rect">
                <a:avLst/>
              </a:prstGeom>
              <a:noFill/>
            </p:spPr>
            <p:txBody>
              <a:bodyPr wrap="square" rtlCol="0">
                <a:spAutoFit/>
              </a:bodyPr>
              <a:lstStyle/>
              <a:p>
                <a:pPr>
                  <a:defRPr/>
                </a:pPr>
                <a:r>
                  <a:rPr lang="fr-FR" sz="900">
                    <a:latin typeface="Aller"/>
                  </a:rPr>
                  <a:t>Sols nus (&lt;1%)</a:t>
                </a:r>
                <a:endParaRPr/>
              </a:p>
            </p:txBody>
          </p:sp>
          <p:sp>
            <p:nvSpPr>
              <p:cNvPr id="34" name="ZoneTexte 33" hidden="0"/>
              <p:cNvSpPr txBox="1"/>
              <p:nvPr isPhoto="0" userDrawn="0"/>
            </p:nvSpPr>
            <p:spPr bwMode="auto">
              <a:xfrm>
                <a:off x="5777807" y="9330714"/>
                <a:ext cx="1781865" cy="230832"/>
              </a:xfrm>
              <a:prstGeom prst="rect">
                <a:avLst/>
              </a:prstGeom>
              <a:noFill/>
            </p:spPr>
            <p:txBody>
              <a:bodyPr wrap="square" rtlCol="0">
                <a:spAutoFit/>
              </a:bodyPr>
              <a:lstStyle/>
              <a:p>
                <a:pPr>
                  <a:defRPr/>
                </a:pPr>
                <a:r>
                  <a:rPr lang="fr-FR" sz="900">
                    <a:latin typeface="Aller"/>
                  </a:rPr>
                  <a:t>Surfaces d’eau (&lt;1%)</a:t>
                </a:r>
                <a:endParaRPr/>
              </a:p>
            </p:txBody>
          </p:sp>
          <p:sp>
            <p:nvSpPr>
              <p:cNvPr id="35" name="ZoneTexte 34" hidden="0"/>
              <p:cNvSpPr txBox="1"/>
              <p:nvPr isPhoto="0" userDrawn="0"/>
            </p:nvSpPr>
            <p:spPr bwMode="auto">
              <a:xfrm>
                <a:off x="5780960" y="9453842"/>
                <a:ext cx="1774141" cy="230832"/>
              </a:xfrm>
              <a:prstGeom prst="rect">
                <a:avLst/>
              </a:prstGeom>
              <a:noFill/>
            </p:spPr>
            <p:txBody>
              <a:bodyPr wrap="square" rtlCol="0">
                <a:spAutoFit/>
              </a:bodyPr>
              <a:lstStyle/>
              <a:p>
                <a:pPr>
                  <a:defRPr/>
                </a:pPr>
                <a:r>
                  <a:rPr lang="fr-FR" sz="900">
                    <a:latin typeface="Aller"/>
                  </a:rPr>
                  <a:t>Peuplements de feuillus (40%)</a:t>
                </a:r>
                <a:endParaRPr/>
              </a:p>
            </p:txBody>
          </p:sp>
          <p:sp>
            <p:nvSpPr>
              <p:cNvPr id="36" name="ZoneTexte 35" hidden="0"/>
              <p:cNvSpPr txBox="1"/>
              <p:nvPr isPhoto="0" userDrawn="0"/>
            </p:nvSpPr>
            <p:spPr bwMode="auto">
              <a:xfrm>
                <a:off x="5781377" y="9580721"/>
                <a:ext cx="1778295" cy="230832"/>
              </a:xfrm>
              <a:prstGeom prst="rect">
                <a:avLst/>
              </a:prstGeom>
              <a:noFill/>
            </p:spPr>
            <p:txBody>
              <a:bodyPr wrap="square" rtlCol="0">
                <a:spAutoFit/>
              </a:bodyPr>
              <a:lstStyle/>
              <a:p>
                <a:pPr>
                  <a:defRPr/>
                </a:pPr>
                <a:r>
                  <a:rPr lang="fr-FR" sz="900">
                    <a:latin typeface="Aller"/>
                  </a:rPr>
                  <a:t>Peuplements de conifères (11%)</a:t>
                </a:r>
                <a:endParaRPr/>
              </a:p>
            </p:txBody>
          </p:sp>
          <p:sp>
            <p:nvSpPr>
              <p:cNvPr id="37" name="ZoneTexte 36" hidden="0"/>
              <p:cNvSpPr txBox="1"/>
              <p:nvPr isPhoto="0" userDrawn="0"/>
            </p:nvSpPr>
            <p:spPr bwMode="auto">
              <a:xfrm>
                <a:off x="5781377" y="9688617"/>
                <a:ext cx="1778295" cy="230832"/>
              </a:xfrm>
              <a:prstGeom prst="rect">
                <a:avLst/>
              </a:prstGeom>
              <a:noFill/>
            </p:spPr>
            <p:txBody>
              <a:bodyPr wrap="square" rtlCol="0">
                <a:spAutoFit/>
              </a:bodyPr>
              <a:lstStyle/>
              <a:p>
                <a:pPr>
                  <a:defRPr/>
                </a:pPr>
                <a:r>
                  <a:rPr lang="fr-FR" sz="900">
                    <a:latin typeface="Aller"/>
                  </a:rPr>
                  <a:t>Peuplements mixtes (10%)</a:t>
                </a:r>
                <a:endParaRPr/>
              </a:p>
            </p:txBody>
          </p:sp>
          <p:sp>
            <p:nvSpPr>
              <p:cNvPr id="38" name="ZoneTexte 37" hidden="0"/>
              <p:cNvSpPr txBox="1"/>
              <p:nvPr isPhoto="0" userDrawn="0"/>
            </p:nvSpPr>
            <p:spPr bwMode="auto">
              <a:xfrm>
                <a:off x="5781376" y="9802878"/>
                <a:ext cx="1678349" cy="230832"/>
              </a:xfrm>
              <a:prstGeom prst="rect">
                <a:avLst/>
              </a:prstGeom>
              <a:noFill/>
            </p:spPr>
            <p:txBody>
              <a:bodyPr wrap="square" rtlCol="0">
                <a:spAutoFit/>
              </a:bodyPr>
              <a:lstStyle/>
              <a:p>
                <a:pPr>
                  <a:defRPr/>
                </a:pPr>
                <a:r>
                  <a:rPr lang="fr-FR" sz="900">
                    <a:latin typeface="Aller"/>
                  </a:rPr>
                  <a:t>Landes et broussailles (11%)</a:t>
                </a:r>
                <a:endParaRPr/>
              </a:p>
            </p:txBody>
          </p:sp>
          <p:sp>
            <p:nvSpPr>
              <p:cNvPr id="39" name="ZoneTexte 38" hidden="0"/>
              <p:cNvSpPr txBox="1"/>
              <p:nvPr isPhoto="0" userDrawn="0"/>
            </p:nvSpPr>
            <p:spPr bwMode="auto">
              <a:xfrm>
                <a:off x="5785745" y="9920930"/>
                <a:ext cx="1764572" cy="230832"/>
              </a:xfrm>
              <a:prstGeom prst="rect">
                <a:avLst/>
              </a:prstGeom>
              <a:noFill/>
            </p:spPr>
            <p:txBody>
              <a:bodyPr wrap="square" rtlCol="0">
                <a:spAutoFit/>
              </a:bodyPr>
              <a:lstStyle/>
              <a:p>
                <a:pPr>
                  <a:defRPr/>
                </a:pPr>
                <a:r>
                  <a:rPr lang="fr-FR" sz="900">
                    <a:latin typeface="Aller"/>
                  </a:rPr>
                  <a:t>Vignes (5%)</a:t>
                </a:r>
                <a:endParaRPr/>
              </a:p>
            </p:txBody>
          </p:sp>
          <p:sp>
            <p:nvSpPr>
              <p:cNvPr id="40" name="ZoneTexte 39" hidden="0"/>
              <p:cNvSpPr txBox="1"/>
              <p:nvPr isPhoto="0" userDrawn="0"/>
            </p:nvSpPr>
            <p:spPr bwMode="auto">
              <a:xfrm>
                <a:off x="5795100" y="10030307"/>
                <a:ext cx="1764572" cy="369332"/>
              </a:xfrm>
              <a:prstGeom prst="rect">
                <a:avLst/>
              </a:prstGeom>
              <a:noFill/>
            </p:spPr>
            <p:txBody>
              <a:bodyPr wrap="square" rtlCol="0">
                <a:spAutoFit/>
              </a:bodyPr>
              <a:lstStyle/>
              <a:p>
                <a:pPr>
                  <a:defRPr/>
                </a:pPr>
                <a:r>
                  <a:rPr lang="fr-FR" sz="900">
                    <a:latin typeface="Aller"/>
                  </a:rPr>
                  <a:t>Pelouses, prairies et terres arables (15%)</a:t>
                </a:r>
                <a:endParaRPr/>
              </a:p>
            </p:txBody>
          </p:sp>
        </p:grpSp>
      </p:grpSp>
      <p:sp>
        <p:nvSpPr>
          <p:cNvPr id="44" name="object 7" hidden="0"/>
          <p:cNvSpPr txBox="1"/>
          <p:nvPr isPhoto="0" userDrawn="0"/>
        </p:nvSpPr>
        <p:spPr bwMode="auto">
          <a:xfrm>
            <a:off x="5314200" y="1423496"/>
            <a:ext cx="1840811" cy="443711"/>
          </a:xfrm>
          <a:prstGeom prst="rect">
            <a:avLst/>
          </a:prstGeom>
          <a:solidFill>
            <a:srgbClr val="E8E8E0"/>
          </a:solidFill>
        </p:spPr>
        <p:txBody>
          <a:bodyPr vert="horz" wrap="square" lIns="0" tIns="12700" rIns="0" bIns="0" rtlCol="0">
            <a:spAutoFit/>
          </a:bodyPr>
          <a:lstStyle/>
          <a:p>
            <a:pPr marL="12700">
              <a:lnSpc>
                <a:spcPct val="100000"/>
              </a:lnSpc>
              <a:spcBef>
                <a:spcPts val="100"/>
              </a:spcBef>
              <a:defRPr/>
            </a:pPr>
            <a:r>
              <a:rPr lang="fr-FR" sz="1400" b="1" spc="20">
                <a:solidFill>
                  <a:srgbClr val="F05362"/>
                </a:solidFill>
                <a:latin typeface="Aller"/>
                <a:cs typeface="Arial"/>
              </a:rPr>
              <a:t>L’OCSGE 2020 SELON LA COUVERTURE DU SOL </a:t>
            </a:r>
            <a:endParaRPr lang="fr-FR" sz="1400">
              <a:latin typeface="Aller"/>
              <a:cs typeface="Verdana"/>
            </a:endParaRPr>
          </a:p>
        </p:txBody>
      </p:sp>
      <p:sp>
        <p:nvSpPr>
          <p:cNvPr id="49" name="ZoneTexte 48" hidden="0"/>
          <p:cNvSpPr txBox="1"/>
          <p:nvPr isPhoto="0" userDrawn="0"/>
        </p:nvSpPr>
        <p:spPr bwMode="auto">
          <a:xfrm>
            <a:off x="139686" y="5611156"/>
            <a:ext cx="5202021" cy="1015663"/>
          </a:xfrm>
          <a:prstGeom prst="rect">
            <a:avLst/>
          </a:prstGeom>
          <a:solidFill>
            <a:srgbClr val="E8E8E0"/>
          </a:solidFill>
        </p:spPr>
        <p:txBody>
          <a:bodyPr wrap="square">
            <a:spAutoFit/>
          </a:bodyPr>
          <a:lstStyle/>
          <a:p>
            <a:pPr marL="285750" indent="-285750">
              <a:buFont typeface="Wingdings"/>
              <a:buChar char="v"/>
              <a:defRPr/>
            </a:pPr>
            <a:r>
              <a:rPr lang="fr-FR" sz="1500" b="1">
                <a:solidFill>
                  <a:srgbClr val="6C2E53"/>
                </a:solidFill>
                <a:latin typeface="Aller "/>
              </a:rPr>
              <a:t>Un croisement usages et couverture intéressant, </a:t>
            </a:r>
            <a:endParaRPr/>
          </a:p>
          <a:p>
            <a:pPr marL="285750" indent="-285750">
              <a:buFont typeface="Wingdings"/>
              <a:buChar char="v"/>
              <a:defRPr/>
            </a:pPr>
            <a:r>
              <a:rPr lang="fr-FR" sz="1500" b="1">
                <a:solidFill>
                  <a:srgbClr val="6C2E53"/>
                </a:solidFill>
                <a:latin typeface="Aller "/>
              </a:rPr>
              <a:t>une base départementale mais d</a:t>
            </a:r>
            <a:r>
              <a:rPr lang="fr-FR" sz="1500" b="1">
                <a:solidFill>
                  <a:srgbClr val="6C2E53"/>
                </a:solidFill>
                <a:latin typeface="Aller "/>
                <a:cs typeface="Segoe UI Semibold"/>
              </a:rPr>
              <a:t>es expertises à conduire </a:t>
            </a:r>
            <a:endParaRPr/>
          </a:p>
          <a:p>
            <a:pPr>
              <a:defRPr/>
            </a:pPr>
            <a:r>
              <a:rPr lang="fr-FR" sz="1500" b="1">
                <a:solidFill>
                  <a:srgbClr val="6C2E53"/>
                </a:solidFill>
                <a:latin typeface="Aller "/>
                <a:cs typeface="Segoe UI Semibold"/>
              </a:rPr>
              <a:t>pour fiabiliser l’outil </a:t>
            </a:r>
            <a:r>
              <a:rPr lang="fr-FR" sz="1500" b="1">
                <a:solidFill>
                  <a:srgbClr val="6C2E53"/>
                </a:solidFill>
                <a:latin typeface="Aller "/>
              </a:rPr>
              <a:t>compte tenu des enjeux du ZAN</a:t>
            </a:r>
            <a:r>
              <a:rPr lang="fr-FR" sz="1500" b="1">
                <a:solidFill>
                  <a:srgbClr val="6C2E53"/>
                </a:solidFill>
                <a:latin typeface="Aller "/>
                <a:cs typeface="Segoe UI Semibold"/>
              </a:rPr>
              <a:t> jusqu’en 2031 </a:t>
            </a:r>
            <a:r>
              <a:rPr lang="fr-FR" sz="1500" b="1">
                <a:solidFill>
                  <a:srgbClr val="6C2E53"/>
                </a:solidFill>
                <a:latin typeface="Aller "/>
              </a:rPr>
              <a:t>et après …</a:t>
            </a:r>
            <a:endParaRPr/>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hidden="0"/>
        <p:cNvGrpSpPr/>
        <p:nvPr isPhoto="0" userDrawn="0"/>
      </p:nvGrpSpPr>
      <p:grpSpPr bwMode="auto">
        <a:xfrm>
          <a:off x="0" y="0"/>
          <a:ext cx="0" cy="0"/>
          <a:chOff x="0" y="0"/>
          <a:chExt cx="0" cy="0"/>
        </a:xfrm>
      </p:grpSpPr>
      <p:sp>
        <p:nvSpPr>
          <p:cNvPr id="11" name="ZoneTexte 10" hidden="0"/>
          <p:cNvSpPr txBox="1"/>
          <p:nvPr isPhoto="0" userDrawn="0"/>
        </p:nvSpPr>
        <p:spPr bwMode="auto">
          <a:xfrm>
            <a:off x="263352" y="1592671"/>
            <a:ext cx="5184576" cy="2308324"/>
          </a:xfrm>
          <a:prstGeom prst="rect">
            <a:avLst/>
          </a:prstGeom>
          <a:noFill/>
        </p:spPr>
        <p:txBody>
          <a:bodyPr wrap="square">
            <a:spAutoFit/>
          </a:bodyPr>
          <a:lstStyle/>
          <a:p>
            <a:pPr marL="259232" indent="-259232">
              <a:buFont typeface="Wingdings"/>
              <a:buChar char="Ø"/>
              <a:defRPr/>
            </a:pPr>
            <a:r>
              <a:rPr lang="fr-FR" sz="1800" b="1" spc="20">
                <a:solidFill>
                  <a:srgbClr val="0CA8A8"/>
                </a:solidFill>
                <a:cs typeface="Arial"/>
              </a:rPr>
              <a:t>le décret n° 2023-1096 du 27 novembre 2023 qui indique la nouvelle répartition des espaces artificialisée / non artificialisée : </a:t>
            </a:r>
            <a:r>
              <a:rPr lang="fr-FR" sz="1800">
                <a:latin typeface="Aller "/>
                <a:ea typeface="Calibri"/>
              </a:rPr>
              <a:t>Une répartition avec laquelle les MOS locaux en cours de mise à jour pourront être également compatibles comme l’autorise le fascicule du ZAN </a:t>
            </a:r>
            <a:r>
              <a:rPr lang="fr-FR" sz="1800" b="1">
                <a:latin typeface="Aller "/>
                <a:ea typeface="Calibri"/>
              </a:rPr>
              <a:t>grâce à une grille d’articulation entre nomenclatures </a:t>
            </a:r>
            <a:r>
              <a:rPr lang="fr-FR" sz="1800">
                <a:latin typeface="Aller "/>
                <a:ea typeface="Calibri"/>
              </a:rPr>
              <a:t>(principe ci-dessous + Cf. Diapositive suivante)</a:t>
            </a:r>
            <a:endParaRPr/>
          </a:p>
        </p:txBody>
      </p:sp>
      <p:pic>
        <p:nvPicPr>
          <p:cNvPr id="12" name="Image 15" hidden="0"/>
          <p:cNvPicPr/>
          <p:nvPr isPhoto="0" userDrawn="0"/>
        </p:nvPicPr>
        <p:blipFill>
          <a:blip r:embed="rId2"/>
          <a:stretch/>
        </p:blipFill>
        <p:spPr bwMode="auto">
          <a:xfrm>
            <a:off x="14659" y="0"/>
            <a:ext cx="1541160" cy="1196640"/>
          </a:xfrm>
          <a:prstGeom prst="rect">
            <a:avLst/>
          </a:prstGeom>
          <a:ln w="9360">
            <a:noFill/>
          </a:ln>
        </p:spPr>
      </p:pic>
      <p:pic>
        <p:nvPicPr>
          <p:cNvPr id="13" name="Image 12" descr="Une image contenant texte, Police, Graphique, logo&#10;&#10;Description générée automatiquement" hidden="0"/>
          <p:cNvPicPr>
            <a:picLocks noChangeAspect="1"/>
          </p:cNvPicPr>
          <p:nvPr isPhoto="0" userDrawn="0"/>
        </p:nvPicPr>
        <p:blipFill>
          <a:blip r:embed="rId3"/>
          <a:stretch/>
        </p:blipFill>
        <p:spPr bwMode="auto">
          <a:xfrm>
            <a:off x="10344472" y="93391"/>
            <a:ext cx="1656184" cy="583343"/>
          </a:xfrm>
          <a:prstGeom prst="rect">
            <a:avLst/>
          </a:prstGeom>
        </p:spPr>
      </p:pic>
      <p:pic>
        <p:nvPicPr>
          <p:cNvPr id="14" name="Image 16" hidden="0"/>
          <p:cNvPicPr/>
          <p:nvPr isPhoto="0" userDrawn="0"/>
        </p:nvPicPr>
        <p:blipFill>
          <a:blip r:embed="rId4"/>
          <a:stretch/>
        </p:blipFill>
        <p:spPr bwMode="auto">
          <a:xfrm>
            <a:off x="1726735" y="174725"/>
            <a:ext cx="1293098" cy="420676"/>
          </a:xfrm>
          <a:prstGeom prst="rect">
            <a:avLst/>
          </a:prstGeom>
          <a:ln w="9360">
            <a:noFill/>
          </a:ln>
        </p:spPr>
      </p:pic>
      <p:grpSp>
        <p:nvGrpSpPr>
          <p:cNvPr id="15" name="Groupe 14" hidden="0"/>
          <p:cNvGrpSpPr/>
          <p:nvPr isPhoto="0" userDrawn="0"/>
        </p:nvGrpSpPr>
        <p:grpSpPr bwMode="auto">
          <a:xfrm>
            <a:off x="4693547" y="83135"/>
            <a:ext cx="3752859" cy="398655"/>
            <a:chOff x="4693547" y="83135"/>
            <a:chExt cx="3752859" cy="398655"/>
          </a:xfrm>
        </p:grpSpPr>
        <p:sp>
          <p:nvSpPr>
            <p:cNvPr id="16" name="CustomShape 1" hidden="0"/>
            <p:cNvSpPr/>
            <p:nvPr isPhoto="0" userDrawn="0"/>
          </p:nvSpPr>
          <p:spPr bwMode="auto">
            <a:xfrm>
              <a:off x="6708068" y="83135"/>
              <a:ext cx="1738338" cy="398655"/>
            </a:xfrm>
            <a:prstGeom prst="rect">
              <a:avLst/>
            </a:prstGeom>
            <a:noFill/>
            <a:ln>
              <a:noFill/>
            </a:ln>
          </p:spPr>
          <p:style>
            <a:lnRef idx="0">
              <a:srgbClr val="000000"/>
            </a:lnRef>
            <a:fillRef idx="0">
              <a:srgbClr val="000000"/>
            </a:fillRef>
            <a:effectRef idx="0">
              <a:srgbClr val="000000"/>
            </a:effectRef>
            <a:fontRef idx="minor"/>
          </p:style>
          <p:txBody>
            <a:bodyPr wrap="none" lIns="90000" tIns="45000" rIns="90000" bIns="45000">
              <a:spAutoFit/>
            </a:bodyPr>
            <a:lstStyle/>
            <a:p>
              <a:pPr algn="ctr">
                <a:lnSpc>
                  <a:spcPct val="100000"/>
                </a:lnSpc>
                <a:defRPr/>
              </a:pPr>
              <a:r>
                <a:rPr lang="fr-FR" sz="2000" b="1" strike="noStrike" spc="-1">
                  <a:solidFill>
                    <a:srgbClr val="964073"/>
                  </a:solidFill>
                  <a:latin typeface="Calibri"/>
                  <a:ea typeface="DejaVu Sans"/>
                </a:rPr>
                <a:t>GT  OCS/URBA</a:t>
              </a:r>
              <a:endParaRPr lang="fr-FR" sz="2000" b="0" strike="noStrike" spc="-1">
                <a:latin typeface="Calibri"/>
              </a:endParaRPr>
            </a:p>
          </p:txBody>
        </p:sp>
        <p:sp>
          <p:nvSpPr>
            <p:cNvPr id="17" name="CustomShape 2" hidden="0"/>
            <p:cNvSpPr/>
            <p:nvPr isPhoto="0" userDrawn="0"/>
          </p:nvSpPr>
          <p:spPr bwMode="auto">
            <a:xfrm>
              <a:off x="4693547" y="83135"/>
              <a:ext cx="2088626" cy="398655"/>
            </a:xfrm>
            <a:prstGeom prst="rect">
              <a:avLst/>
            </a:prstGeom>
            <a:noFill/>
            <a:ln>
              <a:noFill/>
            </a:ln>
          </p:spPr>
          <p:style>
            <a:lnRef idx="0">
              <a:srgbClr val="000000"/>
            </a:lnRef>
            <a:fillRef idx="0">
              <a:srgbClr val="000000"/>
            </a:fillRef>
            <a:effectRef idx="0">
              <a:srgbClr val="000000"/>
            </a:effectRef>
            <a:fontRef idx="minor"/>
          </p:style>
          <p:txBody>
            <a:bodyPr wrap="none" lIns="90000" tIns="45000" rIns="90000" bIns="45000">
              <a:spAutoFit/>
            </a:bodyPr>
            <a:lstStyle/>
            <a:p>
              <a:pPr algn="ctr">
                <a:lnSpc>
                  <a:spcPct val="100000"/>
                </a:lnSpc>
                <a:defRPr/>
              </a:pPr>
              <a:r>
                <a:rPr lang="fr-FR" sz="2000" b="1" strike="noStrike" spc="-1">
                  <a:solidFill>
                    <a:srgbClr val="964073"/>
                  </a:solidFill>
                  <a:latin typeface="Calibri"/>
                  <a:ea typeface="DejaVu Sans"/>
                </a:rPr>
                <a:t>Jeudi 27 juin 2024</a:t>
              </a:r>
              <a:endParaRPr lang="fr-FR" sz="2000" b="0" strike="noStrike" spc="-1">
                <a:latin typeface="Calibri"/>
              </a:endParaRPr>
            </a:p>
          </p:txBody>
        </p:sp>
      </p:grpSp>
      <p:sp>
        <p:nvSpPr>
          <p:cNvPr id="18" name="Rectangle 17" hidden="0"/>
          <p:cNvSpPr/>
          <p:nvPr isPhoto="0" userDrawn="0"/>
        </p:nvSpPr>
        <p:spPr bwMode="auto">
          <a:xfrm>
            <a:off x="5447928" y="1674004"/>
            <a:ext cx="6336703" cy="4779332"/>
          </a:xfrm>
          <a:prstGeom prst="rect">
            <a:avLst/>
          </a:prstGeom>
          <a:solidFill>
            <a:srgbClr val="E8E8E0"/>
          </a:solidFill>
          <a:ln>
            <a:solidFill>
              <a:srgbClr val="0CA8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r>
              <a:rPr lang="fr-FR" b="1">
                <a:solidFill>
                  <a:srgbClr val="6C2E53"/>
                </a:solidFill>
              </a:rPr>
              <a:t>Des MOS locaux en cours de mise à jour pour le suivi des orientations d’aménagement de SCoT et/ ou de mesure de la nouvelle consommation d’espace 2011-2020-2021</a:t>
            </a:r>
            <a:endParaRPr/>
          </a:p>
          <a:p>
            <a:pPr algn="ctr">
              <a:defRPr/>
            </a:pPr>
            <a:endParaRPr lang="fr-FR">
              <a:solidFill>
                <a:srgbClr val="6C2E53"/>
              </a:solidFill>
            </a:endParaRPr>
          </a:p>
          <a:p>
            <a:pPr algn="ctr">
              <a:defRPr/>
            </a:pPr>
            <a:endParaRPr lang="fr-FR">
              <a:solidFill>
                <a:srgbClr val="6C2E53"/>
              </a:solidFill>
            </a:endParaRPr>
          </a:p>
          <a:p>
            <a:pPr algn="ctr">
              <a:defRPr/>
            </a:pPr>
            <a:endParaRPr lang="fr-FR">
              <a:solidFill>
                <a:srgbClr val="6C2E53"/>
              </a:solidFill>
            </a:endParaRPr>
          </a:p>
          <a:p>
            <a:pPr algn="ctr">
              <a:defRPr/>
            </a:pPr>
            <a:endParaRPr lang="fr-FR">
              <a:solidFill>
                <a:srgbClr val="6C2E53"/>
              </a:solidFill>
            </a:endParaRPr>
          </a:p>
          <a:p>
            <a:pPr algn="ctr">
              <a:defRPr/>
            </a:pPr>
            <a:endParaRPr lang="fr-FR">
              <a:solidFill>
                <a:srgbClr val="6C2E53"/>
              </a:solidFill>
            </a:endParaRPr>
          </a:p>
          <a:p>
            <a:pPr algn="ctr">
              <a:defRPr/>
            </a:pPr>
            <a:endParaRPr lang="fr-FR">
              <a:solidFill>
                <a:srgbClr val="6C2E53"/>
              </a:solidFill>
            </a:endParaRPr>
          </a:p>
          <a:p>
            <a:pPr algn="ctr">
              <a:defRPr/>
            </a:pPr>
            <a:endParaRPr lang="fr-FR">
              <a:solidFill>
                <a:srgbClr val="6C2E53"/>
              </a:solidFill>
            </a:endParaRPr>
          </a:p>
          <a:p>
            <a:pPr algn="ctr">
              <a:defRPr/>
            </a:pPr>
            <a:endParaRPr lang="fr-FR">
              <a:solidFill>
                <a:srgbClr val="6C2E53"/>
              </a:solidFill>
            </a:endParaRPr>
          </a:p>
          <a:p>
            <a:pPr algn="ctr">
              <a:defRPr/>
            </a:pPr>
            <a:endParaRPr lang="fr-FR">
              <a:solidFill>
                <a:srgbClr val="6C2E53"/>
              </a:solidFill>
            </a:endParaRPr>
          </a:p>
          <a:p>
            <a:pPr algn="ctr">
              <a:defRPr/>
            </a:pPr>
            <a:endParaRPr lang="fr-FR">
              <a:solidFill>
                <a:srgbClr val="6C2E53"/>
              </a:solidFill>
            </a:endParaRPr>
          </a:p>
          <a:p>
            <a:pPr algn="ctr">
              <a:defRPr/>
            </a:pPr>
            <a:endParaRPr lang="fr-FR">
              <a:solidFill>
                <a:srgbClr val="6C2E53"/>
              </a:solidFill>
            </a:endParaRPr>
          </a:p>
          <a:p>
            <a:pPr algn="ctr">
              <a:defRPr/>
            </a:pPr>
            <a:endParaRPr lang="fr-FR">
              <a:solidFill>
                <a:srgbClr val="6C2E53"/>
              </a:solidFill>
            </a:endParaRPr>
          </a:p>
          <a:p>
            <a:pPr algn="ctr">
              <a:defRPr/>
            </a:pPr>
            <a:endParaRPr lang="fr-FR">
              <a:solidFill>
                <a:srgbClr val="6C2E53"/>
              </a:solidFill>
            </a:endParaRPr>
          </a:p>
          <a:p>
            <a:pPr algn="ctr">
              <a:defRPr/>
            </a:pPr>
            <a:endParaRPr lang="fr-FR">
              <a:solidFill>
                <a:srgbClr val="6C2E53"/>
              </a:solidFill>
            </a:endParaRPr>
          </a:p>
        </p:txBody>
      </p:sp>
      <p:sp>
        <p:nvSpPr>
          <p:cNvPr id="20" name="ZoneTexte 19" hidden="0"/>
          <p:cNvSpPr txBox="1"/>
          <p:nvPr isPhoto="0" userDrawn="0"/>
        </p:nvSpPr>
        <p:spPr bwMode="auto">
          <a:xfrm>
            <a:off x="1991544" y="811537"/>
            <a:ext cx="9793088" cy="646331"/>
          </a:xfrm>
          <a:prstGeom prst="rect">
            <a:avLst/>
          </a:prstGeom>
          <a:noFill/>
          <a:ln>
            <a:solidFill>
              <a:srgbClr val="6C2E53"/>
            </a:solidFill>
          </a:ln>
          <a:effectLst>
            <a:outerShdw blurRad="50800" dist="38100" dir="2700000" rotWithShape="0" algn="tl">
              <a:prstClr val="black">
                <a:alpha val="40000"/>
              </a:prstClr>
            </a:outerShdw>
          </a:effectLst>
        </p:spPr>
        <p:txBody>
          <a:bodyPr wrap="square" rtlCol="0">
            <a:spAutoFit/>
          </a:bodyPr>
          <a:lstStyle/>
          <a:p>
            <a:pPr algn="ctr">
              <a:defRPr/>
            </a:pPr>
            <a:r>
              <a:rPr lang="fr-FR" b="1"/>
              <a:t>Depuis 2021, sur 9 territoires intercommunaux : 3 MOS et demi « labellisés » CRIGE, </a:t>
            </a:r>
            <a:endParaRPr/>
          </a:p>
          <a:p>
            <a:pPr algn="ctr">
              <a:defRPr/>
            </a:pPr>
            <a:r>
              <a:rPr lang="fr-FR" b="1"/>
              <a:t>4 MOS existants « non publics », ont été rejoints par 2 autres territoires de SCoT : ECAA et GST </a:t>
            </a:r>
            <a:endParaRPr/>
          </a:p>
        </p:txBody>
      </p:sp>
      <p:pic>
        <p:nvPicPr>
          <p:cNvPr id="42" name="Image 41" hidden="0"/>
          <p:cNvPicPr>
            <a:picLocks noChangeAspect="1"/>
          </p:cNvPicPr>
          <p:nvPr isPhoto="0" userDrawn="0"/>
        </p:nvPicPr>
        <p:blipFill>
          <a:blip r:embed="rId5">
            <a:alphaModFix amt="50000"/>
          </a:blip>
          <a:srcRect l="1653" t="4682" r="27016" b="4495"/>
          <a:stretch/>
        </p:blipFill>
        <p:spPr bwMode="auto">
          <a:xfrm>
            <a:off x="5951984" y="2708920"/>
            <a:ext cx="3924436" cy="3533555"/>
          </a:xfrm>
          <a:prstGeom prst="rect">
            <a:avLst/>
          </a:prstGeom>
        </p:spPr>
      </p:pic>
      <p:sp>
        <p:nvSpPr>
          <p:cNvPr id="43" name="ZoneTexte 42" hidden="0"/>
          <p:cNvSpPr txBox="1"/>
          <p:nvPr isPhoto="0" userDrawn="0"/>
        </p:nvSpPr>
        <p:spPr bwMode="auto">
          <a:xfrm>
            <a:off x="10237048" y="3717032"/>
            <a:ext cx="1512168" cy="1477328"/>
          </a:xfrm>
          <a:prstGeom prst="rect">
            <a:avLst/>
          </a:prstGeom>
          <a:noFill/>
        </p:spPr>
        <p:txBody>
          <a:bodyPr wrap="square" rtlCol="0">
            <a:spAutoFit/>
          </a:bodyPr>
          <a:lstStyle/>
          <a:p>
            <a:pPr algn="ctr">
              <a:defRPr/>
            </a:pPr>
            <a:r>
              <a:rPr lang="fr-FR"/>
              <a:t>Nouvelles cartographies en cours de mise à jour ou en projet</a:t>
            </a:r>
            <a:endParaRPr/>
          </a:p>
        </p:txBody>
      </p:sp>
      <p:cxnSp>
        <p:nvCxnSpPr>
          <p:cNvPr id="45" name="Connecteur droit avec flèche 44" hidden="0"/>
          <p:cNvCxnSpPr>
            <a:cxnSpLocks/>
          </p:cNvCxnSpPr>
          <p:nvPr isPhoto="0" userDrawn="0"/>
        </p:nvCxnSpPr>
        <p:spPr bwMode="auto">
          <a:xfrm flipH="1">
            <a:off x="9336359" y="4293096"/>
            <a:ext cx="864096" cy="0"/>
          </a:xfrm>
          <a:prstGeom prst="straightConnector1">
            <a:avLst/>
          </a:prstGeom>
          <a:ln w="38100">
            <a:solidFill>
              <a:srgbClr val="0CA8A8"/>
            </a:solidFill>
            <a:tailEnd type="triangle"/>
          </a:ln>
        </p:spPr>
        <p:style>
          <a:lnRef idx="1">
            <a:schemeClr val="accent1"/>
          </a:lnRef>
          <a:fillRef idx="0">
            <a:schemeClr val="accent1"/>
          </a:fillRef>
          <a:effectRef idx="0">
            <a:schemeClr val="accent1"/>
          </a:effectRef>
          <a:fontRef idx="minor">
            <a:schemeClr val="tx1"/>
          </a:fontRef>
        </p:style>
      </p:cxnSp>
      <p:cxnSp>
        <p:nvCxnSpPr>
          <p:cNvPr id="46" name="Connecteur droit avec flèche 45" hidden="0"/>
          <p:cNvCxnSpPr>
            <a:cxnSpLocks/>
          </p:cNvCxnSpPr>
          <p:nvPr isPhoto="0" userDrawn="0"/>
        </p:nvCxnSpPr>
        <p:spPr bwMode="auto">
          <a:xfrm flipH="1">
            <a:off x="8904312" y="4317196"/>
            <a:ext cx="1296144" cy="407948"/>
          </a:xfrm>
          <a:prstGeom prst="straightConnector1">
            <a:avLst/>
          </a:prstGeom>
          <a:ln w="38100">
            <a:solidFill>
              <a:srgbClr val="0CA8A8"/>
            </a:solidFill>
            <a:tailEnd type="triangle"/>
          </a:ln>
        </p:spPr>
        <p:style>
          <a:lnRef idx="1">
            <a:schemeClr val="accent1"/>
          </a:lnRef>
          <a:fillRef idx="0">
            <a:schemeClr val="accent1"/>
          </a:fillRef>
          <a:effectRef idx="0">
            <a:schemeClr val="accent1"/>
          </a:effectRef>
          <a:fontRef idx="minor">
            <a:schemeClr val="tx1"/>
          </a:fontRef>
        </p:style>
      </p:cxnSp>
      <p:cxnSp>
        <p:nvCxnSpPr>
          <p:cNvPr id="49" name="Connecteur droit avec flèche 48" hidden="0"/>
          <p:cNvCxnSpPr>
            <a:cxnSpLocks/>
          </p:cNvCxnSpPr>
          <p:nvPr isPhoto="0" userDrawn="0"/>
        </p:nvCxnSpPr>
        <p:spPr bwMode="auto">
          <a:xfrm flipH="1" flipV="1">
            <a:off x="8616280" y="3717032"/>
            <a:ext cx="1584175" cy="576064"/>
          </a:xfrm>
          <a:prstGeom prst="straightConnector1">
            <a:avLst/>
          </a:prstGeom>
          <a:ln w="38100">
            <a:solidFill>
              <a:srgbClr val="0CA8A8"/>
            </a:solidFill>
            <a:tailEnd type="triangle"/>
          </a:ln>
        </p:spPr>
        <p:style>
          <a:lnRef idx="1">
            <a:schemeClr val="accent1"/>
          </a:lnRef>
          <a:fillRef idx="0">
            <a:schemeClr val="accent1"/>
          </a:fillRef>
          <a:effectRef idx="0">
            <a:schemeClr val="accent1"/>
          </a:effectRef>
          <a:fontRef idx="minor">
            <a:schemeClr val="tx1"/>
          </a:fontRef>
        </p:style>
      </p:cxnSp>
      <p:pic>
        <p:nvPicPr>
          <p:cNvPr id="51" name="Image 50" hidden="0"/>
          <p:cNvPicPr>
            <a:picLocks noChangeAspect="1"/>
          </p:cNvPicPr>
          <p:nvPr isPhoto="0" userDrawn="0"/>
        </p:nvPicPr>
        <p:blipFill>
          <a:blip r:embed="rId6"/>
          <a:stretch/>
        </p:blipFill>
        <p:spPr bwMode="auto">
          <a:xfrm>
            <a:off x="475801" y="4149079"/>
            <a:ext cx="4746148" cy="2408129"/>
          </a:xfrm>
          <a:prstGeom prst="rect">
            <a:avLst/>
          </a:prstGeom>
        </p:spPr>
      </p:pic>
      <p:sp>
        <p:nvSpPr>
          <p:cNvPr id="52" name="Signe Plus 51" hidden="0"/>
          <p:cNvSpPr/>
          <p:nvPr isPhoto="0" userDrawn="0"/>
        </p:nvSpPr>
        <p:spPr bwMode="auto">
          <a:xfrm>
            <a:off x="2315580" y="4425686"/>
            <a:ext cx="463097" cy="393818"/>
          </a:xfrm>
          <a:prstGeom prst="mathPlus">
            <a:avLst>
              <a:gd name="adj1" fmla="val 23520"/>
            </a:avLst>
          </a:prstGeom>
          <a:solidFill>
            <a:srgbClr val="FF5600"/>
          </a:solidFill>
          <a:ln>
            <a:solidFill>
              <a:srgbClr val="005C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sz="1650"/>
          </a:p>
        </p:txBody>
      </p:sp>
      <p:sp>
        <p:nvSpPr>
          <p:cNvPr id="54" name="ZoneTexte 53" hidden="0"/>
          <p:cNvSpPr txBox="1"/>
          <p:nvPr isPhoto="0" userDrawn="0"/>
        </p:nvSpPr>
        <p:spPr bwMode="auto">
          <a:xfrm>
            <a:off x="1929318" y="3847168"/>
            <a:ext cx="2859908" cy="315792"/>
          </a:xfrm>
          <a:prstGeom prst="rect">
            <a:avLst/>
          </a:prstGeom>
          <a:noFill/>
        </p:spPr>
        <p:txBody>
          <a:bodyPr wrap="square" rtlCol="0">
            <a:spAutoFit/>
          </a:bodyPr>
          <a:lstStyle/>
          <a:p>
            <a:pPr algn="ctr">
              <a:defRPr/>
            </a:pPr>
            <a:r>
              <a:rPr lang="fr-FR" sz="1450" b="1">
                <a:latin typeface="Arial Black"/>
              </a:rPr>
              <a:t>MOS local</a:t>
            </a:r>
            <a:endParaRPr/>
          </a:p>
        </p:txBody>
      </p:sp>
      <p:sp>
        <p:nvSpPr>
          <p:cNvPr id="55" name="ZoneTexte 54" hidden="0"/>
          <p:cNvSpPr txBox="1"/>
          <p:nvPr isPhoto="0" userDrawn="0"/>
        </p:nvSpPr>
        <p:spPr bwMode="auto">
          <a:xfrm>
            <a:off x="190920" y="3877902"/>
            <a:ext cx="2859908" cy="315792"/>
          </a:xfrm>
          <a:prstGeom prst="rect">
            <a:avLst/>
          </a:prstGeom>
          <a:noFill/>
        </p:spPr>
        <p:txBody>
          <a:bodyPr wrap="square" rtlCol="0">
            <a:spAutoFit/>
          </a:bodyPr>
          <a:lstStyle/>
          <a:p>
            <a:pPr algn="ctr">
              <a:defRPr/>
            </a:pPr>
            <a:r>
              <a:rPr lang="fr-FR" sz="1450" b="1">
                <a:latin typeface="Arial Black"/>
              </a:rPr>
              <a:t>OCS GE</a:t>
            </a:r>
            <a:endParaRPr/>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hidden="0"/>
        <p:cNvGrpSpPr/>
        <p:nvPr isPhoto="0" userDrawn="0"/>
      </p:nvGrpSpPr>
      <p:grpSpPr bwMode="auto">
        <a:xfrm>
          <a:off x="0" y="0"/>
          <a:ext cx="0" cy="0"/>
          <a:chOff x="0" y="0"/>
          <a:chExt cx="0" cy="0"/>
        </a:xfrm>
      </p:grpSpPr>
      <p:sp>
        <p:nvSpPr>
          <p:cNvPr id="3" name="Titre 1" hidden="0"/>
          <p:cNvSpPr txBox="1"/>
          <p:nvPr isPhoto="0" userDrawn="0"/>
        </p:nvSpPr>
        <p:spPr bwMode="auto">
          <a:xfrm>
            <a:off x="1641416" y="799948"/>
            <a:ext cx="10412730" cy="662588"/>
          </a:xfrm>
          <a:prstGeom prst="rect">
            <a:avLst/>
          </a:prstGeom>
          <a:ln>
            <a:noFill/>
          </a:ln>
        </p:spPr>
        <p:txBody>
          <a:bodyPr anchor="b">
            <a:noAutofit/>
          </a:bodyPr>
          <a:lstStyle>
            <a:lvl1pPr algn="ctr" defTabSz="914400">
              <a:lnSpc>
                <a:spcPct val="90000"/>
              </a:lnSpc>
              <a:spcBef>
                <a:spcPts val="0"/>
              </a:spcBef>
              <a:buNone/>
              <a:defRPr sz="6000">
                <a:solidFill>
                  <a:schemeClr val="tx1"/>
                </a:solidFill>
                <a:latin typeface="+mj-lt"/>
                <a:ea typeface="+mj-ea"/>
                <a:cs typeface="+mj-cs"/>
              </a:defRPr>
            </a:lvl1pPr>
          </a:lstStyle>
          <a:p>
            <a:pPr marL="0" marR="0" lvl="0" indent="0" defTabSz="914400">
              <a:lnSpc>
                <a:spcPct val="100000"/>
              </a:lnSpc>
              <a:spcBef>
                <a:spcPts val="0"/>
              </a:spcBef>
              <a:spcAft>
                <a:spcPts val="0"/>
              </a:spcAft>
              <a:buClrTx/>
              <a:buSzTx/>
              <a:buFontTx/>
              <a:buNone/>
              <a:defRPr/>
            </a:pPr>
            <a:r>
              <a:rPr lang="fr-FR" sz="2400" b="1" cap="small">
                <a:solidFill>
                  <a:srgbClr val="6C2E53"/>
                </a:solidFill>
                <a:latin typeface="+mn-lt"/>
                <a:ea typeface="Verdana"/>
              </a:rPr>
              <a:t>Une matrice de correspondance entre nomenclature </a:t>
            </a:r>
            <a:r>
              <a:rPr lang="fr-FR" sz="2000" b="1" cap="small">
                <a:solidFill>
                  <a:srgbClr val="6C2E53"/>
                </a:solidFill>
                <a:latin typeface="+mn-lt"/>
                <a:ea typeface="Verdana"/>
              </a:rPr>
              <a:t>CRIGE, OCS GE </a:t>
            </a:r>
            <a:endParaRPr/>
          </a:p>
          <a:p>
            <a:pPr marL="0" marR="0" lvl="0" indent="0" defTabSz="914400">
              <a:lnSpc>
                <a:spcPct val="100000"/>
              </a:lnSpc>
              <a:spcBef>
                <a:spcPts val="0"/>
              </a:spcBef>
              <a:spcAft>
                <a:spcPts val="0"/>
              </a:spcAft>
              <a:buClrTx/>
              <a:buSzTx/>
              <a:buFontTx/>
              <a:buNone/>
              <a:defRPr/>
            </a:pPr>
            <a:r>
              <a:rPr lang="fr-FR" sz="2000" b="1" cap="small">
                <a:solidFill>
                  <a:srgbClr val="6C2E53"/>
                </a:solidFill>
                <a:latin typeface="+mn-lt"/>
                <a:ea typeface="Verdana"/>
              </a:rPr>
              <a:t>et le standard CNIG ELABOREE A l’AUDAT.VAR</a:t>
            </a:r>
            <a:endParaRPr lang="fr-FR" sz="2400" b="1" i="0" u="none" strike="noStrike" cap="none" spc="0">
              <a:ln>
                <a:noFill/>
              </a:ln>
              <a:solidFill>
                <a:srgbClr val="6C2E53"/>
              </a:solidFill>
              <a:latin typeface="+mn-lt"/>
              <a:ea typeface="Verdana"/>
            </a:endParaRPr>
          </a:p>
        </p:txBody>
      </p:sp>
      <p:pic>
        <p:nvPicPr>
          <p:cNvPr id="4" name="Image 3" hidden="0"/>
          <p:cNvPicPr>
            <a:picLocks noChangeAspect="1"/>
          </p:cNvPicPr>
          <p:nvPr isPhoto="0" userDrawn="0"/>
        </p:nvPicPr>
        <p:blipFill>
          <a:blip r:embed="rId3"/>
          <a:stretch/>
        </p:blipFill>
        <p:spPr bwMode="auto">
          <a:xfrm>
            <a:off x="911424" y="1589727"/>
            <a:ext cx="10691813" cy="4636524"/>
          </a:xfrm>
          <a:prstGeom prst="rect">
            <a:avLst/>
          </a:prstGeom>
        </p:spPr>
      </p:pic>
      <p:sp>
        <p:nvSpPr>
          <p:cNvPr id="5" name="ZoneTexte 4" hidden="0"/>
          <p:cNvSpPr txBox="1"/>
          <p:nvPr isPhoto="0" userDrawn="0"/>
        </p:nvSpPr>
        <p:spPr bwMode="auto">
          <a:xfrm>
            <a:off x="119337" y="6273225"/>
            <a:ext cx="12072664" cy="584775"/>
          </a:xfrm>
          <a:prstGeom prst="rect">
            <a:avLst/>
          </a:prstGeom>
          <a:noFill/>
        </p:spPr>
        <p:txBody>
          <a:bodyPr wrap="square">
            <a:spAutoFit/>
          </a:bodyPr>
          <a:lstStyle/>
          <a:p>
            <a:pPr marL="285750" indent="-285750">
              <a:buFont typeface="Wingdings"/>
              <a:buChar char="Ø"/>
              <a:defRPr/>
            </a:pPr>
            <a:r>
              <a:rPr lang="fr-FR" sz="1600">
                <a:ea typeface="Calibri"/>
              </a:rPr>
              <a:t>Une grille d’articulation pour permettre aux MOS locaux d’être compatible avec les entrées CS et US de l’OCS GE et spécifications </a:t>
            </a:r>
            <a:endParaRPr/>
          </a:p>
          <a:p>
            <a:pPr>
              <a:defRPr/>
            </a:pPr>
            <a:r>
              <a:rPr lang="fr-FR" sz="1600">
                <a:ea typeface="Calibri"/>
              </a:rPr>
              <a:t>du standard CNIG (prescriptions nationales). Une grille en voie d’être expérimentée sur la région en lien avec les autres MOS (GT REGION 2024)</a:t>
            </a:r>
            <a:endParaRPr/>
          </a:p>
        </p:txBody>
      </p:sp>
      <p:pic>
        <p:nvPicPr>
          <p:cNvPr id="6" name="Image 15" hidden="0"/>
          <p:cNvPicPr/>
          <p:nvPr isPhoto="0" userDrawn="0"/>
        </p:nvPicPr>
        <p:blipFill>
          <a:blip r:embed="rId4"/>
          <a:stretch/>
        </p:blipFill>
        <p:spPr bwMode="auto">
          <a:xfrm>
            <a:off x="0" y="30459"/>
            <a:ext cx="1541160" cy="1196640"/>
          </a:xfrm>
          <a:prstGeom prst="rect">
            <a:avLst/>
          </a:prstGeom>
          <a:ln w="9360">
            <a:noFill/>
          </a:ln>
        </p:spPr>
      </p:pic>
      <p:sp>
        <p:nvSpPr>
          <p:cNvPr id="8" name="CustomShape 1" hidden="0"/>
          <p:cNvSpPr/>
          <p:nvPr isPhoto="0" userDrawn="0"/>
        </p:nvSpPr>
        <p:spPr bwMode="auto">
          <a:xfrm>
            <a:off x="6770612" y="136989"/>
            <a:ext cx="1680758" cy="398655"/>
          </a:xfrm>
          <a:prstGeom prst="rect">
            <a:avLst/>
          </a:prstGeom>
          <a:noFill/>
          <a:ln>
            <a:noFill/>
          </a:ln>
        </p:spPr>
        <p:style>
          <a:lnRef idx="0">
            <a:srgbClr val="000000"/>
          </a:lnRef>
          <a:fillRef idx="0">
            <a:srgbClr val="000000"/>
          </a:fillRef>
          <a:effectRef idx="0">
            <a:srgbClr val="000000"/>
          </a:effectRef>
          <a:fontRef idx="minor"/>
        </p:style>
        <p:txBody>
          <a:bodyPr wrap="none" lIns="90000" tIns="45000" rIns="90000" bIns="45000">
            <a:spAutoFit/>
          </a:bodyPr>
          <a:lstStyle/>
          <a:p>
            <a:pPr algn="ctr">
              <a:lnSpc>
                <a:spcPct val="100000"/>
              </a:lnSpc>
              <a:defRPr/>
            </a:pPr>
            <a:r>
              <a:rPr lang="fr-FR" sz="2000" b="1" strike="noStrike" spc="-1">
                <a:solidFill>
                  <a:srgbClr val="964073"/>
                </a:solidFill>
                <a:latin typeface="Calibri"/>
                <a:ea typeface="DejaVu Sans"/>
              </a:rPr>
              <a:t>GT OCS/URBA</a:t>
            </a:r>
            <a:endParaRPr lang="fr-FR" sz="2000" b="0" strike="noStrike" spc="-1">
              <a:latin typeface="Calibri"/>
            </a:endParaRPr>
          </a:p>
        </p:txBody>
      </p:sp>
      <p:pic>
        <p:nvPicPr>
          <p:cNvPr id="9" name="Image 8" descr="Une image contenant texte, Police, Graphique, logo&#10;&#10;Description générée automatiquement" hidden="0"/>
          <p:cNvPicPr>
            <a:picLocks noChangeAspect="1"/>
          </p:cNvPicPr>
          <p:nvPr isPhoto="0" userDrawn="0"/>
        </p:nvPicPr>
        <p:blipFill>
          <a:blip r:embed="rId5"/>
          <a:stretch/>
        </p:blipFill>
        <p:spPr bwMode="auto">
          <a:xfrm>
            <a:off x="10397962" y="136989"/>
            <a:ext cx="1656184" cy="583343"/>
          </a:xfrm>
          <a:prstGeom prst="rect">
            <a:avLst/>
          </a:prstGeom>
        </p:spPr>
      </p:pic>
      <p:sp>
        <p:nvSpPr>
          <p:cNvPr id="10" name="CustomShape 2" hidden="0"/>
          <p:cNvSpPr/>
          <p:nvPr isPhoto="0" userDrawn="0"/>
        </p:nvSpPr>
        <p:spPr bwMode="auto">
          <a:xfrm>
            <a:off x="4558557" y="136989"/>
            <a:ext cx="2088626" cy="398655"/>
          </a:xfrm>
          <a:prstGeom prst="rect">
            <a:avLst/>
          </a:prstGeom>
          <a:noFill/>
          <a:ln>
            <a:noFill/>
          </a:ln>
        </p:spPr>
        <p:style>
          <a:lnRef idx="0">
            <a:srgbClr val="000000"/>
          </a:lnRef>
          <a:fillRef idx="0">
            <a:srgbClr val="000000"/>
          </a:fillRef>
          <a:effectRef idx="0">
            <a:srgbClr val="000000"/>
          </a:effectRef>
          <a:fontRef idx="minor"/>
        </p:style>
        <p:txBody>
          <a:bodyPr wrap="none" lIns="90000" tIns="45000" rIns="90000" bIns="45000">
            <a:spAutoFit/>
          </a:bodyPr>
          <a:lstStyle/>
          <a:p>
            <a:pPr algn="ctr">
              <a:lnSpc>
                <a:spcPct val="100000"/>
              </a:lnSpc>
              <a:defRPr/>
            </a:pPr>
            <a:r>
              <a:rPr lang="fr-FR" sz="2000" b="1" strike="noStrike" spc="-1">
                <a:solidFill>
                  <a:srgbClr val="964073"/>
                </a:solidFill>
                <a:latin typeface="Calibri"/>
                <a:ea typeface="DejaVu Sans"/>
              </a:rPr>
              <a:t>Jeudi 27 juin 2024</a:t>
            </a:r>
            <a:endParaRPr lang="fr-FR" sz="2000" b="0" strike="noStrike" spc="-1">
              <a:latin typeface="Calibri"/>
            </a:endParaRPr>
          </a:p>
        </p:txBody>
      </p:sp>
      <p:pic>
        <p:nvPicPr>
          <p:cNvPr id="11" name="Image 16" hidden="0"/>
          <p:cNvPicPr/>
          <p:nvPr isPhoto="0" userDrawn="0"/>
        </p:nvPicPr>
        <p:blipFill>
          <a:blip r:embed="rId6"/>
          <a:stretch/>
        </p:blipFill>
        <p:spPr bwMode="auto">
          <a:xfrm>
            <a:off x="1726735" y="174725"/>
            <a:ext cx="1293098" cy="420676"/>
          </a:xfrm>
          <a:prstGeom prst="rect">
            <a:avLst/>
          </a:prstGeom>
          <a:ln w="9360">
            <a:noFill/>
          </a:ln>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hidden="0"/>
        <p:cNvGrpSpPr/>
        <p:nvPr isPhoto="0" userDrawn="0"/>
      </p:nvGrpSpPr>
      <p:grpSpPr bwMode="auto">
        <a:xfrm>
          <a:off x="0" y="0"/>
          <a:ext cx="0" cy="0"/>
          <a:chOff x="0" y="0"/>
          <a:chExt cx="0" cy="0"/>
        </a:xfrm>
      </p:grpSpPr>
      <p:pic>
        <p:nvPicPr>
          <p:cNvPr id="6" name="Image 15" hidden="0"/>
          <p:cNvPicPr/>
          <p:nvPr isPhoto="0" userDrawn="0"/>
        </p:nvPicPr>
        <p:blipFill>
          <a:blip r:embed="rId3"/>
          <a:stretch/>
        </p:blipFill>
        <p:spPr bwMode="auto">
          <a:xfrm>
            <a:off x="0" y="30459"/>
            <a:ext cx="1541160" cy="1196640"/>
          </a:xfrm>
          <a:prstGeom prst="rect">
            <a:avLst/>
          </a:prstGeom>
          <a:ln w="9360">
            <a:noFill/>
          </a:ln>
        </p:spPr>
      </p:pic>
      <p:sp>
        <p:nvSpPr>
          <p:cNvPr id="8" name="CustomShape 1" hidden="0"/>
          <p:cNvSpPr/>
          <p:nvPr isPhoto="0" userDrawn="0"/>
        </p:nvSpPr>
        <p:spPr bwMode="auto">
          <a:xfrm>
            <a:off x="6770612" y="136989"/>
            <a:ext cx="1680758" cy="398655"/>
          </a:xfrm>
          <a:prstGeom prst="rect">
            <a:avLst/>
          </a:prstGeom>
          <a:noFill/>
          <a:ln>
            <a:noFill/>
          </a:ln>
        </p:spPr>
        <p:style>
          <a:lnRef idx="0">
            <a:srgbClr val="000000"/>
          </a:lnRef>
          <a:fillRef idx="0">
            <a:srgbClr val="000000"/>
          </a:fillRef>
          <a:effectRef idx="0">
            <a:srgbClr val="000000"/>
          </a:effectRef>
          <a:fontRef idx="minor"/>
        </p:style>
        <p:txBody>
          <a:bodyPr wrap="none" lIns="90000" tIns="45000" rIns="90000" bIns="45000">
            <a:spAutoFit/>
          </a:bodyPr>
          <a:lstStyle/>
          <a:p>
            <a:pPr algn="ctr">
              <a:lnSpc>
                <a:spcPct val="100000"/>
              </a:lnSpc>
              <a:defRPr/>
            </a:pPr>
            <a:r>
              <a:rPr lang="fr-FR" sz="2000" b="1" strike="noStrike" spc="-1">
                <a:solidFill>
                  <a:srgbClr val="964073"/>
                </a:solidFill>
                <a:latin typeface="Calibri"/>
                <a:ea typeface="DejaVu Sans"/>
              </a:rPr>
              <a:t>GT OCS/URBA</a:t>
            </a:r>
            <a:endParaRPr lang="fr-FR" sz="2000" b="0" strike="noStrike" spc="-1">
              <a:latin typeface="Calibri"/>
            </a:endParaRPr>
          </a:p>
        </p:txBody>
      </p:sp>
      <p:pic>
        <p:nvPicPr>
          <p:cNvPr id="9" name="Image 8" descr="Une image contenant texte, Police, Graphique, logo&#10;&#10;Description générée automatiquement" hidden="0"/>
          <p:cNvPicPr>
            <a:picLocks noChangeAspect="1"/>
          </p:cNvPicPr>
          <p:nvPr isPhoto="0" userDrawn="0"/>
        </p:nvPicPr>
        <p:blipFill>
          <a:blip r:embed="rId4"/>
          <a:stretch/>
        </p:blipFill>
        <p:spPr bwMode="auto">
          <a:xfrm>
            <a:off x="10397962" y="136989"/>
            <a:ext cx="1656184" cy="583343"/>
          </a:xfrm>
          <a:prstGeom prst="rect">
            <a:avLst/>
          </a:prstGeom>
        </p:spPr>
      </p:pic>
      <p:sp>
        <p:nvSpPr>
          <p:cNvPr id="10" name="CustomShape 2" hidden="0"/>
          <p:cNvSpPr/>
          <p:nvPr isPhoto="0" userDrawn="0"/>
        </p:nvSpPr>
        <p:spPr bwMode="auto">
          <a:xfrm>
            <a:off x="4558557" y="136989"/>
            <a:ext cx="2088626" cy="398655"/>
          </a:xfrm>
          <a:prstGeom prst="rect">
            <a:avLst/>
          </a:prstGeom>
          <a:noFill/>
          <a:ln>
            <a:noFill/>
          </a:ln>
        </p:spPr>
        <p:style>
          <a:lnRef idx="0">
            <a:srgbClr val="000000"/>
          </a:lnRef>
          <a:fillRef idx="0">
            <a:srgbClr val="000000"/>
          </a:fillRef>
          <a:effectRef idx="0">
            <a:srgbClr val="000000"/>
          </a:effectRef>
          <a:fontRef idx="minor"/>
        </p:style>
        <p:txBody>
          <a:bodyPr wrap="none" lIns="90000" tIns="45000" rIns="90000" bIns="45000">
            <a:spAutoFit/>
          </a:bodyPr>
          <a:lstStyle/>
          <a:p>
            <a:pPr algn="ctr">
              <a:lnSpc>
                <a:spcPct val="100000"/>
              </a:lnSpc>
              <a:defRPr/>
            </a:pPr>
            <a:r>
              <a:rPr lang="fr-FR" sz="2000" b="1" strike="noStrike" spc="-1">
                <a:solidFill>
                  <a:srgbClr val="964073"/>
                </a:solidFill>
                <a:latin typeface="Calibri"/>
                <a:ea typeface="DejaVu Sans"/>
              </a:rPr>
              <a:t>Jeudi 27 juin 2024</a:t>
            </a:r>
            <a:endParaRPr lang="fr-FR" sz="2000" b="0" strike="noStrike" spc="-1">
              <a:latin typeface="Calibri"/>
            </a:endParaRPr>
          </a:p>
        </p:txBody>
      </p:sp>
      <p:pic>
        <p:nvPicPr>
          <p:cNvPr id="11" name="Image 16" hidden="0"/>
          <p:cNvPicPr/>
          <p:nvPr isPhoto="0" userDrawn="0"/>
        </p:nvPicPr>
        <p:blipFill>
          <a:blip r:embed="rId5"/>
          <a:stretch/>
        </p:blipFill>
        <p:spPr bwMode="auto">
          <a:xfrm>
            <a:off x="1726735" y="174725"/>
            <a:ext cx="1293098" cy="420676"/>
          </a:xfrm>
          <a:prstGeom prst="rect">
            <a:avLst/>
          </a:prstGeom>
          <a:ln w="9360">
            <a:noFill/>
          </a:ln>
        </p:spPr>
      </p:pic>
      <p:sp>
        <p:nvSpPr>
          <p:cNvPr id="2" name="Ellipse 1" hidden="0"/>
          <p:cNvSpPr/>
          <p:nvPr isPhoto="0" userDrawn="0"/>
        </p:nvSpPr>
        <p:spPr bwMode="auto">
          <a:xfrm>
            <a:off x="3503712" y="2276872"/>
            <a:ext cx="5256584" cy="3168351"/>
          </a:xfrm>
          <a:prstGeom prst="ellipse">
            <a:avLst/>
          </a:prstGeom>
          <a:solidFill>
            <a:srgbClr val="0CA8A8"/>
          </a:solidFill>
          <a:ln w="38100">
            <a:solidFill>
              <a:srgbClr val="6C2E5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r>
              <a:rPr lang="fr-FR" b="1">
                <a:solidFill>
                  <a:schemeClr val="tx1"/>
                </a:solidFill>
              </a:rPr>
              <a:t>Merci de votre attention!</a:t>
            </a:r>
            <a:endParaRPr/>
          </a:p>
          <a:p>
            <a:pPr algn="ctr">
              <a:defRPr/>
            </a:pPr>
            <a:endParaRPr lang="fr-FR" b="1">
              <a:solidFill>
                <a:schemeClr val="tx1"/>
              </a:solidFill>
            </a:endParaRPr>
          </a:p>
          <a:p>
            <a:pPr algn="ctr">
              <a:defRPr/>
            </a:pPr>
            <a:r>
              <a:rPr lang="fr-FR" b="1">
                <a:solidFill>
                  <a:schemeClr val="tx1"/>
                </a:solidFill>
              </a:rPr>
              <a:t>Pour toute information :</a:t>
            </a:r>
            <a:endParaRPr/>
          </a:p>
          <a:p>
            <a:pPr algn="ctr">
              <a:defRPr/>
            </a:pPr>
            <a:endParaRPr lang="fr-FR" b="1">
              <a:solidFill>
                <a:schemeClr val="tx1"/>
              </a:solidFill>
            </a:endParaRPr>
          </a:p>
          <a:p>
            <a:pPr algn="ctr">
              <a:defRPr/>
            </a:pPr>
            <a:r>
              <a:rPr lang="fr-FR" b="1">
                <a:solidFill>
                  <a:schemeClr val="tx1"/>
                </a:solidFill>
              </a:rPr>
              <a:t>Alexandra </a:t>
            </a:r>
            <a:r>
              <a:rPr lang="fr-FR" b="1">
                <a:solidFill>
                  <a:schemeClr val="tx1"/>
                </a:solidFill>
              </a:rPr>
              <a:t>Adenis</a:t>
            </a:r>
            <a:r>
              <a:rPr lang="fr-FR" b="1">
                <a:solidFill>
                  <a:schemeClr val="tx1"/>
                </a:solidFill>
              </a:rPr>
              <a:t>-Philip</a:t>
            </a:r>
            <a:endParaRPr/>
          </a:p>
          <a:p>
            <a:pPr algn="ctr">
              <a:defRPr/>
            </a:pPr>
            <a:r>
              <a:rPr lang="fr-FR" b="1" u="sng">
                <a:solidFill>
                  <a:schemeClr val="tx1"/>
                </a:solidFill>
                <a:hlinkClick r:id="rId6" tooltip="mailto:adenis@udat.org"/>
              </a:rPr>
              <a:t>adenis@audat.org</a:t>
            </a:r>
            <a:endParaRPr lang="fr-FR" b="1">
              <a:solidFill>
                <a:schemeClr val="tx1"/>
              </a:solidFill>
            </a:endParaRPr>
          </a:p>
          <a:p>
            <a:pPr algn="ctr">
              <a:defRPr/>
            </a:pPr>
            <a:r>
              <a:rPr lang="fr-FR" b="1">
                <a:solidFill>
                  <a:schemeClr val="tx1"/>
                </a:solidFill>
              </a:rPr>
              <a:t>T : 0494622071</a:t>
            </a:r>
            <a:endParaRPr/>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hidden="0"/>
        <p:cNvGrpSpPr/>
        <p:nvPr isPhoto="0" userDrawn="0"/>
      </p:nvGrpSpPr>
      <p:grpSpPr bwMode="auto">
        <a:xfrm>
          <a:off x="0" y="0"/>
          <a:ext cx="0" cy="0"/>
          <a:chOff x="0" y="0"/>
          <a:chExt cx="0" cy="0"/>
        </a:xfrm>
      </p:grpSpPr>
      <p:pic>
        <p:nvPicPr>
          <p:cNvPr id="28673" name="Image 1" hidden="0"/>
          <p:cNvPicPr>
            <a:picLocks noChangeAspect="1" noChangeArrowheads="1"/>
          </p:cNvPicPr>
          <p:nvPr isPhoto="0" userDrawn="0"/>
        </p:nvPicPr>
        <p:blipFill>
          <a:blip r:embed="rId2"/>
          <a:stretch/>
        </p:blipFill>
        <p:spPr bwMode="auto">
          <a:xfrm>
            <a:off x="3575720" y="184625"/>
            <a:ext cx="2088232" cy="1491837"/>
          </a:xfrm>
          <a:prstGeom prst="rect">
            <a:avLst/>
          </a:prstGeom>
          <a:noFill/>
          <a:ln w="9525">
            <a:noFill/>
            <a:miter lim="800000"/>
            <a:headEnd/>
            <a:tailEnd/>
          </a:ln>
        </p:spPr>
      </p:pic>
      <p:pic>
        <p:nvPicPr>
          <p:cNvPr id="28674" name="Image 8" hidden="0"/>
          <p:cNvPicPr>
            <a:picLocks noChangeAspect="1" noChangeArrowheads="1"/>
          </p:cNvPicPr>
          <p:nvPr isPhoto="0" userDrawn="0"/>
        </p:nvPicPr>
        <p:blipFill>
          <a:blip r:embed="rId3"/>
          <a:stretch/>
        </p:blipFill>
        <p:spPr bwMode="auto">
          <a:xfrm>
            <a:off x="9802813" y="128587"/>
            <a:ext cx="2082800" cy="677862"/>
          </a:xfrm>
          <a:prstGeom prst="rect">
            <a:avLst/>
          </a:prstGeom>
          <a:noFill/>
          <a:ln w="9525">
            <a:noFill/>
            <a:miter lim="800000"/>
            <a:headEnd/>
            <a:tailEnd/>
          </a:ln>
        </p:spPr>
      </p:pic>
      <p:sp>
        <p:nvSpPr>
          <p:cNvPr id="81" name="CustomShape 2" hidden="0"/>
          <p:cNvSpPr/>
          <p:nvPr isPhoto="0" userDrawn="0"/>
        </p:nvSpPr>
        <p:spPr bwMode="auto">
          <a:xfrm>
            <a:off x="6095998" y="3101635"/>
            <a:ext cx="4975798" cy="2101715"/>
          </a:xfrm>
          <a:prstGeom prst="rect">
            <a:avLst/>
          </a:prstGeom>
          <a:noFill/>
          <a:ln>
            <a:noFill/>
          </a:ln>
        </p:spPr>
        <p:style>
          <a:lnRef idx="0">
            <a:srgbClr val="000000"/>
          </a:lnRef>
          <a:fillRef idx="0">
            <a:srgbClr val="000000"/>
          </a:fillRef>
          <a:effectRef idx="0">
            <a:srgbClr val="000000"/>
          </a:effectRef>
          <a:fontRef idx="minor"/>
        </p:style>
        <p:txBody>
          <a:bodyPr wrap="square" lIns="90000" tIns="45000" rIns="90000" bIns="45000">
            <a:spAutoFit/>
          </a:bodyPr>
          <a:lstStyle/>
          <a:p>
            <a:pPr>
              <a:spcBef>
                <a:spcPts val="0"/>
              </a:spcBef>
              <a:spcAft>
                <a:spcPts val="0"/>
              </a:spcAft>
              <a:defRPr/>
            </a:pPr>
            <a:r>
              <a:rPr lang="fr-FR" sz="2400" b="1" spc="-1">
                <a:solidFill>
                  <a:srgbClr val="6C2E53"/>
                </a:solidFill>
                <a:latin typeface="Calibri"/>
              </a:rPr>
              <a:t>Ordre du jour : </a:t>
            </a:r>
            <a:endParaRPr lang="fr-FR" spc="-1">
              <a:solidFill>
                <a:srgbClr val="6C2E53"/>
              </a:solidFill>
              <a:latin typeface="Calibri"/>
            </a:endParaRPr>
          </a:p>
          <a:p>
            <a:pPr marL="285750" indent="-285750">
              <a:spcBef>
                <a:spcPts val="0"/>
              </a:spcBef>
              <a:spcAft>
                <a:spcPts val="0"/>
              </a:spcAft>
              <a:buFont typeface="Arial"/>
              <a:buChar char="•"/>
              <a:defRPr/>
            </a:pPr>
            <a:r>
              <a:rPr lang="fr-FR" spc="-1">
                <a:solidFill>
                  <a:srgbClr val="6C2E53"/>
                </a:solidFill>
                <a:latin typeface="Calibri"/>
              </a:rPr>
              <a:t>Rappel du fondement et des objectifs du GT</a:t>
            </a:r>
            <a:endParaRPr/>
          </a:p>
          <a:p>
            <a:pPr marL="285750" indent="-285750">
              <a:spcBef>
                <a:spcPts val="0"/>
              </a:spcBef>
              <a:spcAft>
                <a:spcPts val="0"/>
              </a:spcAft>
              <a:buFont typeface="Arial"/>
              <a:buChar char="•"/>
              <a:defRPr/>
            </a:pPr>
            <a:r>
              <a:rPr lang="fr-FR" spc="-1">
                <a:solidFill>
                  <a:srgbClr val="6C2E53"/>
                </a:solidFill>
                <a:latin typeface="Calibri"/>
              </a:rPr>
              <a:t>Point d’actu depuis le dernier rdv de 2021 (national/ réglementaire)</a:t>
            </a:r>
            <a:endParaRPr/>
          </a:p>
          <a:p>
            <a:pPr marL="285750" indent="-285750">
              <a:spcBef>
                <a:spcPts val="0"/>
              </a:spcBef>
              <a:spcAft>
                <a:spcPts val="0"/>
              </a:spcAft>
              <a:buFont typeface="Arial"/>
              <a:buChar char="•"/>
              <a:defRPr/>
            </a:pPr>
            <a:r>
              <a:rPr lang="fr-FR" spc="-1">
                <a:solidFill>
                  <a:srgbClr val="6C2E53"/>
                </a:solidFill>
                <a:latin typeface="Calibri"/>
              </a:rPr>
              <a:t>Les nouvelles données locales, nationales (OCS) (avancement des référentiels)</a:t>
            </a:r>
            <a:endParaRPr/>
          </a:p>
          <a:p>
            <a:pPr marL="285750" indent="-285750">
              <a:spcBef>
                <a:spcPts val="0"/>
              </a:spcBef>
              <a:spcAft>
                <a:spcPts val="0"/>
              </a:spcAft>
              <a:buFont typeface="Arial"/>
              <a:buChar char="•"/>
              <a:defRPr/>
            </a:pPr>
            <a:r>
              <a:rPr lang="fr-FR" spc="-1">
                <a:solidFill>
                  <a:srgbClr val="6C2E53"/>
                </a:solidFill>
                <a:latin typeface="Calibri"/>
              </a:rPr>
              <a:t>Les groupes de travail naissant ou à venir</a:t>
            </a:r>
            <a:endParaRPr/>
          </a:p>
        </p:txBody>
      </p:sp>
      <p:sp>
        <p:nvSpPr>
          <p:cNvPr id="6" name="CustomShape 2" hidden="0"/>
          <p:cNvSpPr/>
          <p:nvPr isPhoto="0" userDrawn="0"/>
        </p:nvSpPr>
        <p:spPr bwMode="auto">
          <a:xfrm>
            <a:off x="5735960" y="5929394"/>
            <a:ext cx="5335587" cy="552544"/>
          </a:xfrm>
          <a:prstGeom prst="rect">
            <a:avLst/>
          </a:prstGeom>
          <a:noFill/>
          <a:ln>
            <a:noFill/>
          </a:ln>
        </p:spPr>
        <p:style>
          <a:lnRef idx="0">
            <a:srgbClr val="000000"/>
          </a:lnRef>
          <a:fillRef idx="0">
            <a:srgbClr val="000000"/>
          </a:fillRef>
          <a:effectRef idx="0">
            <a:srgbClr val="000000"/>
          </a:effectRef>
          <a:fontRef idx="minor"/>
        </p:style>
        <p:txBody>
          <a:bodyPr lIns="90000" tIns="45000" rIns="90000" bIns="45000">
            <a:spAutoFit/>
          </a:bodyPr>
          <a:lstStyle/>
          <a:p>
            <a:pPr algn="ctr">
              <a:spcBef>
                <a:spcPts val="0"/>
              </a:spcBef>
              <a:spcAft>
                <a:spcPts val="0"/>
              </a:spcAft>
              <a:defRPr/>
            </a:pPr>
            <a:r>
              <a:rPr lang="fr-FR" sz="1500" b="1" spc="-1">
                <a:solidFill>
                  <a:srgbClr val="6C2E53"/>
                </a:solidFill>
                <a:latin typeface="Calibri"/>
              </a:rPr>
              <a:t>Jeudi 27 juin 2024</a:t>
            </a:r>
            <a:endParaRPr sz="1500"/>
          </a:p>
          <a:p>
            <a:pPr algn="ctr">
              <a:spcBef>
                <a:spcPts val="0"/>
              </a:spcBef>
              <a:spcAft>
                <a:spcPts val="0"/>
              </a:spcAft>
              <a:defRPr/>
            </a:pPr>
            <a:r>
              <a:rPr lang="fr-FR" sz="1500" spc="-1">
                <a:solidFill>
                  <a:srgbClr val="800080"/>
                </a:solidFill>
                <a:latin typeface="Calibri"/>
              </a:rPr>
              <a:t>Au TE83, ZAC Nicopolis, BRIGNOLES</a:t>
            </a:r>
            <a:endParaRPr lang="fr-FR" sz="1500" spc="-1">
              <a:latin typeface="Calibri"/>
            </a:endParaRPr>
          </a:p>
        </p:txBody>
      </p:sp>
      <p:pic>
        <p:nvPicPr>
          <p:cNvPr id="2" name="Image 6" hidden="0"/>
          <p:cNvPicPr/>
          <p:nvPr isPhoto="0" userDrawn="0"/>
        </p:nvPicPr>
        <p:blipFill>
          <a:blip r:embed="rId4"/>
          <a:stretch/>
        </p:blipFill>
        <p:spPr bwMode="auto">
          <a:xfrm>
            <a:off x="-456728" y="1124744"/>
            <a:ext cx="4909207" cy="4881628"/>
          </a:xfrm>
          <a:prstGeom prst="rect">
            <a:avLst/>
          </a:prstGeom>
          <a:ln>
            <a:noFill/>
          </a:ln>
          <a:effectLst>
            <a:outerShdw blurRad="50800" dist="37674" dir="2700000" rotWithShape="0" algn="tl">
              <a:srgbClr val="000000">
                <a:alpha val="40000"/>
              </a:srgbClr>
            </a:outerShdw>
          </a:effectLst>
        </p:spPr>
      </p:pic>
      <p:pic>
        <p:nvPicPr>
          <p:cNvPr id="4" name="Image 3" descr="Une image contenant texte, Police, Graphique, logo&#10;&#10;Description générée automatiquement" hidden="0"/>
          <p:cNvPicPr>
            <a:picLocks noChangeAspect="1"/>
          </p:cNvPicPr>
          <p:nvPr isPhoto="0" userDrawn="0"/>
        </p:nvPicPr>
        <p:blipFill>
          <a:blip r:embed="rId5"/>
          <a:stretch/>
        </p:blipFill>
        <p:spPr bwMode="auto">
          <a:xfrm>
            <a:off x="10359987" y="6148318"/>
            <a:ext cx="1656184" cy="583343"/>
          </a:xfrm>
          <a:prstGeom prst="rect">
            <a:avLst/>
          </a:prstGeom>
        </p:spPr>
      </p:pic>
      <p:pic>
        <p:nvPicPr>
          <p:cNvPr id="10" name="Image 9" descr="Une image contenant texte, Police, Graphique, graphisme&#10;&#10;Description générée automatiquement" hidden="0"/>
          <p:cNvPicPr>
            <a:picLocks noChangeAspect="1"/>
          </p:cNvPicPr>
          <p:nvPr isPhoto="0" userDrawn="0"/>
        </p:nvPicPr>
        <p:blipFill>
          <a:blip r:embed="rId6"/>
          <a:stretch/>
        </p:blipFill>
        <p:spPr bwMode="auto">
          <a:xfrm>
            <a:off x="6806561" y="19001"/>
            <a:ext cx="1842423" cy="1823084"/>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hidden="0"/>
        <p:cNvGrpSpPr/>
        <p:nvPr isPhoto="0" userDrawn="0"/>
      </p:nvGrpSpPr>
      <p:grpSpPr bwMode="auto">
        <a:xfrm>
          <a:off x="0" y="0"/>
          <a:ext cx="0" cy="0"/>
          <a:chOff x="0" y="0"/>
          <a:chExt cx="0" cy="0"/>
        </a:xfrm>
      </p:grpSpPr>
      <p:pic>
        <p:nvPicPr>
          <p:cNvPr id="93" name="Image 15" hidden="0"/>
          <p:cNvPicPr/>
          <p:nvPr isPhoto="0" userDrawn="0"/>
        </p:nvPicPr>
        <p:blipFill>
          <a:blip r:embed="rId3"/>
          <a:stretch/>
        </p:blipFill>
        <p:spPr bwMode="auto">
          <a:xfrm>
            <a:off x="0" y="0"/>
            <a:ext cx="1541160" cy="1196640"/>
          </a:xfrm>
          <a:prstGeom prst="rect">
            <a:avLst/>
          </a:prstGeom>
          <a:ln w="9360">
            <a:noFill/>
          </a:ln>
        </p:spPr>
      </p:pic>
      <p:sp>
        <p:nvSpPr>
          <p:cNvPr id="97" name="CustomShape 3" hidden="0"/>
          <p:cNvSpPr/>
          <p:nvPr isPhoto="0" userDrawn="0"/>
        </p:nvSpPr>
        <p:spPr bwMode="auto">
          <a:xfrm>
            <a:off x="407368" y="2424959"/>
            <a:ext cx="10898023" cy="4015029"/>
          </a:xfrm>
          <a:prstGeom prst="rect">
            <a:avLst/>
          </a:prstGeom>
          <a:noFill/>
          <a:ln>
            <a:noFill/>
          </a:ln>
        </p:spPr>
        <p:style>
          <a:lnRef idx="0">
            <a:srgbClr val="000000"/>
          </a:lnRef>
          <a:fillRef idx="0">
            <a:srgbClr val="000000"/>
          </a:fillRef>
          <a:effectRef idx="0">
            <a:srgbClr val="000000"/>
          </a:effectRef>
          <a:fontRef idx="minor"/>
        </p:style>
        <p:txBody>
          <a:bodyPr wrap="square" lIns="90000" tIns="45000" rIns="90000" bIns="45000">
            <a:spAutoFit/>
          </a:bodyPr>
          <a:lstStyle/>
          <a:p>
            <a:pPr>
              <a:defRPr/>
            </a:pPr>
            <a:r>
              <a:rPr lang="fr-FR" sz="2500" b="1" strike="noStrike" spc="-1">
                <a:solidFill>
                  <a:srgbClr val="0CA8A8"/>
                </a:solidFill>
                <a:latin typeface="Calibri"/>
                <a:ea typeface="DejaVu Sans"/>
              </a:rPr>
              <a:t>Un Groupe de Travail Occupation du sol-Urbanisme </a:t>
            </a:r>
            <a:r>
              <a:rPr lang="fr-FR" sz="2500" b="1" spc="-1">
                <a:solidFill>
                  <a:srgbClr val="0CA8A8"/>
                </a:solidFill>
                <a:latin typeface="Calibri"/>
                <a:ea typeface="DejaVu Sans"/>
              </a:rPr>
              <a:t>pour quelles </a:t>
            </a:r>
            <a:r>
              <a:rPr lang="fr-FR" sz="2500" b="1" strike="noStrike" spc="-1">
                <a:solidFill>
                  <a:srgbClr val="0CA8A8"/>
                </a:solidFill>
                <a:latin typeface="Calibri"/>
                <a:ea typeface="DejaVu Sans"/>
              </a:rPr>
              <a:t>raisons ?</a:t>
            </a:r>
            <a:endParaRPr/>
          </a:p>
          <a:p>
            <a:pPr marL="360">
              <a:buClr>
                <a:srgbClr val="000000"/>
              </a:buClr>
              <a:defRPr/>
            </a:pPr>
            <a:endParaRPr lang="fr-FR" sz="2000" b="1" strike="noStrike" spc="-1">
              <a:solidFill>
                <a:srgbClr val="961073"/>
              </a:solidFill>
              <a:latin typeface="Calibri"/>
            </a:endParaRPr>
          </a:p>
          <a:p>
            <a:pPr marL="343260" indent="-342900">
              <a:buClr>
                <a:srgbClr val="000000"/>
              </a:buClr>
              <a:buFont typeface="Wingdings"/>
              <a:buChar char="q"/>
              <a:defRPr/>
            </a:pPr>
            <a:r>
              <a:rPr lang="fr-FR" sz="2000" b="1" strike="noStrike" spc="-1">
                <a:solidFill>
                  <a:srgbClr val="000000"/>
                </a:solidFill>
                <a:latin typeface="Calibri"/>
              </a:rPr>
              <a:t>Des données référentielles au cœur d’enjeux réglementaires en forte évolution </a:t>
            </a:r>
            <a:r>
              <a:rPr lang="fr-FR" sz="2000" b="0" i="1" strike="noStrike" spc="-1">
                <a:solidFill>
                  <a:srgbClr val="000000"/>
                </a:solidFill>
                <a:latin typeface="Calibri"/>
              </a:rPr>
              <a:t>(Loi climat, ZAN- artificialisation des sols, </a:t>
            </a:r>
            <a:r>
              <a:rPr lang="fr-FR" sz="2000" i="1" spc="-1">
                <a:solidFill>
                  <a:srgbClr val="000000"/>
                </a:solidFill>
                <a:latin typeface="Calibri"/>
              </a:rPr>
              <a:t>sobriété foncière, environnement, agriculture (plans climat</a:t>
            </a:r>
            <a:r>
              <a:rPr lang="fr-FR" sz="2000" b="0" i="1" strike="noStrike" spc="-1">
                <a:solidFill>
                  <a:srgbClr val="000000"/>
                </a:solidFill>
                <a:latin typeface="Calibri"/>
              </a:rPr>
              <a:t>...)</a:t>
            </a:r>
            <a:endParaRPr/>
          </a:p>
          <a:p>
            <a:pPr marL="286110" indent="-285750">
              <a:buClr>
                <a:srgbClr val="000000"/>
              </a:buClr>
              <a:buFont typeface="Wingdings"/>
              <a:buChar char="q"/>
              <a:defRPr/>
            </a:pPr>
            <a:endParaRPr lang="fr-FR" sz="2000" spc="-1">
              <a:solidFill>
                <a:srgbClr val="000000"/>
              </a:solidFill>
              <a:latin typeface="Calibri"/>
            </a:endParaRPr>
          </a:p>
          <a:p>
            <a:pPr marL="343260" indent="-342900">
              <a:buClr>
                <a:srgbClr val="000000"/>
              </a:buClr>
              <a:buFont typeface="Wingdings"/>
              <a:buChar char="q"/>
              <a:defRPr/>
            </a:pPr>
            <a:r>
              <a:rPr lang="fr-FR" sz="2000" b="1" spc="-1">
                <a:solidFill>
                  <a:srgbClr val="000000"/>
                </a:solidFill>
                <a:latin typeface="Calibri"/>
              </a:rPr>
              <a:t>Des données qui requièrent une ingénierie, une veille sur le sujet et une bonne connaissance des procédures/ attentes législatives =&gt; culture commune de la donnée </a:t>
            </a:r>
            <a:r>
              <a:rPr lang="fr-FR" sz="2000" i="1" spc="-1">
                <a:solidFill>
                  <a:srgbClr val="000000"/>
                </a:solidFill>
                <a:latin typeface="Calibri"/>
              </a:rPr>
              <a:t>(exemples : PIAO et nomenclatures, modèles de CCTP, standards IGN et CNIG (guides)...) </a:t>
            </a:r>
            <a:endParaRPr/>
          </a:p>
          <a:p>
            <a:pPr marL="286110" indent="-285750">
              <a:buClr>
                <a:srgbClr val="000000"/>
              </a:buClr>
              <a:buFont typeface="Wingdings"/>
              <a:buChar char="q"/>
              <a:defRPr/>
            </a:pPr>
            <a:endParaRPr lang="fr-FR" sz="2000" i="1">
              <a:latin typeface="Calibri"/>
              <a:ea typeface="Calibri"/>
              <a:cs typeface="Calibri"/>
            </a:endParaRPr>
          </a:p>
          <a:p>
            <a:pPr marL="343260" indent="-342900">
              <a:buClr>
                <a:srgbClr val="000000"/>
              </a:buClr>
              <a:buFont typeface="Wingdings"/>
              <a:buChar char="q"/>
              <a:defRPr/>
            </a:pPr>
            <a:r>
              <a:rPr lang="fr-FR" sz="2000" b="1">
                <a:latin typeface="Calibri"/>
                <a:ea typeface="Calibri"/>
                <a:cs typeface="Calibri"/>
              </a:rPr>
              <a:t>Une disponibilité des fichiers pas toujours homogène et/ou des difficultés d’harmonisation </a:t>
            </a:r>
            <a:r>
              <a:rPr lang="fr-FR" sz="2000">
                <a:latin typeface="Calibri"/>
                <a:ea typeface="Calibri"/>
                <a:cs typeface="Calibri"/>
              </a:rPr>
              <a:t>parfois dû à un manque d’ingénierie, de financement.</a:t>
            </a:r>
            <a:endParaRPr/>
          </a:p>
          <a:p>
            <a:pPr marL="171810" indent="-171450">
              <a:buClr>
                <a:srgbClr val="000000"/>
              </a:buClr>
              <a:buFont typeface="Wingdings"/>
              <a:buChar char="q"/>
              <a:defRPr/>
            </a:pPr>
            <a:endParaRPr lang="fr-FR" sz="1000">
              <a:latin typeface="Calibri"/>
              <a:ea typeface="Calibri"/>
              <a:cs typeface="Calibri"/>
            </a:endParaRPr>
          </a:p>
          <a:p>
            <a:pPr>
              <a:lnSpc>
                <a:spcPct val="100000"/>
              </a:lnSpc>
              <a:defRPr/>
            </a:pPr>
            <a:endParaRPr lang="fr-FR" sz="2000" b="0" strike="noStrike" spc="-1">
              <a:latin typeface="Calibri"/>
            </a:endParaRPr>
          </a:p>
        </p:txBody>
      </p:sp>
      <p:grpSp>
        <p:nvGrpSpPr>
          <p:cNvPr id="4" name="Groupe 3" hidden="0"/>
          <p:cNvGrpSpPr/>
          <p:nvPr isPhoto="0" userDrawn="0"/>
        </p:nvGrpSpPr>
        <p:grpSpPr bwMode="auto">
          <a:xfrm>
            <a:off x="4693547" y="83135"/>
            <a:ext cx="3752859" cy="398655"/>
            <a:chOff x="4693547" y="83135"/>
            <a:chExt cx="3752859" cy="398655"/>
          </a:xfrm>
        </p:grpSpPr>
        <p:sp>
          <p:nvSpPr>
            <p:cNvPr id="95" name="CustomShape 1" hidden="0"/>
            <p:cNvSpPr/>
            <p:nvPr isPhoto="0" userDrawn="0"/>
          </p:nvSpPr>
          <p:spPr bwMode="auto">
            <a:xfrm>
              <a:off x="6708068" y="83135"/>
              <a:ext cx="1738338" cy="398655"/>
            </a:xfrm>
            <a:prstGeom prst="rect">
              <a:avLst/>
            </a:prstGeom>
            <a:noFill/>
            <a:ln>
              <a:noFill/>
            </a:ln>
          </p:spPr>
          <p:style>
            <a:lnRef idx="0">
              <a:srgbClr val="000000"/>
            </a:lnRef>
            <a:fillRef idx="0">
              <a:srgbClr val="000000"/>
            </a:fillRef>
            <a:effectRef idx="0">
              <a:srgbClr val="000000"/>
            </a:effectRef>
            <a:fontRef idx="minor"/>
          </p:style>
          <p:txBody>
            <a:bodyPr wrap="none" lIns="90000" tIns="45000" rIns="90000" bIns="45000">
              <a:spAutoFit/>
            </a:bodyPr>
            <a:lstStyle/>
            <a:p>
              <a:pPr algn="ctr">
                <a:lnSpc>
                  <a:spcPct val="100000"/>
                </a:lnSpc>
                <a:defRPr/>
              </a:pPr>
              <a:r>
                <a:rPr lang="fr-FR" sz="2000" b="1" strike="noStrike" spc="-1">
                  <a:solidFill>
                    <a:srgbClr val="964073"/>
                  </a:solidFill>
                  <a:latin typeface="Calibri"/>
                  <a:ea typeface="DejaVu Sans"/>
                </a:rPr>
                <a:t>GT  OCS/URBA</a:t>
              </a:r>
              <a:endParaRPr lang="fr-FR" sz="2000" b="0" strike="noStrike" spc="-1">
                <a:latin typeface="Calibri"/>
              </a:endParaRPr>
            </a:p>
          </p:txBody>
        </p:sp>
        <p:sp>
          <p:nvSpPr>
            <p:cNvPr id="7" name="CustomShape 2" hidden="0"/>
            <p:cNvSpPr/>
            <p:nvPr isPhoto="0" userDrawn="0"/>
          </p:nvSpPr>
          <p:spPr bwMode="auto">
            <a:xfrm>
              <a:off x="4693547" y="83135"/>
              <a:ext cx="2088626" cy="398655"/>
            </a:xfrm>
            <a:prstGeom prst="rect">
              <a:avLst/>
            </a:prstGeom>
            <a:noFill/>
            <a:ln>
              <a:noFill/>
            </a:ln>
          </p:spPr>
          <p:style>
            <a:lnRef idx="0">
              <a:srgbClr val="000000"/>
            </a:lnRef>
            <a:fillRef idx="0">
              <a:srgbClr val="000000"/>
            </a:fillRef>
            <a:effectRef idx="0">
              <a:srgbClr val="000000"/>
            </a:effectRef>
            <a:fontRef idx="minor"/>
          </p:style>
          <p:txBody>
            <a:bodyPr wrap="none" lIns="90000" tIns="45000" rIns="90000" bIns="45000">
              <a:spAutoFit/>
            </a:bodyPr>
            <a:lstStyle/>
            <a:p>
              <a:pPr algn="ctr">
                <a:lnSpc>
                  <a:spcPct val="100000"/>
                </a:lnSpc>
                <a:defRPr/>
              </a:pPr>
              <a:r>
                <a:rPr lang="fr-FR" sz="2000" b="1" strike="noStrike" spc="-1">
                  <a:solidFill>
                    <a:srgbClr val="964073"/>
                  </a:solidFill>
                  <a:latin typeface="Calibri"/>
                  <a:ea typeface="DejaVu Sans"/>
                </a:rPr>
                <a:t>Jeudi 27 juin 2024</a:t>
              </a:r>
              <a:endParaRPr lang="fr-FR" sz="2000" b="0" strike="noStrike" spc="-1">
                <a:latin typeface="Calibri"/>
              </a:endParaRPr>
            </a:p>
          </p:txBody>
        </p:sp>
      </p:grpSp>
      <p:sp>
        <p:nvSpPr>
          <p:cNvPr id="10" name="CustomShape 3" hidden="0"/>
          <p:cNvSpPr/>
          <p:nvPr isPhoto="0" userDrawn="0"/>
        </p:nvSpPr>
        <p:spPr bwMode="auto">
          <a:xfrm>
            <a:off x="2351584" y="1223231"/>
            <a:ext cx="8712968" cy="608328"/>
          </a:xfrm>
          <a:prstGeom prst="rect">
            <a:avLst/>
          </a:prstGeom>
          <a:noFill/>
          <a:ln w="19050">
            <a:solidFill>
              <a:srgbClr val="961073"/>
            </a:solidFill>
          </a:ln>
        </p:spPr>
        <p:style>
          <a:lnRef idx="0">
            <a:srgbClr val="000000"/>
          </a:lnRef>
          <a:fillRef idx="0">
            <a:srgbClr val="000000"/>
          </a:fillRef>
          <a:effectRef idx="0">
            <a:srgbClr val="000000"/>
          </a:effectRef>
          <a:fontRef idx="minor"/>
        </p:style>
        <p:txBody>
          <a:bodyPr wrap="square" lIns="90000" tIns="45000" rIns="90000" bIns="45000">
            <a:spAutoFit/>
          </a:bodyPr>
          <a:lstStyle/>
          <a:p>
            <a:pPr>
              <a:lnSpc>
                <a:spcPct val="150000"/>
              </a:lnSpc>
              <a:defRPr/>
            </a:pPr>
            <a:r>
              <a:rPr lang="fr-FR" sz="2500" b="1" strike="noStrike" spc="-1">
                <a:solidFill>
                  <a:srgbClr val="0CA8A8"/>
                </a:solidFill>
                <a:latin typeface="Calibri"/>
                <a:ea typeface="DejaVu Sans"/>
              </a:rPr>
              <a:t>L’ambition du GT/ les raisons d’un groupe de travail  (Rappel)</a:t>
            </a:r>
            <a:endParaRPr/>
          </a:p>
        </p:txBody>
      </p:sp>
      <p:pic>
        <p:nvPicPr>
          <p:cNvPr id="2" name="Image 1" descr="Une image contenant texte, Police, Graphique, logo&#10;&#10;Description générée automatiquement" hidden="0"/>
          <p:cNvPicPr>
            <a:picLocks noChangeAspect="1"/>
          </p:cNvPicPr>
          <p:nvPr isPhoto="0" userDrawn="0"/>
        </p:nvPicPr>
        <p:blipFill>
          <a:blip r:embed="rId4"/>
          <a:stretch/>
        </p:blipFill>
        <p:spPr bwMode="auto">
          <a:xfrm>
            <a:off x="10344472" y="126339"/>
            <a:ext cx="1656184" cy="583343"/>
          </a:xfrm>
          <a:prstGeom prst="rect">
            <a:avLst/>
          </a:prstGeom>
        </p:spPr>
      </p:pic>
      <p:pic>
        <p:nvPicPr>
          <p:cNvPr id="3" name="Image 16" hidden="0"/>
          <p:cNvPicPr/>
          <p:nvPr isPhoto="0" userDrawn="0"/>
        </p:nvPicPr>
        <p:blipFill>
          <a:blip r:embed="rId5"/>
          <a:stretch/>
        </p:blipFill>
        <p:spPr bwMode="auto">
          <a:xfrm>
            <a:off x="1726735" y="174725"/>
            <a:ext cx="1293098" cy="420676"/>
          </a:xfrm>
          <a:prstGeom prst="rect">
            <a:avLst/>
          </a:prstGeom>
          <a:ln w="9360">
            <a:noFill/>
          </a:ln>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hidden="0"/>
        <p:cNvGrpSpPr/>
        <p:nvPr isPhoto="0" userDrawn="0"/>
      </p:nvGrpSpPr>
      <p:grpSpPr bwMode="auto">
        <a:xfrm>
          <a:off x="0" y="0"/>
          <a:ext cx="0" cy="0"/>
          <a:chOff x="0" y="0"/>
          <a:chExt cx="0" cy="0"/>
        </a:xfrm>
      </p:grpSpPr>
      <p:pic>
        <p:nvPicPr>
          <p:cNvPr id="93" name="Image 15" hidden="0"/>
          <p:cNvPicPr/>
          <p:nvPr isPhoto="0" userDrawn="0"/>
        </p:nvPicPr>
        <p:blipFill>
          <a:blip r:embed="rId3"/>
          <a:stretch/>
        </p:blipFill>
        <p:spPr bwMode="auto">
          <a:xfrm>
            <a:off x="0" y="-34298"/>
            <a:ext cx="1541160" cy="1196640"/>
          </a:xfrm>
          <a:prstGeom prst="rect">
            <a:avLst/>
          </a:prstGeom>
          <a:ln w="9360">
            <a:noFill/>
          </a:ln>
        </p:spPr>
      </p:pic>
      <p:sp>
        <p:nvSpPr>
          <p:cNvPr id="97" name="CustomShape 3" hidden="0"/>
          <p:cNvSpPr/>
          <p:nvPr isPhoto="0" userDrawn="0"/>
        </p:nvSpPr>
        <p:spPr bwMode="auto">
          <a:xfrm>
            <a:off x="291598" y="1860320"/>
            <a:ext cx="11608803" cy="4876803"/>
          </a:xfrm>
          <a:prstGeom prst="rect">
            <a:avLst/>
          </a:prstGeom>
          <a:noFill/>
          <a:ln>
            <a:noFill/>
          </a:ln>
        </p:spPr>
        <p:style>
          <a:lnRef idx="0">
            <a:srgbClr val="000000"/>
          </a:lnRef>
          <a:fillRef idx="0">
            <a:srgbClr val="000000"/>
          </a:fillRef>
          <a:effectRef idx="0">
            <a:srgbClr val="000000"/>
          </a:effectRef>
          <a:fontRef idx="minor"/>
        </p:style>
        <p:txBody>
          <a:bodyPr wrap="square" lIns="90000" tIns="45000" rIns="90000" bIns="45000">
            <a:spAutoFit/>
          </a:bodyPr>
          <a:lstStyle/>
          <a:p>
            <a:pPr>
              <a:defRPr/>
            </a:pPr>
            <a:endParaRPr lang="fr-FR" sz="1000" spc="-1">
              <a:solidFill>
                <a:srgbClr val="961073"/>
              </a:solidFill>
              <a:latin typeface="Calibri"/>
            </a:endParaRPr>
          </a:p>
          <a:p>
            <a:pPr marL="360">
              <a:buClr>
                <a:srgbClr val="000000"/>
              </a:buClr>
              <a:defRPr/>
            </a:pPr>
            <a:r>
              <a:rPr lang="fr-FR" spc="-1">
                <a:solidFill>
                  <a:srgbClr val="961073"/>
                </a:solidFill>
                <a:latin typeface="Calibri"/>
              </a:rPr>
              <a:t>Pour qui ?</a:t>
            </a:r>
            <a:endParaRPr/>
          </a:p>
          <a:p>
            <a:pPr marL="360">
              <a:buClr>
                <a:srgbClr val="000000"/>
              </a:buClr>
              <a:defRPr/>
            </a:pPr>
            <a:endParaRPr lang="fr-FR" sz="500">
              <a:latin typeface="Calibri"/>
              <a:ea typeface="Calibri"/>
              <a:cs typeface="Calibri"/>
            </a:endParaRPr>
          </a:p>
          <a:p>
            <a:pPr marL="343260" indent="-342900">
              <a:buClr>
                <a:srgbClr val="000000"/>
              </a:buClr>
              <a:buFont typeface="Wingdings"/>
              <a:buChar char="q"/>
              <a:defRPr/>
            </a:pPr>
            <a:r>
              <a:rPr lang="fr-FR" b="1">
                <a:latin typeface="Calibri"/>
                <a:ea typeface="Calibri"/>
                <a:cs typeface="Calibri"/>
              </a:rPr>
              <a:t>Toutes les structures/ collectivités (techniciens SIG) désireuses de </a:t>
            </a:r>
            <a:r>
              <a:rPr lang="fr-FR">
                <a:latin typeface="Calibri"/>
                <a:ea typeface="Calibri"/>
                <a:cs typeface="Calibri"/>
              </a:rPr>
              <a:t>:</a:t>
            </a:r>
            <a:endParaRPr/>
          </a:p>
          <a:p>
            <a:pPr marL="800460" lvl="1" indent="-342900">
              <a:buClr>
                <a:srgbClr val="000000"/>
              </a:buClr>
              <a:buFont typeface="Wingdings"/>
              <a:buChar char="§"/>
              <a:defRPr/>
            </a:pPr>
            <a:r>
              <a:rPr lang="fr-FR" sz="1900">
                <a:latin typeface="Calibri"/>
                <a:ea typeface="Calibri"/>
                <a:cs typeface="Calibri"/>
              </a:rPr>
              <a:t>Partager leurs besoins en données sur les deux thématiques, obtenir des réponses à des difficultés...</a:t>
            </a:r>
            <a:endParaRPr/>
          </a:p>
          <a:p>
            <a:pPr marL="800460" lvl="1" indent="-342900">
              <a:buClr>
                <a:srgbClr val="000000"/>
              </a:buClr>
              <a:buFont typeface="Wingdings"/>
              <a:buChar char="§"/>
              <a:defRPr/>
            </a:pPr>
            <a:r>
              <a:rPr lang="fr-FR" sz="1900">
                <a:latin typeface="Calibri"/>
                <a:ea typeface="Calibri"/>
                <a:cs typeface="Calibri"/>
              </a:rPr>
              <a:t>Être appuyées de moyens techniques (et financiers) : progresser et se familiariser avec ces données, la numérisation des fichiers, les modèles techniques et la rédaction des cahiers des charges, développer les usages de la donnée...</a:t>
            </a:r>
            <a:endParaRPr/>
          </a:p>
          <a:p>
            <a:pPr marL="457560" lvl="1">
              <a:buClr>
                <a:srgbClr val="000000"/>
              </a:buClr>
              <a:defRPr/>
            </a:pPr>
            <a:endParaRPr lang="fr-FR" sz="500">
              <a:latin typeface="Calibri"/>
              <a:ea typeface="Calibri"/>
              <a:cs typeface="Calibri"/>
            </a:endParaRPr>
          </a:p>
          <a:p>
            <a:pPr marL="360">
              <a:buClr>
                <a:srgbClr val="000000"/>
              </a:buClr>
              <a:defRPr/>
            </a:pPr>
            <a:endParaRPr lang="fr-FR" sz="500">
              <a:latin typeface="Calibri"/>
              <a:ea typeface="Calibri"/>
              <a:cs typeface="Calibri"/>
            </a:endParaRPr>
          </a:p>
          <a:p>
            <a:pPr marL="360">
              <a:buClr>
                <a:srgbClr val="000000"/>
              </a:buClr>
              <a:defRPr/>
            </a:pPr>
            <a:r>
              <a:rPr lang="fr-FR">
                <a:solidFill>
                  <a:srgbClr val="961073"/>
                </a:solidFill>
                <a:latin typeface="Calibri"/>
                <a:ea typeface="Calibri"/>
                <a:cs typeface="Calibri"/>
              </a:rPr>
              <a:t>Pour quoi ?</a:t>
            </a:r>
            <a:endParaRPr/>
          </a:p>
          <a:p>
            <a:pPr marL="360">
              <a:buClr>
                <a:srgbClr val="000000"/>
              </a:buClr>
              <a:defRPr/>
            </a:pPr>
            <a:endParaRPr lang="fr-FR" sz="500" b="1">
              <a:solidFill>
                <a:srgbClr val="961073"/>
              </a:solidFill>
              <a:latin typeface="Calibri"/>
              <a:ea typeface="Calibri"/>
              <a:cs typeface="Calibri"/>
            </a:endParaRPr>
          </a:p>
          <a:p>
            <a:pPr marL="343260" indent="-342900">
              <a:buClr>
                <a:srgbClr val="000000"/>
              </a:buClr>
              <a:buFont typeface="Wingdings"/>
              <a:buChar char="q"/>
              <a:defRPr/>
            </a:pPr>
            <a:r>
              <a:rPr lang="fr-FR" b="1">
                <a:latin typeface="Calibri"/>
                <a:ea typeface="Calibri"/>
                <a:cs typeface="Calibri"/>
              </a:rPr>
              <a:t>D</a:t>
            </a:r>
            <a:r>
              <a:rPr lang="fr-FR" b="1">
                <a:latin typeface="Calibri"/>
                <a:ea typeface="Calibri"/>
                <a:cs typeface="Calibri"/>
              </a:rPr>
              <a:t>resser une communauté d’acteurs et de suivi permettant de :</a:t>
            </a:r>
            <a:endParaRPr/>
          </a:p>
          <a:p>
            <a:pPr marL="800460" lvl="1" indent="-342900">
              <a:buClr>
                <a:srgbClr val="000000"/>
              </a:buClr>
              <a:buFont typeface="Wingdings"/>
              <a:buChar char="§"/>
              <a:defRPr/>
            </a:pPr>
            <a:r>
              <a:rPr lang="fr-FR" sz="1900">
                <a:latin typeface="Calibri"/>
                <a:ea typeface="Calibri"/>
                <a:cs typeface="Calibri"/>
              </a:rPr>
              <a:t>Assurer une meilleure progressivité de la donnée, mutualiser les modèles et les sources de traitements, partager une veille/ être un relai local,</a:t>
            </a:r>
            <a:endParaRPr/>
          </a:p>
          <a:p>
            <a:pPr marL="800460" lvl="1" indent="-342900">
              <a:buClr>
                <a:srgbClr val="000000"/>
              </a:buClr>
              <a:buFont typeface="Wingdings"/>
              <a:buChar char="§"/>
              <a:defRPr/>
            </a:pPr>
            <a:r>
              <a:rPr lang="fr-FR" sz="1900" b="1">
                <a:latin typeface="Calibri"/>
                <a:ea typeface="Calibri"/>
                <a:cs typeface="Calibri"/>
              </a:rPr>
              <a:t>aller vers une donnée mutualisée, une culture commune de la donnée et une harmonisation des référentiels : asseoir sa légitimité/ sa robustesse / travailler à des enrichissements</a:t>
            </a:r>
            <a:endParaRPr/>
          </a:p>
          <a:p>
            <a:pPr marL="800460" lvl="1" indent="-342900">
              <a:buClr>
                <a:srgbClr val="000000"/>
              </a:buClr>
              <a:buFont typeface="Wingdings"/>
              <a:buChar char="§"/>
              <a:defRPr/>
            </a:pPr>
            <a:r>
              <a:rPr lang="fr-FR" sz="1900">
                <a:latin typeface="Calibri"/>
                <a:ea typeface="Calibri"/>
                <a:cs typeface="Calibri"/>
              </a:rPr>
              <a:t>Répondre aux difficultés d’usage, à des axes de travail thématiques, faire des analyses territoriales...</a:t>
            </a:r>
            <a:endParaRPr/>
          </a:p>
          <a:p>
            <a:pPr marL="800460" lvl="1" indent="-342900">
              <a:buClr>
                <a:srgbClr val="000000"/>
              </a:buClr>
              <a:buFont typeface="Wingdings"/>
              <a:buChar char="§"/>
              <a:defRPr/>
            </a:pPr>
            <a:r>
              <a:rPr lang="fr-FR" sz="1900">
                <a:latin typeface="Calibri"/>
                <a:ea typeface="Calibri"/>
                <a:cs typeface="Calibri"/>
              </a:rPr>
              <a:t>S’appuyer sur une liste de potentiels appuis techniques et financiers  </a:t>
            </a:r>
            <a:endParaRPr/>
          </a:p>
          <a:p>
            <a:pPr marL="800460" lvl="1" indent="-342900">
              <a:buClr>
                <a:srgbClr val="000000"/>
              </a:buClr>
              <a:buFont typeface="Wingdings"/>
              <a:buChar char="§"/>
              <a:defRPr/>
            </a:pPr>
            <a:r>
              <a:rPr lang="fr-FR" sz="1900">
                <a:latin typeface="Calibri"/>
                <a:ea typeface="Calibri"/>
                <a:cs typeface="Calibri"/>
              </a:rPr>
              <a:t>Être un relai des besoins d’utilisateurs et faire évoluer les guides techniques et administratifs</a:t>
            </a:r>
            <a:endParaRPr lang="fr-FR" sz="1900">
              <a:latin typeface="Calibri"/>
              <a:ea typeface="Calibri"/>
              <a:cs typeface="Calibri"/>
            </a:endParaRPr>
          </a:p>
        </p:txBody>
      </p:sp>
      <p:sp>
        <p:nvSpPr>
          <p:cNvPr id="11" name="CustomShape 3" hidden="0"/>
          <p:cNvSpPr/>
          <p:nvPr isPhoto="0" userDrawn="0"/>
        </p:nvSpPr>
        <p:spPr bwMode="auto">
          <a:xfrm>
            <a:off x="3502964" y="1052676"/>
            <a:ext cx="5689380" cy="608328"/>
          </a:xfrm>
          <a:prstGeom prst="rect">
            <a:avLst/>
          </a:prstGeom>
          <a:noFill/>
          <a:ln w="19050">
            <a:solidFill>
              <a:srgbClr val="961073"/>
            </a:solidFill>
          </a:ln>
        </p:spPr>
        <p:style>
          <a:lnRef idx="0">
            <a:srgbClr val="000000"/>
          </a:lnRef>
          <a:fillRef idx="0">
            <a:srgbClr val="000000"/>
          </a:fillRef>
          <a:effectRef idx="0">
            <a:srgbClr val="000000"/>
          </a:effectRef>
          <a:fontRef idx="minor"/>
        </p:style>
        <p:txBody>
          <a:bodyPr wrap="square" lIns="90000" tIns="45000" rIns="90000" bIns="45000">
            <a:spAutoFit/>
          </a:bodyPr>
          <a:lstStyle/>
          <a:p>
            <a:pPr algn="ctr">
              <a:lnSpc>
                <a:spcPct val="150000"/>
              </a:lnSpc>
              <a:defRPr/>
            </a:pPr>
            <a:r>
              <a:rPr lang="fr-FR" sz="2500" b="1" strike="noStrike" spc="-1">
                <a:solidFill>
                  <a:srgbClr val="0CA8A8"/>
                </a:solidFill>
                <a:latin typeface="Calibri"/>
                <a:ea typeface="DejaVu Sans"/>
              </a:rPr>
              <a:t>L’ambition du GT/ rappel des objectifs</a:t>
            </a:r>
            <a:endParaRPr/>
          </a:p>
        </p:txBody>
      </p:sp>
      <p:pic>
        <p:nvPicPr>
          <p:cNvPr id="3" name="Image 2" descr="Une image contenant texte, Police, Graphique, logo&#10;&#10;Description générée automatiquement" hidden="0"/>
          <p:cNvPicPr>
            <a:picLocks noChangeAspect="1"/>
          </p:cNvPicPr>
          <p:nvPr isPhoto="0" userDrawn="0"/>
        </p:nvPicPr>
        <p:blipFill>
          <a:blip r:embed="rId4"/>
          <a:stretch/>
        </p:blipFill>
        <p:spPr bwMode="auto">
          <a:xfrm>
            <a:off x="10344472" y="109332"/>
            <a:ext cx="1656184" cy="583343"/>
          </a:xfrm>
          <a:prstGeom prst="rect">
            <a:avLst/>
          </a:prstGeom>
        </p:spPr>
      </p:pic>
      <p:pic>
        <p:nvPicPr>
          <p:cNvPr id="5" name="Image 16" hidden="0"/>
          <p:cNvPicPr/>
          <p:nvPr isPhoto="0" userDrawn="0"/>
        </p:nvPicPr>
        <p:blipFill>
          <a:blip r:embed="rId5"/>
          <a:stretch/>
        </p:blipFill>
        <p:spPr bwMode="auto">
          <a:xfrm>
            <a:off x="1726735" y="174725"/>
            <a:ext cx="1293098" cy="420676"/>
          </a:xfrm>
          <a:prstGeom prst="rect">
            <a:avLst/>
          </a:prstGeom>
          <a:ln w="9360">
            <a:noFill/>
          </a:ln>
        </p:spPr>
      </p:pic>
      <p:grpSp>
        <p:nvGrpSpPr>
          <p:cNvPr id="6" name="Groupe 5" hidden="0"/>
          <p:cNvGrpSpPr/>
          <p:nvPr isPhoto="0" userDrawn="0"/>
        </p:nvGrpSpPr>
        <p:grpSpPr bwMode="auto">
          <a:xfrm>
            <a:off x="4693547" y="83135"/>
            <a:ext cx="3752859" cy="398655"/>
            <a:chOff x="4693547" y="83135"/>
            <a:chExt cx="3752859" cy="398655"/>
          </a:xfrm>
        </p:grpSpPr>
        <p:sp>
          <p:nvSpPr>
            <p:cNvPr id="8" name="CustomShape 1" hidden="0"/>
            <p:cNvSpPr/>
            <p:nvPr isPhoto="0" userDrawn="0"/>
          </p:nvSpPr>
          <p:spPr bwMode="auto">
            <a:xfrm>
              <a:off x="6708068" y="83135"/>
              <a:ext cx="1738338" cy="398655"/>
            </a:xfrm>
            <a:prstGeom prst="rect">
              <a:avLst/>
            </a:prstGeom>
            <a:noFill/>
            <a:ln>
              <a:noFill/>
            </a:ln>
          </p:spPr>
          <p:style>
            <a:lnRef idx="0">
              <a:srgbClr val="000000"/>
            </a:lnRef>
            <a:fillRef idx="0">
              <a:srgbClr val="000000"/>
            </a:fillRef>
            <a:effectRef idx="0">
              <a:srgbClr val="000000"/>
            </a:effectRef>
            <a:fontRef idx="minor"/>
          </p:style>
          <p:txBody>
            <a:bodyPr wrap="none" lIns="90000" tIns="45000" rIns="90000" bIns="45000">
              <a:spAutoFit/>
            </a:bodyPr>
            <a:lstStyle/>
            <a:p>
              <a:pPr algn="ctr">
                <a:lnSpc>
                  <a:spcPct val="100000"/>
                </a:lnSpc>
                <a:defRPr/>
              </a:pPr>
              <a:r>
                <a:rPr lang="fr-FR" sz="2000" b="1" strike="noStrike" spc="-1">
                  <a:solidFill>
                    <a:srgbClr val="964073"/>
                  </a:solidFill>
                  <a:latin typeface="Calibri"/>
                  <a:ea typeface="DejaVu Sans"/>
                </a:rPr>
                <a:t>GT  OCS/URBA</a:t>
              </a:r>
              <a:endParaRPr lang="fr-FR" sz="2000" b="0" strike="noStrike" spc="-1">
                <a:latin typeface="Calibri"/>
              </a:endParaRPr>
            </a:p>
          </p:txBody>
        </p:sp>
        <p:sp>
          <p:nvSpPr>
            <p:cNvPr id="10" name="CustomShape 2" hidden="0"/>
            <p:cNvSpPr/>
            <p:nvPr isPhoto="0" userDrawn="0"/>
          </p:nvSpPr>
          <p:spPr bwMode="auto">
            <a:xfrm>
              <a:off x="4693547" y="83135"/>
              <a:ext cx="2088626" cy="398655"/>
            </a:xfrm>
            <a:prstGeom prst="rect">
              <a:avLst/>
            </a:prstGeom>
            <a:noFill/>
            <a:ln>
              <a:noFill/>
            </a:ln>
          </p:spPr>
          <p:style>
            <a:lnRef idx="0">
              <a:srgbClr val="000000"/>
            </a:lnRef>
            <a:fillRef idx="0">
              <a:srgbClr val="000000"/>
            </a:fillRef>
            <a:effectRef idx="0">
              <a:srgbClr val="000000"/>
            </a:effectRef>
            <a:fontRef idx="minor"/>
          </p:style>
          <p:txBody>
            <a:bodyPr wrap="none" lIns="90000" tIns="45000" rIns="90000" bIns="45000">
              <a:spAutoFit/>
            </a:bodyPr>
            <a:lstStyle/>
            <a:p>
              <a:pPr algn="ctr">
                <a:lnSpc>
                  <a:spcPct val="100000"/>
                </a:lnSpc>
                <a:defRPr/>
              </a:pPr>
              <a:r>
                <a:rPr lang="fr-FR" sz="2000" b="1" strike="noStrike" spc="-1">
                  <a:solidFill>
                    <a:srgbClr val="964073"/>
                  </a:solidFill>
                  <a:latin typeface="Calibri"/>
                  <a:ea typeface="DejaVu Sans"/>
                </a:rPr>
                <a:t>Jeudi 27 juin 2024</a:t>
              </a:r>
              <a:endParaRPr lang="fr-FR" sz="2000" b="0" strike="noStrike" spc="-1">
                <a:latin typeface="Calibri"/>
              </a:endParaRPr>
            </a:p>
          </p:txBody>
        </p:sp>
      </p:gr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hidden="0"/>
        <p:cNvGrpSpPr/>
        <p:nvPr isPhoto="0" userDrawn="0"/>
      </p:nvGrpSpPr>
      <p:grpSpPr bwMode="auto">
        <a:xfrm>
          <a:off x="0" y="0"/>
          <a:ext cx="0" cy="0"/>
          <a:chOff x="0" y="0"/>
          <a:chExt cx="0" cy="0"/>
        </a:xfrm>
      </p:grpSpPr>
      <p:pic>
        <p:nvPicPr>
          <p:cNvPr id="93" name="Image 15" hidden="0"/>
          <p:cNvPicPr/>
          <p:nvPr isPhoto="0" userDrawn="0"/>
        </p:nvPicPr>
        <p:blipFill>
          <a:blip r:embed="rId3"/>
          <a:stretch/>
        </p:blipFill>
        <p:spPr bwMode="auto">
          <a:xfrm>
            <a:off x="-2179" y="42909"/>
            <a:ext cx="1541160" cy="1196640"/>
          </a:xfrm>
          <a:prstGeom prst="rect">
            <a:avLst/>
          </a:prstGeom>
          <a:ln w="9360">
            <a:noFill/>
          </a:ln>
        </p:spPr>
      </p:pic>
      <p:pic>
        <p:nvPicPr>
          <p:cNvPr id="3" name="Image 2" descr="Une image contenant texte, Police, Graphique, logo&#10;&#10;Description générée automatiquement" hidden="0"/>
          <p:cNvPicPr>
            <a:picLocks noChangeAspect="1"/>
          </p:cNvPicPr>
          <p:nvPr isPhoto="0" userDrawn="0"/>
        </p:nvPicPr>
        <p:blipFill>
          <a:blip r:embed="rId4"/>
          <a:stretch/>
        </p:blipFill>
        <p:spPr bwMode="auto">
          <a:xfrm>
            <a:off x="10403642" y="76575"/>
            <a:ext cx="1656184" cy="583343"/>
          </a:xfrm>
          <a:prstGeom prst="rect">
            <a:avLst/>
          </a:prstGeom>
        </p:spPr>
      </p:pic>
      <p:sp>
        <p:nvSpPr>
          <p:cNvPr id="2" name="ZoneTexte 1" hidden="0"/>
          <p:cNvSpPr txBox="1"/>
          <p:nvPr isPhoto="0" userDrawn="0"/>
        </p:nvSpPr>
        <p:spPr bwMode="auto">
          <a:xfrm>
            <a:off x="1919536" y="1018830"/>
            <a:ext cx="9649072" cy="477054"/>
          </a:xfrm>
          <a:prstGeom prst="rect">
            <a:avLst/>
          </a:prstGeom>
          <a:noFill/>
          <a:ln w="28575">
            <a:solidFill>
              <a:srgbClr val="6C2E53"/>
            </a:solidFill>
          </a:ln>
        </p:spPr>
        <p:txBody>
          <a:bodyPr wrap="square" rtlCol="0">
            <a:spAutoFit/>
          </a:bodyPr>
          <a:lstStyle/>
          <a:p>
            <a:pPr algn="ctr">
              <a:defRPr/>
            </a:pPr>
            <a:r>
              <a:rPr lang="fr-FR" sz="2500" b="1">
                <a:solidFill>
                  <a:srgbClr val="0CA8A8"/>
                </a:solidFill>
              </a:rPr>
              <a:t>Deux thématiques, deux lots de données fortement utiles et utilisées</a:t>
            </a:r>
            <a:endParaRPr/>
          </a:p>
        </p:txBody>
      </p:sp>
      <p:sp>
        <p:nvSpPr>
          <p:cNvPr id="4" name="Ellipse 3" hidden="0"/>
          <p:cNvSpPr/>
          <p:nvPr isPhoto="0" userDrawn="0"/>
        </p:nvSpPr>
        <p:spPr bwMode="auto">
          <a:xfrm>
            <a:off x="6216922" y="2189973"/>
            <a:ext cx="5672288" cy="2473865"/>
          </a:xfrm>
          <a:prstGeom prst="ellipse">
            <a:avLst/>
          </a:prstGeom>
          <a:solidFill>
            <a:srgbClr val="0CA8A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r>
              <a:rPr lang="fr-FR" sz="2200" b="1"/>
              <a:t>L’occupation du sol à grande échelle : </a:t>
            </a:r>
            <a:endParaRPr/>
          </a:p>
          <a:p>
            <a:pPr marL="285750" indent="-285750" algn="ctr">
              <a:buFont typeface="Symbol"/>
              <a:buChar char="Þ"/>
              <a:defRPr/>
            </a:pPr>
            <a:r>
              <a:rPr lang="fr-FR"/>
              <a:t>Une nouvelle donnée nationale : l’OCSGE</a:t>
            </a:r>
            <a:endParaRPr/>
          </a:p>
          <a:p>
            <a:pPr marL="285750" indent="-285750" algn="ctr">
              <a:buFont typeface="Symbol"/>
              <a:buChar char="Þ"/>
              <a:defRPr/>
            </a:pPr>
            <a:r>
              <a:rPr lang="fr-FR"/>
              <a:t>L’évolution des MOS locaux</a:t>
            </a:r>
            <a:endParaRPr/>
          </a:p>
        </p:txBody>
      </p:sp>
      <p:sp>
        <p:nvSpPr>
          <p:cNvPr id="5" name="Ellipse 4" hidden="0"/>
          <p:cNvSpPr/>
          <p:nvPr isPhoto="0" userDrawn="0"/>
        </p:nvSpPr>
        <p:spPr bwMode="auto">
          <a:xfrm>
            <a:off x="618642" y="2189973"/>
            <a:ext cx="5456264" cy="2473865"/>
          </a:xfrm>
          <a:prstGeom prst="ellipse">
            <a:avLst/>
          </a:prstGeom>
          <a:solidFill>
            <a:srgbClr val="6C2E5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r>
              <a:rPr lang="fr-FR" sz="2200" b="1">
                <a:solidFill>
                  <a:schemeClr val="bg1"/>
                </a:solidFill>
              </a:rPr>
              <a:t>La dématérialisation des documents d’urbanisme </a:t>
            </a:r>
            <a:r>
              <a:rPr lang="fr-FR">
                <a:solidFill>
                  <a:schemeClr val="bg1"/>
                </a:solidFill>
              </a:rPr>
              <a:t>:</a:t>
            </a:r>
            <a:endParaRPr/>
          </a:p>
          <a:p>
            <a:pPr marL="285750" indent="-285750" algn="ctr">
              <a:buFont typeface="Symbol"/>
              <a:buChar char="Þ"/>
              <a:defRPr/>
            </a:pPr>
            <a:r>
              <a:rPr lang="fr-FR">
                <a:solidFill>
                  <a:schemeClr val="bg1"/>
                </a:solidFill>
              </a:rPr>
              <a:t>l’avancement de la mise au standard GPU des PLU</a:t>
            </a:r>
            <a:endParaRPr/>
          </a:p>
          <a:p>
            <a:pPr marL="285750" indent="-285750" algn="ctr">
              <a:buFont typeface="Symbol"/>
              <a:buChar char="Þ"/>
              <a:defRPr/>
            </a:pPr>
            <a:r>
              <a:rPr lang="fr-FR">
                <a:solidFill>
                  <a:schemeClr val="bg1"/>
                </a:solidFill>
              </a:rPr>
              <a:t>Le suivi technique et le croisement avec d’autres indicateurs  </a:t>
            </a:r>
            <a:endParaRPr/>
          </a:p>
        </p:txBody>
      </p:sp>
      <p:sp>
        <p:nvSpPr>
          <p:cNvPr id="6" name="Flèche : droite 5" hidden="0"/>
          <p:cNvSpPr/>
          <p:nvPr isPhoto="0" userDrawn="0"/>
        </p:nvSpPr>
        <p:spPr bwMode="auto">
          <a:xfrm>
            <a:off x="2855640" y="5415811"/>
            <a:ext cx="936104" cy="362360"/>
          </a:xfrm>
          <a:prstGeom prst="rightArrow">
            <a:avLst>
              <a:gd name="adj1" fmla="val 50000"/>
              <a:gd name="adj2" fmla="val 50000"/>
            </a:avLst>
          </a:prstGeom>
          <a:solidFill>
            <a:srgbClr val="6C2E53"/>
          </a:solidFill>
          <a:ln>
            <a:solidFill>
              <a:srgbClr val="0CA8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fr-FR"/>
          </a:p>
        </p:txBody>
      </p:sp>
      <p:sp>
        <p:nvSpPr>
          <p:cNvPr id="9" name="ZoneTexte 8" hidden="0"/>
          <p:cNvSpPr txBox="1"/>
          <p:nvPr isPhoto="0" userDrawn="0"/>
        </p:nvSpPr>
        <p:spPr bwMode="auto">
          <a:xfrm>
            <a:off x="4079776" y="5273826"/>
            <a:ext cx="6912768" cy="646331"/>
          </a:xfrm>
          <a:prstGeom prst="rect">
            <a:avLst/>
          </a:prstGeom>
          <a:noFill/>
        </p:spPr>
        <p:txBody>
          <a:bodyPr wrap="square" rtlCol="0">
            <a:spAutoFit/>
          </a:bodyPr>
          <a:lstStyle/>
          <a:p>
            <a:pPr>
              <a:defRPr/>
            </a:pPr>
            <a:r>
              <a:rPr lang="fr-FR" b="1"/>
              <a:t>Des données qui peuvent être intimement reliées notamment au gré des cas d’usages et des travaux communs au contexte réglementaire</a:t>
            </a:r>
            <a:endParaRPr/>
          </a:p>
        </p:txBody>
      </p:sp>
      <p:pic>
        <p:nvPicPr>
          <p:cNvPr id="12" name="Image 16" hidden="0"/>
          <p:cNvPicPr/>
          <p:nvPr isPhoto="0" userDrawn="0"/>
        </p:nvPicPr>
        <p:blipFill>
          <a:blip r:embed="rId5"/>
          <a:stretch/>
        </p:blipFill>
        <p:spPr bwMode="auto">
          <a:xfrm>
            <a:off x="1726735" y="174725"/>
            <a:ext cx="1293098" cy="420676"/>
          </a:xfrm>
          <a:prstGeom prst="rect">
            <a:avLst/>
          </a:prstGeom>
          <a:ln w="9360">
            <a:noFill/>
          </a:ln>
        </p:spPr>
      </p:pic>
      <p:grpSp>
        <p:nvGrpSpPr>
          <p:cNvPr id="13" name="Groupe 12" hidden="0"/>
          <p:cNvGrpSpPr/>
          <p:nvPr isPhoto="0" userDrawn="0"/>
        </p:nvGrpSpPr>
        <p:grpSpPr bwMode="auto">
          <a:xfrm>
            <a:off x="4693547" y="83135"/>
            <a:ext cx="3752859" cy="398655"/>
            <a:chOff x="4693547" y="83135"/>
            <a:chExt cx="3752859" cy="398655"/>
          </a:xfrm>
        </p:grpSpPr>
        <p:sp>
          <p:nvSpPr>
            <p:cNvPr id="14" name="CustomShape 1" hidden="0"/>
            <p:cNvSpPr/>
            <p:nvPr isPhoto="0" userDrawn="0"/>
          </p:nvSpPr>
          <p:spPr bwMode="auto">
            <a:xfrm>
              <a:off x="6708068" y="83135"/>
              <a:ext cx="1738338" cy="398655"/>
            </a:xfrm>
            <a:prstGeom prst="rect">
              <a:avLst/>
            </a:prstGeom>
            <a:noFill/>
            <a:ln>
              <a:noFill/>
            </a:ln>
          </p:spPr>
          <p:style>
            <a:lnRef idx="0">
              <a:srgbClr val="000000"/>
            </a:lnRef>
            <a:fillRef idx="0">
              <a:srgbClr val="000000"/>
            </a:fillRef>
            <a:effectRef idx="0">
              <a:srgbClr val="000000"/>
            </a:effectRef>
            <a:fontRef idx="minor"/>
          </p:style>
          <p:txBody>
            <a:bodyPr wrap="none" lIns="90000" tIns="45000" rIns="90000" bIns="45000">
              <a:spAutoFit/>
            </a:bodyPr>
            <a:lstStyle/>
            <a:p>
              <a:pPr algn="ctr">
                <a:lnSpc>
                  <a:spcPct val="100000"/>
                </a:lnSpc>
                <a:defRPr/>
              </a:pPr>
              <a:r>
                <a:rPr lang="fr-FR" sz="2000" b="1" strike="noStrike" spc="-1">
                  <a:solidFill>
                    <a:srgbClr val="964073"/>
                  </a:solidFill>
                  <a:latin typeface="Calibri"/>
                  <a:ea typeface="DejaVu Sans"/>
                </a:rPr>
                <a:t>GT  OCS/URBA</a:t>
              </a:r>
              <a:endParaRPr lang="fr-FR" sz="2000" b="0" strike="noStrike" spc="-1">
                <a:latin typeface="Calibri"/>
              </a:endParaRPr>
            </a:p>
          </p:txBody>
        </p:sp>
        <p:sp>
          <p:nvSpPr>
            <p:cNvPr id="15" name="CustomShape 2" hidden="0"/>
            <p:cNvSpPr/>
            <p:nvPr isPhoto="0" userDrawn="0"/>
          </p:nvSpPr>
          <p:spPr bwMode="auto">
            <a:xfrm>
              <a:off x="4693547" y="83135"/>
              <a:ext cx="2088626" cy="398655"/>
            </a:xfrm>
            <a:prstGeom prst="rect">
              <a:avLst/>
            </a:prstGeom>
            <a:noFill/>
            <a:ln>
              <a:noFill/>
            </a:ln>
          </p:spPr>
          <p:style>
            <a:lnRef idx="0">
              <a:srgbClr val="000000"/>
            </a:lnRef>
            <a:fillRef idx="0">
              <a:srgbClr val="000000"/>
            </a:fillRef>
            <a:effectRef idx="0">
              <a:srgbClr val="000000"/>
            </a:effectRef>
            <a:fontRef idx="minor"/>
          </p:style>
          <p:txBody>
            <a:bodyPr wrap="none" lIns="90000" tIns="45000" rIns="90000" bIns="45000">
              <a:spAutoFit/>
            </a:bodyPr>
            <a:lstStyle/>
            <a:p>
              <a:pPr algn="ctr">
                <a:lnSpc>
                  <a:spcPct val="100000"/>
                </a:lnSpc>
                <a:defRPr/>
              </a:pPr>
              <a:r>
                <a:rPr lang="fr-FR" sz="2000" b="1" strike="noStrike" spc="-1">
                  <a:solidFill>
                    <a:srgbClr val="964073"/>
                  </a:solidFill>
                  <a:latin typeface="Calibri"/>
                  <a:ea typeface="DejaVu Sans"/>
                </a:rPr>
                <a:t>Jeudi 27 juin 2024</a:t>
              </a:r>
              <a:endParaRPr lang="fr-FR" sz="2000" b="0" strike="noStrike" spc="-1">
                <a:latin typeface="Calibri"/>
              </a:endParaRPr>
            </a:p>
          </p:txBody>
        </p:sp>
      </p:gr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hidden="0"/>
        <p:cNvGrpSpPr/>
        <p:nvPr isPhoto="0" userDrawn="0"/>
      </p:nvGrpSpPr>
      <p:grpSpPr bwMode="auto">
        <a:xfrm>
          <a:off x="0" y="0"/>
          <a:ext cx="0" cy="0"/>
          <a:chOff x="0" y="0"/>
          <a:chExt cx="0" cy="0"/>
        </a:xfrm>
      </p:grpSpPr>
      <p:pic>
        <p:nvPicPr>
          <p:cNvPr id="93" name="Image 15" hidden="0"/>
          <p:cNvPicPr/>
          <p:nvPr isPhoto="0" userDrawn="0"/>
        </p:nvPicPr>
        <p:blipFill>
          <a:blip r:embed="rId3"/>
          <a:stretch/>
        </p:blipFill>
        <p:spPr bwMode="auto">
          <a:xfrm>
            <a:off x="131760" y="160200"/>
            <a:ext cx="1067696" cy="829017"/>
          </a:xfrm>
          <a:prstGeom prst="rect">
            <a:avLst/>
          </a:prstGeom>
          <a:ln w="9360">
            <a:noFill/>
          </a:ln>
        </p:spPr>
      </p:pic>
      <p:pic>
        <p:nvPicPr>
          <p:cNvPr id="94" name="Image 16" hidden="0"/>
          <p:cNvPicPr/>
          <p:nvPr isPhoto="0" userDrawn="0"/>
        </p:nvPicPr>
        <p:blipFill>
          <a:blip r:embed="rId4"/>
          <a:stretch/>
        </p:blipFill>
        <p:spPr bwMode="auto">
          <a:xfrm>
            <a:off x="9802800" y="128520"/>
            <a:ext cx="2082600" cy="677520"/>
          </a:xfrm>
          <a:prstGeom prst="rect">
            <a:avLst/>
          </a:prstGeom>
          <a:ln w="9360">
            <a:noFill/>
          </a:ln>
        </p:spPr>
      </p:pic>
      <p:pic>
        <p:nvPicPr>
          <p:cNvPr id="3" name="Image 2" descr="Une image contenant texte, Police, Graphique, logo&#10;&#10;Description générée automatiquement" hidden="0"/>
          <p:cNvPicPr>
            <a:picLocks noChangeAspect="1"/>
          </p:cNvPicPr>
          <p:nvPr isPhoto="0" userDrawn="0"/>
        </p:nvPicPr>
        <p:blipFill>
          <a:blip r:embed="rId5"/>
          <a:stretch/>
        </p:blipFill>
        <p:spPr bwMode="auto">
          <a:xfrm>
            <a:off x="10359987" y="6148318"/>
            <a:ext cx="1656184" cy="583343"/>
          </a:xfrm>
          <a:prstGeom prst="rect">
            <a:avLst/>
          </a:prstGeom>
        </p:spPr>
      </p:pic>
      <p:sp>
        <p:nvSpPr>
          <p:cNvPr id="9" name="ZoneTexte 8" hidden="0"/>
          <p:cNvSpPr txBox="1"/>
          <p:nvPr isPhoto="0" userDrawn="0"/>
        </p:nvSpPr>
        <p:spPr bwMode="auto">
          <a:xfrm>
            <a:off x="2999656" y="5728613"/>
            <a:ext cx="5040560" cy="646331"/>
          </a:xfrm>
          <a:prstGeom prst="rect">
            <a:avLst/>
          </a:prstGeom>
          <a:noFill/>
        </p:spPr>
        <p:txBody>
          <a:bodyPr wrap="square" rtlCol="0">
            <a:spAutoFit/>
          </a:bodyPr>
          <a:lstStyle/>
          <a:p>
            <a:pPr>
              <a:defRPr/>
            </a:pPr>
            <a:r>
              <a:rPr lang="fr-FR" b="1"/>
              <a:t>Des cas d’usages et des travaux communs en lien avec le contexte réglementaire</a:t>
            </a:r>
            <a:endParaRPr/>
          </a:p>
        </p:txBody>
      </p:sp>
      <p:sp>
        <p:nvSpPr>
          <p:cNvPr id="8" name="CustomShape 2" hidden="0"/>
          <p:cNvSpPr/>
          <p:nvPr isPhoto="0" userDrawn="0"/>
        </p:nvSpPr>
        <p:spPr bwMode="auto">
          <a:xfrm>
            <a:off x="7127870" y="138240"/>
            <a:ext cx="2088626" cy="398655"/>
          </a:xfrm>
          <a:prstGeom prst="rect">
            <a:avLst/>
          </a:prstGeom>
          <a:noFill/>
          <a:ln>
            <a:noFill/>
          </a:ln>
        </p:spPr>
        <p:style>
          <a:lnRef idx="0">
            <a:srgbClr val="000000"/>
          </a:lnRef>
          <a:fillRef idx="0">
            <a:srgbClr val="000000"/>
          </a:fillRef>
          <a:effectRef idx="0">
            <a:srgbClr val="000000"/>
          </a:effectRef>
          <a:fontRef idx="minor"/>
        </p:style>
        <p:txBody>
          <a:bodyPr wrap="none" lIns="90000" tIns="45000" rIns="90000" bIns="45000">
            <a:spAutoFit/>
          </a:bodyPr>
          <a:lstStyle/>
          <a:p>
            <a:pPr algn="ctr">
              <a:lnSpc>
                <a:spcPct val="100000"/>
              </a:lnSpc>
              <a:defRPr/>
            </a:pPr>
            <a:r>
              <a:rPr lang="fr-FR" sz="2000" b="1" strike="noStrike" spc="-1">
                <a:solidFill>
                  <a:srgbClr val="964073"/>
                </a:solidFill>
                <a:latin typeface="Calibri"/>
                <a:ea typeface="DejaVu Sans"/>
              </a:rPr>
              <a:t>Jeudi 27 juin 2024</a:t>
            </a:r>
            <a:endParaRPr lang="fr-FR" sz="2000" b="0" strike="noStrike" spc="-1">
              <a:latin typeface="Calibri"/>
            </a:endParaRPr>
          </a:p>
        </p:txBody>
      </p:sp>
      <p:pic>
        <p:nvPicPr>
          <p:cNvPr id="13" name="Image 12" descr="Une image contenant carte, texte, atlas&#10;&#10;Description générée automatiquement" hidden="0"/>
          <p:cNvPicPr>
            <a:picLocks noChangeAspect="1"/>
          </p:cNvPicPr>
          <p:nvPr isPhoto="0" userDrawn="0"/>
        </p:nvPicPr>
        <p:blipFill>
          <a:blip r:embed="rId6"/>
          <a:srcRect l="0" t="0" r="4942" b="0"/>
          <a:stretch/>
        </p:blipFill>
        <p:spPr bwMode="auto">
          <a:xfrm>
            <a:off x="2942240" y="0"/>
            <a:ext cx="9220326" cy="6858000"/>
          </a:xfrm>
          <a:prstGeom prst="rect">
            <a:avLst/>
          </a:prstGeom>
        </p:spPr>
      </p:pic>
      <p:sp>
        <p:nvSpPr>
          <p:cNvPr id="2" name="ZoneTexte 1" hidden="0"/>
          <p:cNvSpPr txBox="1"/>
          <p:nvPr isPhoto="0" userDrawn="0"/>
        </p:nvSpPr>
        <p:spPr bwMode="auto">
          <a:xfrm>
            <a:off x="250664" y="1810406"/>
            <a:ext cx="4296765" cy="1169551"/>
          </a:xfrm>
          <a:prstGeom prst="rect">
            <a:avLst/>
          </a:prstGeom>
          <a:solidFill>
            <a:srgbClr val="6C2E53"/>
          </a:solidFill>
          <a:ln w="28575">
            <a:solidFill>
              <a:srgbClr val="0CA8A8"/>
            </a:solidFill>
          </a:ln>
        </p:spPr>
        <p:txBody>
          <a:bodyPr wrap="square" rtlCol="0">
            <a:spAutoFit/>
          </a:bodyPr>
          <a:lstStyle/>
          <a:p>
            <a:pPr algn="ctr">
              <a:defRPr/>
            </a:pPr>
            <a:r>
              <a:rPr lang="fr-FR" sz="2500" b="1">
                <a:solidFill>
                  <a:schemeClr val="bg1"/>
                </a:solidFill>
              </a:rPr>
              <a:t>La belle avancée des PLU numérisés dans le Var </a:t>
            </a:r>
            <a:endParaRPr/>
          </a:p>
          <a:p>
            <a:pPr algn="ctr">
              <a:defRPr/>
            </a:pPr>
            <a:r>
              <a:rPr lang="fr-FR" sz="2000" b="1">
                <a:solidFill>
                  <a:schemeClr val="bg1"/>
                </a:solidFill>
              </a:rPr>
              <a:t>(Etat au 24 juin 2024)</a:t>
            </a:r>
            <a:endParaRPr/>
          </a:p>
        </p:txBody>
      </p:sp>
      <p:sp>
        <p:nvSpPr>
          <p:cNvPr id="15" name="ZoneTexte 14" hidden="0"/>
          <p:cNvSpPr txBox="1"/>
          <p:nvPr isPhoto="0" userDrawn="0"/>
        </p:nvSpPr>
        <p:spPr bwMode="auto">
          <a:xfrm>
            <a:off x="250664" y="3172346"/>
            <a:ext cx="4549192" cy="3431709"/>
          </a:xfrm>
          <a:prstGeom prst="rect">
            <a:avLst/>
          </a:prstGeom>
          <a:noFill/>
        </p:spPr>
        <p:txBody>
          <a:bodyPr wrap="square" rtlCol="0">
            <a:spAutoFit/>
          </a:bodyPr>
          <a:lstStyle/>
          <a:p>
            <a:pPr marL="285750" indent="-285750">
              <a:buFont typeface="Arial"/>
              <a:buChar char="•"/>
              <a:defRPr/>
            </a:pPr>
            <a:r>
              <a:rPr lang="fr-FR">
                <a:solidFill>
                  <a:srgbClr val="000000"/>
                </a:solidFill>
                <a:latin typeface="Calibri"/>
                <a:ea typeface="Times New Roman"/>
              </a:rPr>
              <a:t>Plus que 13 communes non publiées</a:t>
            </a:r>
            <a:endParaRPr/>
          </a:p>
          <a:p>
            <a:pPr marL="285750" indent="-285750">
              <a:buFont typeface="Arial"/>
              <a:buChar char="•"/>
              <a:defRPr/>
            </a:pPr>
            <a:r>
              <a:rPr lang="fr-FR">
                <a:solidFill>
                  <a:srgbClr val="000000"/>
                </a:solidFill>
                <a:latin typeface="Calibri"/>
                <a:ea typeface="Times New Roman"/>
              </a:rPr>
              <a:t>9 communes </a:t>
            </a:r>
            <a:r>
              <a:rPr lang="fr-FR">
                <a:solidFill>
                  <a:srgbClr val="000000"/>
                </a:solidFill>
                <a:latin typeface="Calibri"/>
                <a:ea typeface="Times New Roman"/>
              </a:rPr>
              <a:t>au RNU dans le Var :</a:t>
            </a:r>
            <a:endParaRPr/>
          </a:p>
          <a:p>
            <a:pPr marL="285750" indent="-285750">
              <a:buFontTx/>
              <a:buChar char="-"/>
              <a:defRPr/>
            </a:pPr>
            <a:r>
              <a:rPr lang="fr-FR" sz="1500">
                <a:solidFill>
                  <a:srgbClr val="000000"/>
                </a:solidFill>
                <a:latin typeface="Calibri"/>
              </a:rPr>
              <a:t>Carqueiranne</a:t>
            </a:r>
            <a:endParaRPr/>
          </a:p>
          <a:p>
            <a:pPr marL="285750" indent="-285750">
              <a:buFontTx/>
              <a:buChar char="-"/>
              <a:defRPr/>
            </a:pPr>
            <a:r>
              <a:rPr lang="fr-FR" sz="1500">
                <a:solidFill>
                  <a:srgbClr val="000000"/>
                </a:solidFill>
                <a:latin typeface="Calibri"/>
              </a:rPr>
              <a:t>Riboux</a:t>
            </a:r>
            <a:endParaRPr/>
          </a:p>
          <a:p>
            <a:pPr marL="285750" indent="-285750">
              <a:buFontTx/>
              <a:buChar char="-"/>
              <a:defRPr/>
            </a:pPr>
            <a:r>
              <a:rPr lang="fr-FR" sz="1500">
                <a:solidFill>
                  <a:srgbClr val="000000"/>
                </a:solidFill>
                <a:latin typeface="Calibri"/>
              </a:rPr>
              <a:t>Gonfaron</a:t>
            </a:r>
            <a:endParaRPr/>
          </a:p>
          <a:p>
            <a:pPr marL="285750" indent="-285750">
              <a:buFontTx/>
              <a:buChar char="-"/>
              <a:defRPr/>
            </a:pPr>
            <a:r>
              <a:rPr lang="fr-FR" sz="1600">
                <a:solidFill>
                  <a:srgbClr val="000000"/>
                </a:solidFill>
                <a:latin typeface="Calibri"/>
              </a:rPr>
              <a:t>Saint-Paul-en-foret</a:t>
            </a:r>
            <a:endParaRPr/>
          </a:p>
          <a:p>
            <a:pPr marL="285750" indent="-285750">
              <a:buFontTx/>
              <a:buChar char="-"/>
              <a:defRPr/>
            </a:pPr>
            <a:r>
              <a:rPr lang="fr-FR" sz="1600">
                <a:solidFill>
                  <a:srgbClr val="000000"/>
                </a:solidFill>
                <a:latin typeface="Calibri"/>
              </a:rPr>
              <a:t>Tanneron</a:t>
            </a:r>
            <a:endParaRPr/>
          </a:p>
          <a:p>
            <a:pPr marL="285750" indent="-285750">
              <a:buFontTx/>
              <a:buChar char="-"/>
              <a:defRPr/>
            </a:pPr>
            <a:r>
              <a:rPr lang="fr-FR" sz="1600">
                <a:solidFill>
                  <a:srgbClr val="000000"/>
                </a:solidFill>
                <a:latin typeface="Calibri"/>
              </a:rPr>
              <a:t>Bargème</a:t>
            </a:r>
            <a:endParaRPr/>
          </a:p>
          <a:p>
            <a:pPr marL="285750" indent="-285750">
              <a:buFontTx/>
              <a:buChar char="-"/>
              <a:defRPr/>
            </a:pPr>
            <a:r>
              <a:rPr lang="fr-FR" sz="1600">
                <a:solidFill>
                  <a:srgbClr val="000000"/>
                </a:solidFill>
                <a:latin typeface="Calibri"/>
              </a:rPr>
              <a:t>Brenon sur Verdon</a:t>
            </a:r>
            <a:endParaRPr/>
          </a:p>
          <a:p>
            <a:pPr marL="285750" indent="-285750">
              <a:buFontTx/>
              <a:buChar char="-"/>
              <a:defRPr/>
            </a:pPr>
            <a:r>
              <a:rPr lang="fr-FR" sz="1600">
                <a:solidFill>
                  <a:srgbClr val="000000"/>
                </a:solidFill>
                <a:latin typeface="Calibri"/>
              </a:rPr>
              <a:t>Régusse</a:t>
            </a:r>
            <a:endParaRPr/>
          </a:p>
          <a:p>
            <a:pPr marL="285750" indent="-285750">
              <a:buFontTx/>
              <a:buChar char="-"/>
              <a:defRPr/>
            </a:pPr>
            <a:r>
              <a:rPr lang="fr-FR" sz="1600">
                <a:solidFill>
                  <a:srgbClr val="000000"/>
                </a:solidFill>
                <a:latin typeface="Calibri"/>
              </a:rPr>
              <a:t>Ollières</a:t>
            </a:r>
            <a:endParaRPr/>
          </a:p>
          <a:p>
            <a:pPr marL="285750" indent="-285750">
              <a:buFontTx/>
              <a:buChar char="-"/>
              <a:defRPr/>
            </a:pPr>
            <a:r>
              <a:rPr lang="fr-FR" sz="1000" strike="sngStrike">
                <a:solidFill>
                  <a:srgbClr val="000000"/>
                </a:solidFill>
                <a:latin typeface="Calibri"/>
              </a:rPr>
              <a:t>Montferrat</a:t>
            </a:r>
            <a:endParaRPr/>
          </a:p>
          <a:p>
            <a:pPr marL="285750" indent="-285750">
              <a:buFontTx/>
              <a:buChar char="-"/>
              <a:defRPr/>
            </a:pPr>
            <a:r>
              <a:rPr lang="fr-FR" sz="1000" strike="sngStrike">
                <a:solidFill>
                  <a:srgbClr val="000000"/>
                </a:solidFill>
                <a:latin typeface="Calibri"/>
              </a:rPr>
              <a:t>Saint-Julien</a:t>
            </a:r>
            <a:endParaRPr/>
          </a:p>
          <a:p>
            <a:pPr marL="285750" indent="-285750">
              <a:buFontTx/>
              <a:buChar char="-"/>
              <a:defRPr/>
            </a:pPr>
            <a:r>
              <a:rPr lang="fr-FR" sz="1000" strike="sngStrike">
                <a:solidFill>
                  <a:srgbClr val="000000"/>
                </a:solidFill>
                <a:latin typeface="Calibri"/>
              </a:rPr>
              <a:t>Roquebrune/Argens</a:t>
            </a:r>
            <a:endParaRPr/>
          </a:p>
          <a:p>
            <a:pPr marL="285750" indent="-285750">
              <a:buFontTx/>
              <a:buChar char="-"/>
              <a:defRPr/>
            </a:pPr>
            <a:r>
              <a:rPr lang="fr-FR" sz="1000" strike="sngStrike">
                <a:solidFill>
                  <a:srgbClr val="000000"/>
                </a:solidFill>
                <a:latin typeface="Calibri"/>
              </a:rPr>
              <a:t>Les Adrets</a:t>
            </a:r>
            <a:endParaRPr/>
          </a:p>
        </p:txBody>
      </p:sp>
      <p:pic>
        <p:nvPicPr>
          <p:cNvPr id="16" name="Image 16" hidden="0"/>
          <p:cNvPicPr/>
          <p:nvPr isPhoto="0" userDrawn="0"/>
        </p:nvPicPr>
        <p:blipFill>
          <a:blip r:embed="rId4"/>
          <a:stretch/>
        </p:blipFill>
        <p:spPr bwMode="auto">
          <a:xfrm>
            <a:off x="1726735" y="174725"/>
            <a:ext cx="1293098" cy="420676"/>
          </a:xfrm>
          <a:prstGeom prst="rect">
            <a:avLst/>
          </a:prstGeom>
          <a:ln w="9360">
            <a:noFill/>
          </a:ln>
        </p:spPr>
      </p:pic>
      <p:grpSp>
        <p:nvGrpSpPr>
          <p:cNvPr id="17" name="Groupe 16" hidden="0"/>
          <p:cNvGrpSpPr/>
          <p:nvPr isPhoto="0" userDrawn="0"/>
        </p:nvGrpSpPr>
        <p:grpSpPr bwMode="auto">
          <a:xfrm>
            <a:off x="447677" y="1327349"/>
            <a:ext cx="3752859" cy="398655"/>
            <a:chOff x="4693547" y="83135"/>
            <a:chExt cx="3752859" cy="398655"/>
          </a:xfrm>
        </p:grpSpPr>
        <p:sp>
          <p:nvSpPr>
            <p:cNvPr id="18" name="CustomShape 1" hidden="0"/>
            <p:cNvSpPr/>
            <p:nvPr isPhoto="0" userDrawn="0"/>
          </p:nvSpPr>
          <p:spPr bwMode="auto">
            <a:xfrm>
              <a:off x="6708068" y="83135"/>
              <a:ext cx="1738338" cy="398655"/>
            </a:xfrm>
            <a:prstGeom prst="rect">
              <a:avLst/>
            </a:prstGeom>
            <a:noFill/>
            <a:ln>
              <a:noFill/>
            </a:ln>
          </p:spPr>
          <p:style>
            <a:lnRef idx="0">
              <a:srgbClr val="000000"/>
            </a:lnRef>
            <a:fillRef idx="0">
              <a:srgbClr val="000000"/>
            </a:fillRef>
            <a:effectRef idx="0">
              <a:srgbClr val="000000"/>
            </a:effectRef>
            <a:fontRef idx="minor"/>
          </p:style>
          <p:txBody>
            <a:bodyPr wrap="none" lIns="90000" tIns="45000" rIns="90000" bIns="45000">
              <a:spAutoFit/>
            </a:bodyPr>
            <a:lstStyle/>
            <a:p>
              <a:pPr algn="ctr">
                <a:lnSpc>
                  <a:spcPct val="100000"/>
                </a:lnSpc>
                <a:defRPr/>
              </a:pPr>
              <a:r>
                <a:rPr lang="fr-FR" sz="2000" b="1" strike="noStrike" spc="-1">
                  <a:solidFill>
                    <a:srgbClr val="964073"/>
                  </a:solidFill>
                  <a:latin typeface="Calibri"/>
                  <a:ea typeface="DejaVu Sans"/>
                </a:rPr>
                <a:t>GT  OCS/URBA</a:t>
              </a:r>
              <a:endParaRPr lang="fr-FR" sz="2000" b="0" strike="noStrike" spc="-1">
                <a:latin typeface="Calibri"/>
              </a:endParaRPr>
            </a:p>
          </p:txBody>
        </p:sp>
        <p:sp>
          <p:nvSpPr>
            <p:cNvPr id="19" name="CustomShape 2" hidden="0"/>
            <p:cNvSpPr/>
            <p:nvPr isPhoto="0" userDrawn="0"/>
          </p:nvSpPr>
          <p:spPr bwMode="auto">
            <a:xfrm>
              <a:off x="4693547" y="83135"/>
              <a:ext cx="2088626" cy="398655"/>
            </a:xfrm>
            <a:prstGeom prst="rect">
              <a:avLst/>
            </a:prstGeom>
            <a:noFill/>
            <a:ln>
              <a:noFill/>
            </a:ln>
          </p:spPr>
          <p:style>
            <a:lnRef idx="0">
              <a:srgbClr val="000000"/>
            </a:lnRef>
            <a:fillRef idx="0">
              <a:srgbClr val="000000"/>
            </a:fillRef>
            <a:effectRef idx="0">
              <a:srgbClr val="000000"/>
            </a:effectRef>
            <a:fontRef idx="minor"/>
          </p:style>
          <p:txBody>
            <a:bodyPr wrap="none" lIns="90000" tIns="45000" rIns="90000" bIns="45000">
              <a:spAutoFit/>
            </a:bodyPr>
            <a:lstStyle/>
            <a:p>
              <a:pPr algn="ctr">
                <a:lnSpc>
                  <a:spcPct val="100000"/>
                </a:lnSpc>
                <a:defRPr/>
              </a:pPr>
              <a:r>
                <a:rPr lang="fr-FR" sz="2000" b="1" strike="noStrike" spc="-1">
                  <a:solidFill>
                    <a:srgbClr val="964073"/>
                  </a:solidFill>
                  <a:latin typeface="Calibri"/>
                  <a:ea typeface="DejaVu Sans"/>
                </a:rPr>
                <a:t>Jeudi 27 juin 2024</a:t>
              </a:r>
              <a:endParaRPr lang="fr-FR" sz="2000" b="0" strike="noStrike" spc="-1">
                <a:latin typeface="Calibri"/>
              </a:endParaRPr>
            </a:p>
          </p:txBody>
        </p:sp>
      </p:gr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hidden="0"/>
        <p:cNvGrpSpPr/>
        <p:nvPr isPhoto="0" userDrawn="0"/>
      </p:nvGrpSpPr>
      <p:grpSpPr bwMode="auto">
        <a:xfrm>
          <a:off x="0" y="0"/>
          <a:ext cx="0" cy="0"/>
          <a:chOff x="0" y="0"/>
          <a:chExt cx="0" cy="0"/>
        </a:xfrm>
      </p:grpSpPr>
      <p:pic>
        <p:nvPicPr>
          <p:cNvPr id="93" name="Image 15" hidden="0"/>
          <p:cNvPicPr/>
          <p:nvPr isPhoto="0" userDrawn="0"/>
        </p:nvPicPr>
        <p:blipFill>
          <a:blip r:embed="rId3"/>
          <a:stretch/>
        </p:blipFill>
        <p:spPr bwMode="auto">
          <a:xfrm>
            <a:off x="131760" y="160200"/>
            <a:ext cx="1067696" cy="829017"/>
          </a:xfrm>
          <a:prstGeom prst="rect">
            <a:avLst/>
          </a:prstGeom>
          <a:ln w="9360">
            <a:noFill/>
          </a:ln>
        </p:spPr>
      </p:pic>
      <p:pic>
        <p:nvPicPr>
          <p:cNvPr id="3" name="Image 2" descr="Une image contenant texte, Police, Graphique, logo&#10;&#10;Description générée automatiquement" hidden="0"/>
          <p:cNvPicPr>
            <a:picLocks noChangeAspect="1"/>
          </p:cNvPicPr>
          <p:nvPr isPhoto="0" userDrawn="0"/>
        </p:nvPicPr>
        <p:blipFill>
          <a:blip r:embed="rId4"/>
          <a:stretch/>
        </p:blipFill>
        <p:spPr bwMode="auto">
          <a:xfrm>
            <a:off x="10380061" y="146708"/>
            <a:ext cx="1656184" cy="583343"/>
          </a:xfrm>
          <a:prstGeom prst="rect">
            <a:avLst/>
          </a:prstGeom>
        </p:spPr>
      </p:pic>
      <p:sp>
        <p:nvSpPr>
          <p:cNvPr id="2" name="ZoneTexte 1" hidden="0"/>
          <p:cNvSpPr txBox="1"/>
          <p:nvPr isPhoto="0" userDrawn="0"/>
        </p:nvSpPr>
        <p:spPr bwMode="auto">
          <a:xfrm>
            <a:off x="2279576" y="1083153"/>
            <a:ext cx="9605824" cy="477054"/>
          </a:xfrm>
          <a:prstGeom prst="rect">
            <a:avLst/>
          </a:prstGeom>
          <a:solidFill>
            <a:srgbClr val="6C2E53"/>
          </a:solidFill>
          <a:ln w="28575">
            <a:solidFill>
              <a:srgbClr val="0CA8A8"/>
            </a:solidFill>
          </a:ln>
        </p:spPr>
        <p:txBody>
          <a:bodyPr wrap="square" rtlCol="0">
            <a:spAutoFit/>
          </a:bodyPr>
          <a:lstStyle/>
          <a:p>
            <a:pPr algn="ctr">
              <a:defRPr/>
            </a:pPr>
            <a:r>
              <a:rPr lang="fr-FR" sz="2500" b="1">
                <a:solidFill>
                  <a:schemeClr val="bg1"/>
                </a:solidFill>
              </a:rPr>
              <a:t>Des ressources techniques en place, des standards mieux maîtrisés</a:t>
            </a:r>
            <a:endParaRPr/>
          </a:p>
        </p:txBody>
      </p:sp>
      <p:sp>
        <p:nvSpPr>
          <p:cNvPr id="4" name="Rectangle 3" hidden="0"/>
          <p:cNvSpPr/>
          <p:nvPr isPhoto="0" userDrawn="0"/>
        </p:nvSpPr>
        <p:spPr bwMode="auto">
          <a:xfrm>
            <a:off x="599096" y="1837320"/>
            <a:ext cx="7344816" cy="4739759"/>
          </a:xfrm>
          <a:prstGeom prst="rect">
            <a:avLst/>
          </a:prstGeom>
        </p:spPr>
        <p:txBody>
          <a:bodyPr wrap="square">
            <a:spAutoFit/>
          </a:bodyPr>
          <a:lstStyle/>
          <a:p>
            <a:pPr marL="285750" indent="-285750" algn="just">
              <a:buFont typeface="Wingdings"/>
              <a:buChar char="§"/>
              <a:defRPr/>
            </a:pPr>
            <a:r>
              <a:rPr lang="fr-FR" b="1" i="0">
                <a:solidFill>
                  <a:schemeClr val="bg2">
                    <a:lumMod val="50000"/>
                  </a:schemeClr>
                </a:solidFill>
                <a:latin typeface="Marianne"/>
              </a:rPr>
              <a:t>Depuis le 1er janvier 2016 </a:t>
            </a:r>
            <a:r>
              <a:rPr lang="fr-FR" b="0" i="0">
                <a:solidFill>
                  <a:schemeClr val="bg2">
                    <a:lumMod val="50000"/>
                  </a:schemeClr>
                </a:solidFill>
                <a:latin typeface="Marianne"/>
              </a:rPr>
              <a:t>: les collectivités doivent rendre leurs documents d’urbanisme </a:t>
            </a:r>
            <a:r>
              <a:rPr lang="fr-FR" b="1" i="0">
                <a:solidFill>
                  <a:schemeClr val="bg2">
                    <a:lumMod val="50000"/>
                  </a:schemeClr>
                </a:solidFill>
                <a:latin typeface="Marianne"/>
              </a:rPr>
              <a:t>accessibles en ligne</a:t>
            </a:r>
            <a:r>
              <a:rPr lang="fr-FR" b="0" i="0">
                <a:solidFill>
                  <a:schemeClr val="bg2">
                    <a:lumMod val="50000"/>
                  </a:schemeClr>
                </a:solidFill>
                <a:latin typeface="Marianne"/>
              </a:rPr>
              <a:t> (sur leur propre site internet, sur le GPU...);</a:t>
            </a:r>
            <a:endParaRPr/>
          </a:p>
          <a:p>
            <a:pPr algn="just">
              <a:defRPr/>
            </a:pPr>
            <a:endParaRPr lang="fr-FR" sz="1000" b="1" i="0">
              <a:solidFill>
                <a:schemeClr val="bg2">
                  <a:lumMod val="50000"/>
                </a:schemeClr>
              </a:solidFill>
              <a:latin typeface="Marianne"/>
            </a:endParaRPr>
          </a:p>
          <a:p>
            <a:pPr marL="285750" indent="-285750" algn="just">
              <a:buFont typeface="Wingdings"/>
              <a:buChar char="§"/>
              <a:defRPr/>
            </a:pPr>
            <a:r>
              <a:rPr lang="fr-FR" b="1" i="0">
                <a:solidFill>
                  <a:schemeClr val="bg2">
                    <a:lumMod val="50000"/>
                  </a:schemeClr>
                </a:solidFill>
                <a:latin typeface="Marianne"/>
              </a:rPr>
              <a:t>Depuis le 1</a:t>
            </a:r>
            <a:r>
              <a:rPr lang="fr-FR" b="1" i="0" baseline="30000">
                <a:solidFill>
                  <a:schemeClr val="bg2">
                    <a:lumMod val="50000"/>
                  </a:schemeClr>
                </a:solidFill>
                <a:latin typeface="Marianne"/>
              </a:rPr>
              <a:t>e</a:t>
            </a:r>
            <a:r>
              <a:rPr lang="fr-FR" b="1" i="0">
                <a:solidFill>
                  <a:schemeClr val="bg2">
                    <a:lumMod val="50000"/>
                  </a:schemeClr>
                </a:solidFill>
                <a:latin typeface="Marianne"/>
              </a:rPr>
              <a:t> janvier 2020, au titre du CU, la </a:t>
            </a:r>
            <a:r>
              <a:rPr lang="fr-FR" b="1">
                <a:solidFill>
                  <a:schemeClr val="bg2">
                    <a:lumMod val="50000"/>
                  </a:schemeClr>
                </a:solidFill>
                <a:latin typeface="Marianne"/>
              </a:rPr>
              <a:t>publication des nouvelles versions d’un document d’urbanisme </a:t>
            </a:r>
            <a:r>
              <a:rPr lang="fr-FR" b="1" i="0">
                <a:solidFill>
                  <a:schemeClr val="bg2">
                    <a:lumMod val="50000"/>
                  </a:schemeClr>
                </a:solidFill>
                <a:latin typeface="Marianne"/>
              </a:rPr>
              <a:t>sur le GPU est obligatoire : adresse du GPU identique :</a:t>
            </a:r>
            <a:endParaRPr lang="fr-FR" b="1">
              <a:solidFill>
                <a:schemeClr val="bg2">
                  <a:lumMod val="50000"/>
                </a:schemeClr>
              </a:solidFill>
              <a:latin typeface="Marianne"/>
            </a:endParaRPr>
          </a:p>
          <a:p>
            <a:pPr algn="just">
              <a:defRPr/>
            </a:pPr>
            <a:endParaRPr lang="fr-FR" b="1">
              <a:latin typeface="Marianne"/>
            </a:endParaRPr>
          </a:p>
          <a:p>
            <a:pPr marL="285750" indent="-285750" algn="just">
              <a:buFont typeface="Wingdings"/>
              <a:buChar char="§"/>
              <a:defRPr/>
            </a:pPr>
            <a:r>
              <a:rPr lang="fr-FR" b="1">
                <a:latin typeface="Marianne"/>
              </a:rPr>
              <a:t>Toujours une adresse d’information générale disponible :</a:t>
            </a:r>
            <a:endParaRPr/>
          </a:p>
          <a:p>
            <a:pPr marL="285750" indent="-285750" algn="just">
              <a:buFont typeface="Wingdings"/>
              <a:buChar char="§"/>
              <a:defRPr/>
            </a:pPr>
            <a:endParaRPr lang="fr-FR" b="1">
              <a:latin typeface="Marianne"/>
            </a:endParaRPr>
          </a:p>
          <a:p>
            <a:pPr marL="285750" indent="-285750" algn="just">
              <a:buFont typeface="Wingdings"/>
              <a:buChar char="§"/>
              <a:defRPr/>
            </a:pPr>
            <a:endParaRPr lang="fr-FR" b="1">
              <a:latin typeface="Marianne"/>
            </a:endParaRPr>
          </a:p>
          <a:p>
            <a:pPr marL="285750" indent="-285750" algn="just">
              <a:buFont typeface="Wingdings"/>
              <a:buChar char="§"/>
              <a:defRPr/>
            </a:pPr>
            <a:r>
              <a:rPr lang="fr-FR" b="1">
                <a:latin typeface="Marianne"/>
              </a:rPr>
              <a:t>Le standard en vigueur : V2017d – février 2021 =&gt;&gt;&gt;&gt;&gt;&gt;&gt;&gt;&gt;&gt;&gt;&gt;&gt;&gt;&gt;&gt;&gt;</a:t>
            </a:r>
            <a:endParaRPr/>
          </a:p>
          <a:p>
            <a:pPr marL="285750" indent="-285750" algn="just">
              <a:buFont typeface="Wingdings"/>
              <a:buChar char="§"/>
              <a:defRPr/>
            </a:pPr>
            <a:endParaRPr lang="fr-FR" sz="500" b="1">
              <a:latin typeface="Marianne"/>
            </a:endParaRPr>
          </a:p>
          <a:p>
            <a:pPr marL="285750" indent="-285750" algn="just">
              <a:buFont typeface="Wingdings"/>
              <a:buChar char="§"/>
              <a:defRPr/>
            </a:pPr>
            <a:r>
              <a:rPr lang="fr-FR" b="1">
                <a:latin typeface="Marianne"/>
              </a:rPr>
              <a:t>Des aspects techniques (champs…) encore difficiles à comprendre</a:t>
            </a:r>
            <a:endParaRPr/>
          </a:p>
          <a:p>
            <a:pPr algn="just">
              <a:defRPr/>
            </a:pPr>
            <a:endParaRPr lang="fr-FR" sz="500" b="1">
              <a:latin typeface="Marianne"/>
            </a:endParaRPr>
          </a:p>
          <a:p>
            <a:pPr marL="285750" indent="-285750" algn="just">
              <a:buFont typeface="Wingdings"/>
              <a:buChar char="§"/>
              <a:defRPr/>
            </a:pPr>
            <a:r>
              <a:rPr lang="fr-FR" b="1">
                <a:latin typeface="Marianne"/>
              </a:rPr>
              <a:t>Une personne relai et appui technique pour les difficultés d’application  du standard : </a:t>
            </a:r>
            <a:r>
              <a:rPr lang="fr-FR" sz="1500">
                <a:latin typeface="Marianne"/>
              </a:rPr>
              <a:t>Geoportail Urbanisme - DDTM 83/SPP/PSIGALE/BSIG emis par FAVALLI Josiane - DDTM 83/SPP/PSIGALE/BSIG </a:t>
            </a:r>
            <a:r>
              <a:rPr lang="fr-FR" sz="1500" u="sng">
                <a:latin typeface="Marianne"/>
                <a:hlinkClick r:id="rId5" tooltip="mailto:ddtm-geoportail-urbanisme@var.gouv.fr"/>
              </a:rPr>
              <a:t>ddtm-geoportail-urbanisme@var.gouv.fr</a:t>
            </a:r>
            <a:r>
              <a:rPr lang="fr-FR" sz="1500">
                <a:latin typeface="Marianne"/>
              </a:rPr>
              <a:t>  (en + des BET maintenant mieux rodés, </a:t>
            </a:r>
            <a:r>
              <a:rPr lang="fr-FR" sz="1500">
                <a:latin typeface="Marianne"/>
              </a:rPr>
              <a:t>Crige</a:t>
            </a:r>
            <a:r>
              <a:rPr lang="fr-FR" sz="1500">
                <a:latin typeface="Marianne"/>
              </a:rPr>
              <a:t>,…)</a:t>
            </a:r>
            <a:endParaRPr/>
          </a:p>
        </p:txBody>
      </p:sp>
      <p:sp>
        <p:nvSpPr>
          <p:cNvPr id="7" name="CustomShape 5" hidden="0"/>
          <p:cNvSpPr/>
          <p:nvPr isPhoto="0" userDrawn="0"/>
        </p:nvSpPr>
        <p:spPr bwMode="auto">
          <a:xfrm>
            <a:off x="2783632" y="3394778"/>
            <a:ext cx="3455475" cy="306323"/>
          </a:xfrm>
          <a:prstGeom prst="rect">
            <a:avLst/>
          </a:prstGeom>
          <a:noFill/>
          <a:ln w="9360">
            <a:noFill/>
          </a:ln>
        </p:spPr>
        <p:style>
          <a:lnRef idx="0">
            <a:srgbClr val="000000"/>
          </a:lnRef>
          <a:fillRef idx="0">
            <a:srgbClr val="000000"/>
          </a:fillRef>
          <a:effectRef idx="0">
            <a:srgbClr val="000000"/>
          </a:effectRef>
          <a:fontRef idx="minor"/>
        </p:style>
        <p:txBody>
          <a:bodyPr wrap="none" lIns="90000" tIns="45000" rIns="90000" bIns="45000">
            <a:spAutoFit/>
          </a:bodyPr>
          <a:lstStyle/>
          <a:p>
            <a:pPr>
              <a:lnSpc>
                <a:spcPct val="100000"/>
              </a:lnSpc>
              <a:defRPr/>
            </a:pPr>
            <a:r>
              <a:rPr lang="fr-FR" sz="1400" u="sng" spc="-1">
                <a:solidFill>
                  <a:srgbClr val="000000"/>
                </a:solidFill>
                <a:hlinkClick r:id="rId6" tooltip="https://www.geoportail-urbanisme.gouv.fr/"/>
              </a:rPr>
              <a:t>https://www.geoportail-urbanisme.gouv.fr/</a:t>
            </a:r>
            <a:endParaRPr lang="fr-FR" sz="1400" spc="-1">
              <a:solidFill>
                <a:srgbClr val="000000"/>
              </a:solidFill>
            </a:endParaRPr>
          </a:p>
        </p:txBody>
      </p:sp>
      <p:sp>
        <p:nvSpPr>
          <p:cNvPr id="10" name="ZoneTexte 9" hidden="0"/>
          <p:cNvSpPr txBox="1"/>
          <p:nvPr isPhoto="0" userDrawn="0"/>
        </p:nvSpPr>
        <p:spPr bwMode="auto">
          <a:xfrm>
            <a:off x="839416" y="4173438"/>
            <a:ext cx="6537960" cy="369332"/>
          </a:xfrm>
          <a:prstGeom prst="rect">
            <a:avLst/>
          </a:prstGeom>
          <a:noFill/>
        </p:spPr>
        <p:txBody>
          <a:bodyPr wrap="square">
            <a:spAutoFit/>
          </a:bodyPr>
          <a:lstStyle/>
          <a:p>
            <a:pPr>
              <a:defRPr/>
            </a:pPr>
            <a:r>
              <a:rPr lang="fr-FR" sz="1800" u="sng">
                <a:solidFill>
                  <a:srgbClr val="000000"/>
                </a:solidFill>
                <a:latin typeface="Calibri"/>
                <a:ea typeface="Times New Roman"/>
                <a:hlinkClick r:id="rId7" tooltip="https://www.geoportail-urbanisme.gouv.fr/info-general/"/>
              </a:rPr>
              <a:t>https://www.geoportail-urbanisme.gouv.fr/info-general/</a:t>
            </a:r>
            <a:endParaRPr lang="fr-FR"/>
          </a:p>
        </p:txBody>
      </p:sp>
      <p:pic>
        <p:nvPicPr>
          <p:cNvPr id="11" name="Image 10" hidden="0"/>
          <p:cNvPicPr>
            <a:picLocks noChangeAspect="1"/>
          </p:cNvPicPr>
          <p:nvPr isPhoto="0" userDrawn="0"/>
        </p:nvPicPr>
        <p:blipFill>
          <a:blip r:embed="rId8"/>
          <a:stretch/>
        </p:blipFill>
        <p:spPr bwMode="auto">
          <a:xfrm>
            <a:off x="8366017" y="1891081"/>
            <a:ext cx="2842136" cy="4020710"/>
          </a:xfrm>
          <a:prstGeom prst="rect">
            <a:avLst/>
          </a:prstGeom>
          <a:ln>
            <a:noFill/>
          </a:ln>
          <a:effectLst>
            <a:outerShdw blurRad="292100" dist="139700" dir="2700000" rotWithShape="0" algn="tl">
              <a:srgbClr val="333333">
                <a:alpha val="65000"/>
              </a:srgbClr>
            </a:outerShdw>
          </a:effectLst>
        </p:spPr>
      </p:pic>
      <p:pic>
        <p:nvPicPr>
          <p:cNvPr id="12" name="Image 16" hidden="0"/>
          <p:cNvPicPr/>
          <p:nvPr isPhoto="0" userDrawn="0"/>
        </p:nvPicPr>
        <p:blipFill>
          <a:blip r:embed="rId9"/>
          <a:stretch/>
        </p:blipFill>
        <p:spPr bwMode="auto">
          <a:xfrm>
            <a:off x="1726735" y="174725"/>
            <a:ext cx="1293098" cy="420676"/>
          </a:xfrm>
          <a:prstGeom prst="rect">
            <a:avLst/>
          </a:prstGeom>
          <a:ln w="9360">
            <a:noFill/>
          </a:ln>
        </p:spPr>
      </p:pic>
      <p:grpSp>
        <p:nvGrpSpPr>
          <p:cNvPr id="14" name="Groupe 13" hidden="0"/>
          <p:cNvGrpSpPr/>
          <p:nvPr isPhoto="0" userDrawn="0"/>
        </p:nvGrpSpPr>
        <p:grpSpPr bwMode="auto">
          <a:xfrm>
            <a:off x="4693547" y="83135"/>
            <a:ext cx="3752859" cy="398655"/>
            <a:chOff x="4693547" y="83135"/>
            <a:chExt cx="3752859" cy="398655"/>
          </a:xfrm>
        </p:grpSpPr>
        <p:sp>
          <p:nvSpPr>
            <p:cNvPr id="15" name="CustomShape 1" hidden="0"/>
            <p:cNvSpPr/>
            <p:nvPr isPhoto="0" userDrawn="0"/>
          </p:nvSpPr>
          <p:spPr bwMode="auto">
            <a:xfrm>
              <a:off x="6708068" y="83135"/>
              <a:ext cx="1738338" cy="398655"/>
            </a:xfrm>
            <a:prstGeom prst="rect">
              <a:avLst/>
            </a:prstGeom>
            <a:noFill/>
            <a:ln>
              <a:noFill/>
            </a:ln>
          </p:spPr>
          <p:style>
            <a:lnRef idx="0">
              <a:srgbClr val="000000"/>
            </a:lnRef>
            <a:fillRef idx="0">
              <a:srgbClr val="000000"/>
            </a:fillRef>
            <a:effectRef idx="0">
              <a:srgbClr val="000000"/>
            </a:effectRef>
            <a:fontRef idx="minor"/>
          </p:style>
          <p:txBody>
            <a:bodyPr wrap="none" lIns="90000" tIns="45000" rIns="90000" bIns="45000">
              <a:spAutoFit/>
            </a:bodyPr>
            <a:lstStyle/>
            <a:p>
              <a:pPr algn="ctr">
                <a:lnSpc>
                  <a:spcPct val="100000"/>
                </a:lnSpc>
                <a:defRPr/>
              </a:pPr>
              <a:r>
                <a:rPr lang="fr-FR" sz="2000" b="1" strike="noStrike" spc="-1">
                  <a:solidFill>
                    <a:srgbClr val="964073"/>
                  </a:solidFill>
                  <a:latin typeface="Calibri"/>
                  <a:ea typeface="DejaVu Sans"/>
                </a:rPr>
                <a:t>GT  OCS/URBA</a:t>
              </a:r>
              <a:endParaRPr lang="fr-FR" sz="2000" b="0" strike="noStrike" spc="-1">
                <a:latin typeface="Calibri"/>
              </a:endParaRPr>
            </a:p>
          </p:txBody>
        </p:sp>
        <p:sp>
          <p:nvSpPr>
            <p:cNvPr id="16" name="CustomShape 2" hidden="0"/>
            <p:cNvSpPr/>
            <p:nvPr isPhoto="0" userDrawn="0"/>
          </p:nvSpPr>
          <p:spPr bwMode="auto">
            <a:xfrm>
              <a:off x="4693547" y="83135"/>
              <a:ext cx="2088626" cy="398655"/>
            </a:xfrm>
            <a:prstGeom prst="rect">
              <a:avLst/>
            </a:prstGeom>
            <a:noFill/>
            <a:ln>
              <a:noFill/>
            </a:ln>
          </p:spPr>
          <p:style>
            <a:lnRef idx="0">
              <a:srgbClr val="000000"/>
            </a:lnRef>
            <a:fillRef idx="0">
              <a:srgbClr val="000000"/>
            </a:fillRef>
            <a:effectRef idx="0">
              <a:srgbClr val="000000"/>
            </a:effectRef>
            <a:fontRef idx="minor"/>
          </p:style>
          <p:txBody>
            <a:bodyPr wrap="none" lIns="90000" tIns="45000" rIns="90000" bIns="45000">
              <a:spAutoFit/>
            </a:bodyPr>
            <a:lstStyle/>
            <a:p>
              <a:pPr algn="ctr">
                <a:lnSpc>
                  <a:spcPct val="100000"/>
                </a:lnSpc>
                <a:defRPr/>
              </a:pPr>
              <a:r>
                <a:rPr lang="fr-FR" sz="2000" b="1" strike="noStrike" spc="-1">
                  <a:solidFill>
                    <a:srgbClr val="964073"/>
                  </a:solidFill>
                  <a:latin typeface="Calibri"/>
                  <a:ea typeface="DejaVu Sans"/>
                </a:rPr>
                <a:t>Jeudi 27 juin 2024</a:t>
              </a:r>
              <a:endParaRPr lang="fr-FR" sz="2000" b="0" strike="noStrike" spc="-1">
                <a:latin typeface="Calibri"/>
              </a:endParaRPr>
            </a:p>
          </p:txBody>
        </p:sp>
      </p:gr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hidden="0"/>
        <p:cNvGrpSpPr/>
        <p:nvPr isPhoto="0" userDrawn="0"/>
      </p:nvGrpSpPr>
      <p:grpSpPr bwMode="auto">
        <a:xfrm>
          <a:off x="0" y="0"/>
          <a:ext cx="0" cy="0"/>
          <a:chOff x="0" y="0"/>
          <a:chExt cx="0" cy="0"/>
        </a:xfrm>
      </p:grpSpPr>
      <p:pic>
        <p:nvPicPr>
          <p:cNvPr id="93" name="Image 15" hidden="0"/>
          <p:cNvPicPr/>
          <p:nvPr isPhoto="0" userDrawn="0"/>
        </p:nvPicPr>
        <p:blipFill>
          <a:blip r:embed="rId3"/>
          <a:stretch/>
        </p:blipFill>
        <p:spPr bwMode="auto">
          <a:xfrm>
            <a:off x="0" y="30459"/>
            <a:ext cx="1541160" cy="1196640"/>
          </a:xfrm>
          <a:prstGeom prst="rect">
            <a:avLst/>
          </a:prstGeom>
          <a:ln w="9360">
            <a:noFill/>
          </a:ln>
        </p:spPr>
      </p:pic>
      <p:sp>
        <p:nvSpPr>
          <p:cNvPr id="95" name="CustomShape 1" hidden="0"/>
          <p:cNvSpPr/>
          <p:nvPr isPhoto="0" userDrawn="0"/>
        </p:nvSpPr>
        <p:spPr bwMode="auto">
          <a:xfrm>
            <a:off x="7392144" y="125839"/>
            <a:ext cx="1680758" cy="398655"/>
          </a:xfrm>
          <a:prstGeom prst="rect">
            <a:avLst/>
          </a:prstGeom>
          <a:noFill/>
          <a:ln>
            <a:noFill/>
          </a:ln>
        </p:spPr>
        <p:style>
          <a:lnRef idx="0">
            <a:srgbClr val="000000"/>
          </a:lnRef>
          <a:fillRef idx="0">
            <a:srgbClr val="000000"/>
          </a:fillRef>
          <a:effectRef idx="0">
            <a:srgbClr val="000000"/>
          </a:effectRef>
          <a:fontRef idx="minor"/>
        </p:style>
        <p:txBody>
          <a:bodyPr wrap="none" lIns="90000" tIns="45000" rIns="90000" bIns="45000">
            <a:spAutoFit/>
          </a:bodyPr>
          <a:lstStyle/>
          <a:p>
            <a:pPr algn="ctr">
              <a:lnSpc>
                <a:spcPct val="100000"/>
              </a:lnSpc>
              <a:defRPr/>
            </a:pPr>
            <a:r>
              <a:rPr lang="fr-FR" sz="2000" b="1" strike="noStrike" spc="-1">
                <a:solidFill>
                  <a:srgbClr val="964073"/>
                </a:solidFill>
                <a:latin typeface="Calibri"/>
                <a:ea typeface="DejaVu Sans"/>
              </a:rPr>
              <a:t>GT OCS/URBA</a:t>
            </a:r>
            <a:endParaRPr lang="fr-FR" sz="2000" b="0" strike="noStrike" spc="-1">
              <a:latin typeface="Calibri"/>
            </a:endParaRPr>
          </a:p>
        </p:txBody>
      </p:sp>
      <p:sp>
        <p:nvSpPr>
          <p:cNvPr id="97" name="CustomShape 3" hidden="0"/>
          <p:cNvSpPr/>
          <p:nvPr isPhoto="0" userDrawn="0"/>
        </p:nvSpPr>
        <p:spPr bwMode="auto">
          <a:xfrm>
            <a:off x="1916197" y="1212554"/>
            <a:ext cx="10243472" cy="429433"/>
          </a:xfrm>
          <a:prstGeom prst="rect">
            <a:avLst/>
          </a:prstGeom>
          <a:noFill/>
          <a:ln>
            <a:noFill/>
          </a:ln>
        </p:spPr>
        <p:style>
          <a:lnRef idx="0">
            <a:srgbClr val="000000"/>
          </a:lnRef>
          <a:fillRef idx="0">
            <a:srgbClr val="000000"/>
          </a:fillRef>
          <a:effectRef idx="0">
            <a:srgbClr val="000000"/>
          </a:effectRef>
          <a:fontRef idx="minor"/>
        </p:style>
        <p:txBody>
          <a:bodyPr wrap="square" lIns="90000" tIns="45000" rIns="90000" bIns="45000">
            <a:spAutoFit/>
          </a:bodyPr>
          <a:lstStyle/>
          <a:p>
            <a:pPr>
              <a:defRPr/>
            </a:pPr>
            <a:r>
              <a:rPr lang="fr-FR" sz="2200" b="1" strike="noStrike" spc="-1">
                <a:solidFill>
                  <a:srgbClr val="0CA8A8"/>
                </a:solidFill>
                <a:latin typeface="Calibri"/>
                <a:ea typeface="DejaVu Sans"/>
              </a:rPr>
              <a:t>=&gt; Un lien plus fort et étroit avec le contexte réglementaire du ZAN depuis 2021</a:t>
            </a:r>
            <a:endParaRPr/>
          </a:p>
        </p:txBody>
      </p:sp>
      <p:sp>
        <p:nvSpPr>
          <p:cNvPr id="11" name="CustomShape 3" hidden="0"/>
          <p:cNvSpPr/>
          <p:nvPr isPhoto="0" userDrawn="0"/>
        </p:nvSpPr>
        <p:spPr bwMode="auto">
          <a:xfrm>
            <a:off x="2694840" y="692196"/>
            <a:ext cx="7196073" cy="521765"/>
          </a:xfrm>
          <a:prstGeom prst="rect">
            <a:avLst/>
          </a:prstGeom>
          <a:solidFill>
            <a:srgbClr val="0CA8A8"/>
          </a:solidFill>
          <a:ln w="19050">
            <a:solidFill>
              <a:srgbClr val="6C2E53"/>
            </a:solidFill>
          </a:ln>
        </p:spPr>
        <p:style>
          <a:lnRef idx="0">
            <a:srgbClr val="000000"/>
          </a:lnRef>
          <a:fillRef idx="0">
            <a:srgbClr val="000000"/>
          </a:fillRef>
          <a:effectRef idx="0">
            <a:srgbClr val="000000"/>
          </a:effectRef>
          <a:fontRef idx="minor"/>
        </p:style>
        <p:txBody>
          <a:bodyPr wrap="square" lIns="90000" tIns="45000" rIns="90000" bIns="45000">
            <a:spAutoFit/>
          </a:bodyPr>
          <a:lstStyle/>
          <a:p>
            <a:pPr algn="ctr">
              <a:defRPr/>
            </a:pPr>
            <a:r>
              <a:rPr lang="fr-FR" sz="2800" b="1"/>
              <a:t>Les bases d’occupation du sol à grande échelle</a:t>
            </a:r>
            <a:endParaRPr/>
          </a:p>
        </p:txBody>
      </p:sp>
      <p:pic>
        <p:nvPicPr>
          <p:cNvPr id="3" name="Image 2" descr="Une image contenant texte, Police, Graphique, logo&#10;&#10;Description générée automatiquement" hidden="0"/>
          <p:cNvPicPr>
            <a:picLocks noChangeAspect="1"/>
          </p:cNvPicPr>
          <p:nvPr isPhoto="0" userDrawn="0"/>
        </p:nvPicPr>
        <p:blipFill>
          <a:blip r:embed="rId4"/>
          <a:stretch/>
        </p:blipFill>
        <p:spPr bwMode="auto">
          <a:xfrm>
            <a:off x="10397962" y="136989"/>
            <a:ext cx="1656184" cy="583343"/>
          </a:xfrm>
          <a:prstGeom prst="rect">
            <a:avLst/>
          </a:prstGeom>
        </p:spPr>
      </p:pic>
      <p:sp>
        <p:nvSpPr>
          <p:cNvPr id="2" name="CustomShape 2" hidden="0"/>
          <p:cNvSpPr/>
          <p:nvPr isPhoto="0" userDrawn="0"/>
        </p:nvSpPr>
        <p:spPr bwMode="auto">
          <a:xfrm>
            <a:off x="5390598" y="128520"/>
            <a:ext cx="2088626" cy="398655"/>
          </a:xfrm>
          <a:prstGeom prst="rect">
            <a:avLst/>
          </a:prstGeom>
          <a:noFill/>
          <a:ln>
            <a:noFill/>
          </a:ln>
        </p:spPr>
        <p:style>
          <a:lnRef idx="0">
            <a:srgbClr val="000000"/>
          </a:lnRef>
          <a:fillRef idx="0">
            <a:srgbClr val="000000"/>
          </a:fillRef>
          <a:effectRef idx="0">
            <a:srgbClr val="000000"/>
          </a:effectRef>
          <a:fontRef idx="minor"/>
        </p:style>
        <p:txBody>
          <a:bodyPr wrap="none" lIns="90000" tIns="45000" rIns="90000" bIns="45000">
            <a:spAutoFit/>
          </a:bodyPr>
          <a:lstStyle/>
          <a:p>
            <a:pPr algn="ctr">
              <a:lnSpc>
                <a:spcPct val="100000"/>
              </a:lnSpc>
              <a:defRPr/>
            </a:pPr>
            <a:r>
              <a:rPr lang="fr-FR" sz="2000" b="1" strike="noStrike" spc="-1">
                <a:solidFill>
                  <a:srgbClr val="964073"/>
                </a:solidFill>
                <a:latin typeface="Calibri"/>
                <a:ea typeface="DejaVu Sans"/>
              </a:rPr>
              <a:t>Jeudi 27 juin 2024</a:t>
            </a:r>
            <a:endParaRPr lang="fr-FR" sz="2000" b="0" strike="noStrike" spc="-1">
              <a:latin typeface="Calibri"/>
            </a:endParaRPr>
          </a:p>
        </p:txBody>
      </p:sp>
      <p:sp>
        <p:nvSpPr>
          <p:cNvPr id="9" name="Titre 6" hidden="0"/>
          <p:cNvSpPr txBox="1"/>
          <p:nvPr isPhoto="0" userDrawn="0"/>
        </p:nvSpPr>
        <p:spPr bwMode="auto">
          <a:xfrm>
            <a:off x="296537" y="3466096"/>
            <a:ext cx="11559059" cy="677520"/>
          </a:xfrm>
          <a:prstGeom prst="rect">
            <a:avLst/>
          </a:prstGeom>
          <a:noFill/>
        </p:spPr>
        <p:txBody>
          <a:bodyPr rtlCol="0"/>
          <a:lstStyle>
            <a:defPPr>
              <a:defRPr lang="fr-FR"/>
            </a:defPPr>
            <a:lvl1pPr marL="108000">
              <a:spcBef>
                <a:spcPts val="1417"/>
              </a:spcBef>
              <a:buSzPct val="45000"/>
              <a:buNone/>
              <a:defRPr sz="2000" b="1">
                <a:solidFill>
                  <a:srgbClr val="0070C0"/>
                </a:solidFill>
                <a:highlight>
                  <a:srgbClr val="000000">
                    <a:alpha val="0"/>
                  </a:srgbClr>
                </a:highlight>
                <a:latin typeface="Liberation Sans"/>
                <a:ea typeface="Microsoft YaHei"/>
                <a:cs typeface="Lucida Sans"/>
              </a:defRPr>
            </a:lvl1pPr>
          </a:lstStyle>
          <a:p>
            <a:pPr>
              <a:defRPr/>
            </a:pPr>
            <a:r>
              <a:rPr lang="fr-FR">
                <a:solidFill>
                  <a:srgbClr val="6C2E53"/>
                </a:solidFill>
                <a:latin typeface="Segoe UI"/>
                <a:cs typeface="Segoe UI"/>
              </a:rPr>
              <a:t>=&gt; Un changement d’approche : passer de la limitation de la consommation de l’espace à l’absence d’artificialisation nette</a:t>
            </a:r>
            <a:endParaRPr/>
          </a:p>
        </p:txBody>
      </p:sp>
      <p:pic>
        <p:nvPicPr>
          <p:cNvPr id="13" name="Image 16" hidden="0"/>
          <p:cNvPicPr/>
          <p:nvPr isPhoto="0" userDrawn="0"/>
        </p:nvPicPr>
        <p:blipFill>
          <a:blip r:embed="rId5"/>
          <a:stretch/>
        </p:blipFill>
        <p:spPr bwMode="auto">
          <a:xfrm>
            <a:off x="1726735" y="174725"/>
            <a:ext cx="1293098" cy="420676"/>
          </a:xfrm>
          <a:prstGeom prst="rect">
            <a:avLst/>
          </a:prstGeom>
          <a:ln w="9360">
            <a:noFill/>
          </a:ln>
        </p:spPr>
      </p:pic>
      <p:sp>
        <p:nvSpPr>
          <p:cNvPr id="21" name="ZoneTexte 20" hidden="0"/>
          <p:cNvSpPr txBox="1"/>
          <p:nvPr isPhoto="0" userDrawn="0"/>
        </p:nvSpPr>
        <p:spPr bwMode="auto">
          <a:xfrm>
            <a:off x="321998" y="2096609"/>
            <a:ext cx="11715741" cy="1231106"/>
          </a:xfrm>
          <a:prstGeom prst="rect">
            <a:avLst/>
          </a:prstGeom>
          <a:noFill/>
        </p:spPr>
        <p:txBody>
          <a:bodyPr wrap="square">
            <a:spAutoFit/>
          </a:bodyPr>
          <a:lstStyle/>
          <a:p>
            <a:pPr defTabSz="876041">
              <a:defRPr/>
            </a:pPr>
            <a:r>
              <a:rPr lang="fr-FR" sz="1750">
                <a:solidFill>
                  <a:srgbClr val="30436A"/>
                </a:solidFill>
              </a:rPr>
              <a:t>=&gt; La lutte contre l’artificialisation des sols devient l’un des objectifs généraux de l’action des collectivités locales en matière d’urbanisme puisque </a:t>
            </a:r>
            <a:r>
              <a:rPr lang="fr-FR" sz="1750">
                <a:solidFill>
                  <a:srgbClr val="6C2E53"/>
                </a:solidFill>
              </a:rPr>
              <a:t>la lutte contre l’artificialisation des sols est désormais intégrée </a:t>
            </a:r>
            <a:r>
              <a:rPr lang="fr-FR" sz="1750">
                <a:solidFill>
                  <a:srgbClr val="30436A"/>
                </a:solidFill>
              </a:rPr>
              <a:t>dans les grands objectifs de l’urbanisme </a:t>
            </a:r>
            <a:r>
              <a:rPr lang="fr-FR" sz="1750" b="1">
                <a:solidFill>
                  <a:srgbClr val="30436A"/>
                </a:solidFill>
              </a:rPr>
              <a:t>à travers l’article L.101-2 du code de l’urbanisme</a:t>
            </a:r>
            <a:r>
              <a:rPr lang="fr-FR" sz="1750">
                <a:solidFill>
                  <a:srgbClr val="30436A"/>
                </a:solidFill>
              </a:rPr>
              <a:t>, au même titre que la lutte contre le changement climatique, la prévention des risques, ou encore la protection des milieux naturels et des paysages.</a:t>
            </a:r>
            <a:endParaRPr/>
          </a:p>
          <a:p>
            <a:pPr defTabSz="876041">
              <a:defRPr/>
            </a:pPr>
            <a:endParaRPr lang="fr-FR" sz="500">
              <a:solidFill>
                <a:srgbClr val="30436A"/>
              </a:solidFill>
            </a:endParaRPr>
          </a:p>
        </p:txBody>
      </p:sp>
      <p:sp>
        <p:nvSpPr>
          <p:cNvPr id="22" name="ZoneTexte 21" hidden="0"/>
          <p:cNvSpPr txBox="1"/>
          <p:nvPr isPhoto="0" userDrawn="0"/>
        </p:nvSpPr>
        <p:spPr bwMode="auto">
          <a:xfrm>
            <a:off x="321998" y="1775763"/>
            <a:ext cx="10168545" cy="357790"/>
          </a:xfrm>
          <a:prstGeom prst="rect">
            <a:avLst/>
          </a:prstGeom>
          <a:noFill/>
        </p:spPr>
        <p:txBody>
          <a:bodyPr wrap="square">
            <a:spAutoFit/>
          </a:bodyPr>
          <a:lstStyle/>
          <a:p>
            <a:pPr defTabSz="876041">
              <a:defRPr/>
            </a:pPr>
            <a:r>
              <a:rPr lang="fr-FR" sz="1750" b="1">
                <a:solidFill>
                  <a:srgbClr val="6C2E53"/>
                </a:solidFill>
                <a:latin typeface="Aller"/>
              </a:rPr>
              <a:t>Avec l’objectif ZAN et la LOI CLIMAT :</a:t>
            </a:r>
            <a:endParaRPr/>
          </a:p>
        </p:txBody>
      </p:sp>
      <p:pic>
        <p:nvPicPr>
          <p:cNvPr id="23" name="Image 22" hidden="0"/>
          <p:cNvPicPr>
            <a:picLocks noChangeAspect="1"/>
          </p:cNvPicPr>
          <p:nvPr isPhoto="0" userDrawn="0"/>
        </p:nvPicPr>
        <p:blipFill>
          <a:blip r:embed="rId6"/>
          <a:stretch/>
        </p:blipFill>
        <p:spPr bwMode="auto">
          <a:xfrm>
            <a:off x="3632507" y="4571553"/>
            <a:ext cx="8233242" cy="1809215"/>
          </a:xfrm>
          <a:prstGeom prst="rect">
            <a:avLst/>
          </a:prstGeom>
        </p:spPr>
      </p:pic>
      <p:sp>
        <p:nvSpPr>
          <p:cNvPr id="24" name="ZoneTexte 23" hidden="0"/>
          <p:cNvSpPr txBox="1"/>
          <p:nvPr isPhoto="0" userDrawn="0"/>
        </p:nvSpPr>
        <p:spPr bwMode="auto">
          <a:xfrm>
            <a:off x="223488" y="4571553"/>
            <a:ext cx="3365858" cy="1754326"/>
          </a:xfrm>
          <a:prstGeom prst="rect">
            <a:avLst/>
          </a:prstGeom>
          <a:noFill/>
        </p:spPr>
        <p:txBody>
          <a:bodyPr wrap="square">
            <a:spAutoFit/>
          </a:bodyPr>
          <a:lstStyle/>
          <a:p>
            <a:pPr algn="ctr">
              <a:defRPr/>
            </a:pPr>
            <a:r>
              <a:rPr lang="fr-FR" b="1">
                <a:solidFill>
                  <a:srgbClr val="0CA8A8"/>
                </a:solidFill>
              </a:rPr>
              <a:t>Une distinction va devoir être faite entre les surfaces consommées et les surfaces artificialisées qui renvoient à des définitions et donc des objets de mesure différents :</a:t>
            </a:r>
            <a:endParaRPr/>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hidden="0"/>
        <p:cNvGrpSpPr/>
        <p:nvPr isPhoto="0" userDrawn="0"/>
      </p:nvGrpSpPr>
      <p:grpSpPr bwMode="auto">
        <a:xfrm>
          <a:off x="0" y="0"/>
          <a:ext cx="0" cy="0"/>
          <a:chOff x="0" y="0"/>
          <a:chExt cx="0" cy="0"/>
        </a:xfrm>
      </p:grpSpPr>
      <p:pic>
        <p:nvPicPr>
          <p:cNvPr id="93" name="Image 15" hidden="0"/>
          <p:cNvPicPr/>
          <p:nvPr isPhoto="0" userDrawn="0"/>
        </p:nvPicPr>
        <p:blipFill>
          <a:blip r:embed="rId3"/>
          <a:stretch/>
        </p:blipFill>
        <p:spPr bwMode="auto">
          <a:xfrm>
            <a:off x="131760" y="160200"/>
            <a:ext cx="1541160" cy="1196640"/>
          </a:xfrm>
          <a:prstGeom prst="rect">
            <a:avLst/>
          </a:prstGeom>
          <a:ln w="9360">
            <a:noFill/>
          </a:ln>
        </p:spPr>
      </p:pic>
      <p:pic>
        <p:nvPicPr>
          <p:cNvPr id="3" name="Image 2" descr="Une image contenant texte, Police, Graphique, logo&#10;&#10;Description générée automatiquement" hidden="0"/>
          <p:cNvPicPr>
            <a:picLocks noChangeAspect="1"/>
          </p:cNvPicPr>
          <p:nvPr isPhoto="0" userDrawn="0"/>
        </p:nvPicPr>
        <p:blipFill>
          <a:blip r:embed="rId4"/>
          <a:stretch/>
        </p:blipFill>
        <p:spPr bwMode="auto">
          <a:xfrm>
            <a:off x="10404056" y="195902"/>
            <a:ext cx="1656184" cy="583343"/>
          </a:xfrm>
          <a:prstGeom prst="rect">
            <a:avLst/>
          </a:prstGeom>
        </p:spPr>
      </p:pic>
      <p:sp>
        <p:nvSpPr>
          <p:cNvPr id="4" name="Espace réservé du contenu 3" hidden="0"/>
          <p:cNvSpPr txBox="1"/>
          <p:nvPr isPhoto="0" userDrawn="0"/>
        </p:nvSpPr>
        <p:spPr bwMode="auto">
          <a:xfrm>
            <a:off x="1991544" y="1356840"/>
            <a:ext cx="9361040" cy="780177"/>
          </a:xfrm>
          <a:prstGeom prst="rect">
            <a:avLst/>
          </a:prstGeom>
          <a:ln>
            <a:solidFill>
              <a:srgbClr val="0CA8A8"/>
            </a:solidFill>
          </a:ln>
        </p:spPr>
        <p:txBody>
          <a:bodyPr>
            <a:noAutofit/>
          </a:bodyPr>
          <a:lstStyle>
            <a:lvl1pPr marL="228600" indent="-228600" algn="l" defTabSz="914400">
              <a:lnSpc>
                <a:spcPct val="90000"/>
              </a:lnSpc>
              <a:spcBef>
                <a:spcPts val="1000"/>
              </a:spcBef>
              <a:buFont typeface="Arial"/>
              <a:buChar char="•"/>
              <a:defRPr sz="2800">
                <a:solidFill>
                  <a:schemeClr val="tx1"/>
                </a:solidFill>
                <a:latin typeface="+mn-lt"/>
                <a:ea typeface="+mn-ea"/>
                <a:cs typeface="+mn-cs"/>
              </a:defRPr>
            </a:lvl1pPr>
            <a:lvl2pPr marL="685800" indent="-228600" algn="l" defTabSz="914400">
              <a:lnSpc>
                <a:spcPct val="90000"/>
              </a:lnSpc>
              <a:spcBef>
                <a:spcPts val="500"/>
              </a:spcBef>
              <a:buFont typeface="Arial"/>
              <a:buChar char="•"/>
              <a:defRPr sz="2400">
                <a:solidFill>
                  <a:schemeClr val="tx1"/>
                </a:solidFill>
                <a:latin typeface="+mn-lt"/>
                <a:ea typeface="+mn-ea"/>
                <a:cs typeface="+mn-cs"/>
              </a:defRPr>
            </a:lvl2pPr>
            <a:lvl3pPr marL="1143000" indent="-228600" algn="l" defTabSz="914400">
              <a:lnSpc>
                <a:spcPct val="90000"/>
              </a:lnSpc>
              <a:spcBef>
                <a:spcPts val="500"/>
              </a:spcBef>
              <a:buFont typeface="Arial"/>
              <a:buChar char="•"/>
              <a:defRPr sz="2000">
                <a:solidFill>
                  <a:schemeClr val="tx1"/>
                </a:solidFill>
                <a:latin typeface="+mn-lt"/>
                <a:ea typeface="+mn-ea"/>
                <a:cs typeface="+mn-cs"/>
              </a:defRPr>
            </a:lvl3pPr>
            <a:lvl4pPr marL="1600200" indent="-228600" algn="l" defTabSz="914400">
              <a:lnSpc>
                <a:spcPct val="90000"/>
              </a:lnSpc>
              <a:spcBef>
                <a:spcPts val="500"/>
              </a:spcBef>
              <a:buFont typeface="Arial"/>
              <a:buChar char="•"/>
              <a:defRPr sz="1800">
                <a:solidFill>
                  <a:schemeClr val="tx1"/>
                </a:solidFill>
                <a:latin typeface="+mn-lt"/>
                <a:ea typeface="+mn-ea"/>
                <a:cs typeface="+mn-cs"/>
              </a:defRPr>
            </a:lvl4pPr>
            <a:lvl5pPr marL="2057400" indent="-228600" algn="l" defTabSz="914400">
              <a:lnSpc>
                <a:spcPct val="90000"/>
              </a:lnSpc>
              <a:spcBef>
                <a:spcPts val="500"/>
              </a:spcBef>
              <a:buFont typeface="Arial"/>
              <a:buChar char="•"/>
              <a:defRPr sz="1800">
                <a:solidFill>
                  <a:schemeClr val="tx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marL="0" indent="0" algn="just">
              <a:buNone/>
              <a:defRPr/>
            </a:pPr>
            <a:r>
              <a:rPr lang="fr-FR" sz="2200" b="1">
                <a:solidFill>
                  <a:srgbClr val="6C2E53"/>
                </a:solidFill>
              </a:rPr>
              <a:t>Deux nouvelles définitions et périodes imposées par La Loi Climat et Résilience du 22.08.2021 aux PLU et SCoT  :</a:t>
            </a:r>
            <a:endParaRPr/>
          </a:p>
        </p:txBody>
      </p:sp>
      <p:pic>
        <p:nvPicPr>
          <p:cNvPr id="5" name="Image 4" hidden="0"/>
          <p:cNvPicPr>
            <a:picLocks noChangeAspect="1"/>
          </p:cNvPicPr>
          <p:nvPr isPhoto="0" userDrawn="0"/>
        </p:nvPicPr>
        <p:blipFill>
          <a:blip r:embed="rId5"/>
          <a:stretch/>
        </p:blipFill>
        <p:spPr bwMode="auto">
          <a:xfrm>
            <a:off x="5519936" y="2535653"/>
            <a:ext cx="6308994" cy="3904336"/>
          </a:xfrm>
          <a:prstGeom prst="rect">
            <a:avLst/>
          </a:prstGeom>
        </p:spPr>
      </p:pic>
      <p:sp>
        <p:nvSpPr>
          <p:cNvPr id="8" name="ZoneTexte 7" hidden="0"/>
          <p:cNvSpPr txBox="1"/>
          <p:nvPr isPhoto="0" userDrawn="0"/>
        </p:nvSpPr>
        <p:spPr bwMode="auto">
          <a:xfrm>
            <a:off x="518067" y="4487821"/>
            <a:ext cx="4825581" cy="923330"/>
          </a:xfrm>
          <a:prstGeom prst="rect">
            <a:avLst/>
          </a:prstGeom>
          <a:noFill/>
        </p:spPr>
        <p:txBody>
          <a:bodyPr wrap="square">
            <a:spAutoFit/>
          </a:bodyPr>
          <a:lstStyle/>
          <a:p>
            <a:pPr marL="285750" indent="-285750" algn="just">
              <a:buFont typeface="Arial"/>
              <a:buChar char="•"/>
              <a:defRPr/>
            </a:pPr>
            <a:r>
              <a:rPr lang="fr-FR" sz="1800" b="1">
                <a:solidFill>
                  <a:srgbClr val="0CA8A8"/>
                </a:solidFill>
              </a:rPr>
              <a:t> </a:t>
            </a:r>
            <a:r>
              <a:rPr lang="fr-FR" sz="1800" b="1" u="sng">
                <a:solidFill>
                  <a:srgbClr val="0CA8A8"/>
                </a:solidFill>
              </a:rPr>
              <a:t>Pour la période 2031-2050 </a:t>
            </a:r>
            <a:r>
              <a:rPr lang="fr-FR" sz="1800"/>
              <a:t>: un objectif  de réduction de </a:t>
            </a:r>
            <a:r>
              <a:rPr lang="fr-FR" sz="1800" b="1">
                <a:solidFill>
                  <a:srgbClr val="6C2E53"/>
                </a:solidFill>
              </a:rPr>
              <a:t>l’artificialisation des sols </a:t>
            </a:r>
            <a:r>
              <a:rPr lang="fr-FR" sz="1800"/>
              <a:t>visant le Zéro Artificialisation Nette. </a:t>
            </a:r>
            <a:endParaRPr/>
          </a:p>
        </p:txBody>
      </p:sp>
      <p:sp>
        <p:nvSpPr>
          <p:cNvPr id="10" name="ZoneTexte 9" hidden="0"/>
          <p:cNvSpPr txBox="1"/>
          <p:nvPr isPhoto="0" userDrawn="0"/>
        </p:nvSpPr>
        <p:spPr bwMode="auto">
          <a:xfrm>
            <a:off x="518067" y="2595201"/>
            <a:ext cx="4825581" cy="1477328"/>
          </a:xfrm>
          <a:prstGeom prst="rect">
            <a:avLst/>
          </a:prstGeom>
          <a:noFill/>
        </p:spPr>
        <p:txBody>
          <a:bodyPr wrap="square">
            <a:spAutoFit/>
          </a:bodyPr>
          <a:lstStyle/>
          <a:p>
            <a:pPr marL="285750" indent="-285750" algn="just">
              <a:buFont typeface="Arial"/>
              <a:buChar char="•"/>
              <a:defRPr/>
            </a:pPr>
            <a:r>
              <a:rPr lang="fr-FR" sz="1800" b="1">
                <a:solidFill>
                  <a:srgbClr val="0CA8A8"/>
                </a:solidFill>
              </a:rPr>
              <a:t> </a:t>
            </a:r>
            <a:r>
              <a:rPr lang="fr-FR" sz="1800" b="1" u="sng">
                <a:solidFill>
                  <a:srgbClr val="0CA8A8"/>
                </a:solidFill>
              </a:rPr>
              <a:t>Pour la période 2021-2030</a:t>
            </a:r>
            <a:r>
              <a:rPr lang="fr-FR" sz="1800">
                <a:solidFill>
                  <a:srgbClr val="0CA8A8"/>
                </a:solidFill>
              </a:rPr>
              <a:t> </a:t>
            </a:r>
            <a:r>
              <a:rPr lang="fr-FR" sz="1800"/>
              <a:t>: une réduction de 50% de la </a:t>
            </a:r>
            <a:r>
              <a:rPr lang="fr-FR" sz="1800" b="1">
                <a:solidFill>
                  <a:srgbClr val="6C2E53"/>
                </a:solidFill>
              </a:rPr>
              <a:t>consommation</a:t>
            </a:r>
            <a:r>
              <a:rPr lang="fr-FR" sz="1800">
                <a:solidFill>
                  <a:srgbClr val="6C2E53"/>
                </a:solidFill>
              </a:rPr>
              <a:t> </a:t>
            </a:r>
            <a:r>
              <a:rPr lang="fr-FR" sz="1800" b="1">
                <a:solidFill>
                  <a:srgbClr val="6C2E53"/>
                </a:solidFill>
              </a:rPr>
              <a:t>des </a:t>
            </a:r>
            <a:r>
              <a:rPr lang="fr-FR" b="1">
                <a:solidFill>
                  <a:srgbClr val="6C2E53"/>
                </a:solidFill>
              </a:rPr>
              <a:t>e</a:t>
            </a:r>
            <a:r>
              <a:rPr lang="fr-FR" sz="1800" b="1">
                <a:solidFill>
                  <a:srgbClr val="6C2E53"/>
                </a:solidFill>
              </a:rPr>
              <a:t>spaces naturels, agricoles et forestiers </a:t>
            </a:r>
            <a:r>
              <a:rPr lang="fr-FR" sz="1800"/>
              <a:t>(ENAF) par rapport à la décennie précédente. Les ENAF ne correspondent pas aux zonages des PLU.</a:t>
            </a:r>
            <a:endParaRPr lang="fr-FR"/>
          </a:p>
        </p:txBody>
      </p:sp>
      <p:pic>
        <p:nvPicPr>
          <p:cNvPr id="14" name="Image 16" hidden="0"/>
          <p:cNvPicPr/>
          <p:nvPr isPhoto="0" userDrawn="0"/>
        </p:nvPicPr>
        <p:blipFill>
          <a:blip r:embed="rId6"/>
          <a:stretch/>
        </p:blipFill>
        <p:spPr bwMode="auto">
          <a:xfrm>
            <a:off x="1726735" y="174725"/>
            <a:ext cx="1293098" cy="420676"/>
          </a:xfrm>
          <a:prstGeom prst="rect">
            <a:avLst/>
          </a:prstGeom>
          <a:ln w="9360">
            <a:noFill/>
          </a:ln>
        </p:spPr>
      </p:pic>
      <p:grpSp>
        <p:nvGrpSpPr>
          <p:cNvPr id="15" name="Groupe 14" hidden="0"/>
          <p:cNvGrpSpPr/>
          <p:nvPr isPhoto="0" userDrawn="0"/>
        </p:nvGrpSpPr>
        <p:grpSpPr bwMode="auto">
          <a:xfrm>
            <a:off x="4693547" y="83135"/>
            <a:ext cx="3752859" cy="398655"/>
            <a:chOff x="4693547" y="83135"/>
            <a:chExt cx="3752859" cy="398655"/>
          </a:xfrm>
        </p:grpSpPr>
        <p:sp>
          <p:nvSpPr>
            <p:cNvPr id="16" name="CustomShape 1" hidden="0"/>
            <p:cNvSpPr/>
            <p:nvPr isPhoto="0" userDrawn="0"/>
          </p:nvSpPr>
          <p:spPr bwMode="auto">
            <a:xfrm>
              <a:off x="6708068" y="83135"/>
              <a:ext cx="1738338" cy="398655"/>
            </a:xfrm>
            <a:prstGeom prst="rect">
              <a:avLst/>
            </a:prstGeom>
            <a:noFill/>
            <a:ln>
              <a:noFill/>
            </a:ln>
          </p:spPr>
          <p:style>
            <a:lnRef idx="0">
              <a:srgbClr val="000000"/>
            </a:lnRef>
            <a:fillRef idx="0">
              <a:srgbClr val="000000"/>
            </a:fillRef>
            <a:effectRef idx="0">
              <a:srgbClr val="000000"/>
            </a:effectRef>
            <a:fontRef idx="minor"/>
          </p:style>
          <p:txBody>
            <a:bodyPr wrap="none" lIns="90000" tIns="45000" rIns="90000" bIns="45000">
              <a:spAutoFit/>
            </a:bodyPr>
            <a:lstStyle/>
            <a:p>
              <a:pPr algn="ctr">
                <a:lnSpc>
                  <a:spcPct val="100000"/>
                </a:lnSpc>
                <a:defRPr/>
              </a:pPr>
              <a:r>
                <a:rPr lang="fr-FR" sz="2000" b="1" strike="noStrike" spc="-1">
                  <a:solidFill>
                    <a:srgbClr val="964073"/>
                  </a:solidFill>
                  <a:latin typeface="Calibri"/>
                  <a:ea typeface="DejaVu Sans"/>
                </a:rPr>
                <a:t>GT  OCS/URBA</a:t>
              </a:r>
              <a:endParaRPr lang="fr-FR" sz="2000" b="0" strike="noStrike" spc="-1">
                <a:latin typeface="Calibri"/>
              </a:endParaRPr>
            </a:p>
          </p:txBody>
        </p:sp>
        <p:sp>
          <p:nvSpPr>
            <p:cNvPr id="17" name="CustomShape 2" hidden="0"/>
            <p:cNvSpPr/>
            <p:nvPr isPhoto="0" userDrawn="0"/>
          </p:nvSpPr>
          <p:spPr bwMode="auto">
            <a:xfrm>
              <a:off x="4693547" y="83135"/>
              <a:ext cx="2088626" cy="398655"/>
            </a:xfrm>
            <a:prstGeom prst="rect">
              <a:avLst/>
            </a:prstGeom>
            <a:noFill/>
            <a:ln>
              <a:noFill/>
            </a:ln>
          </p:spPr>
          <p:style>
            <a:lnRef idx="0">
              <a:srgbClr val="000000"/>
            </a:lnRef>
            <a:fillRef idx="0">
              <a:srgbClr val="000000"/>
            </a:fillRef>
            <a:effectRef idx="0">
              <a:srgbClr val="000000"/>
            </a:effectRef>
            <a:fontRef idx="minor"/>
          </p:style>
          <p:txBody>
            <a:bodyPr wrap="none" lIns="90000" tIns="45000" rIns="90000" bIns="45000">
              <a:spAutoFit/>
            </a:bodyPr>
            <a:lstStyle/>
            <a:p>
              <a:pPr algn="ctr">
                <a:lnSpc>
                  <a:spcPct val="100000"/>
                </a:lnSpc>
                <a:defRPr/>
              </a:pPr>
              <a:r>
                <a:rPr lang="fr-FR" sz="2000" b="1" strike="noStrike" spc="-1">
                  <a:solidFill>
                    <a:srgbClr val="964073"/>
                  </a:solidFill>
                  <a:latin typeface="Calibri"/>
                  <a:ea typeface="DejaVu Sans"/>
                </a:rPr>
                <a:t>Jeudi 27 juin 2024</a:t>
              </a:r>
              <a:endParaRPr lang="fr-FR" sz="2000" b="0" strike="noStrike" spc="-1">
                <a:latin typeface="Calibri"/>
              </a:endParaRPr>
            </a:p>
          </p:txBody>
        </p:sp>
      </p:gr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theme/_rels/theme1.xml.rels><?xml version="1.0" encoding="UTF-8" standalone="yes"?><Relationships xmlns="http://schemas.openxmlformats.org/package/2006/relationships"></Relationships>
</file>

<file path=ppt/theme/_rels/theme2.xml.rels><?xml version="1.0" encoding="UTF-8" standalone="yes"?><Relationships xmlns="http://schemas.openxmlformats.org/package/2006/relationships"></Relationships>
</file>

<file path=ppt/theme/theme1.xml><?xml version="1.0" encoding="utf-8"?>
<a:theme xmlns:a="http://schemas.openxmlformats.org/drawingml/2006/main" xmlns:r="http://schemas.openxmlformats.org/officeDocument/2006/relationships" xmlns:p="http://schemas.openxmlformats.org/presentation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Arial"/>
        <a:cs typeface="Arial"/>
      </a:majorFont>
      <a:minorFont>
        <a:latin typeface="Calibri"/>
        <a:ea typeface="Arial"/>
        <a:cs typeface="Arial"/>
      </a:minorFont>
    </a:fontScheme>
    <a:fmtScheme name="Office">
      <a:fillStyleLst>
        <a:solidFill>
          <a:schemeClr val="phClr"/>
        </a:solidFill>
        <a:gradFill>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solidFill>
          <a:schemeClr val="phClr">
            <a:tint val="95000"/>
            <a:satMod val="170000"/>
          </a:schemeClr>
        </a:solidFill>
        <a:gradFill>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heme>
</file>

<file path=ppt/theme/theme2.xml><?xml version="1.0" encoding="utf-8"?>
<a:theme xmlns:a="http://schemas.openxmlformats.org/drawingml/2006/main" xmlns:r="http://schemas.openxmlformats.org/officeDocument/2006/relationships" xmlns:p="http://schemas.openxmlformats.org/presentation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Arial"/>
        <a:cs typeface="Arial"/>
      </a:majorFont>
      <a:minorFont>
        <a:latin typeface="Aptos"/>
        <a:ea typeface="Arial"/>
        <a:cs typeface="Arial"/>
      </a:minorFont>
    </a:fontScheme>
    <a:fmtScheme name="Office">
      <a:fillStyleLst>
        <a:solidFill>
          <a:schemeClr val="phClr"/>
        </a:solidFill>
        <a:gradFill>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solidFill>
          <a:schemeClr val="phClr">
            <a:tint val="95000"/>
            <a:satMod val="170000"/>
          </a:schemeClr>
        </a:solidFill>
        <a:gradFill>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bwMode="auto"/>
      <a:bodyPr/>
      <a:lstStyle/>
      <a:style>
        <a:lnRef idx="2">
          <a:schemeClr val="accent1"/>
        </a:lnRef>
        <a:fillRef idx="0">
          <a:schemeClr val="accent1"/>
        </a:fillRef>
        <a:effectRef idx="1">
          <a:schemeClr val="accent1"/>
        </a:effectRef>
        <a:fontRef idx="minor">
          <a:schemeClr val="tx1"/>
        </a:fontRef>
      </a:style>
    </a:lnDef>
  </a:objectDefaults>
</a:theme>
</file>

<file path=docProps/app.xml><?xml version="1.0" encoding="utf-8"?>
<Properties xmlns="http://schemas.openxmlformats.org/officeDocument/2006/extended-properties" xmlns:vt="http://schemas.openxmlformats.org/officeDocument/2006/docPropsVTypes">
  <Template/>
  <TotalTime>0</TotalTime>
  <Words>0</Words>
  <Application>ONLYOFFICE/7.1.1.23</Application>
  <DocSecurity>0</DocSecurity>
  <PresentationFormat>Grand écran</PresentationFormat>
  <Paragraphs>0</Paragraphs>
  <Slides>17</Slides>
  <Notes>17</Notes>
  <HiddenSlides>0</HiddenSlides>
  <MMClips>2</MMClips>
  <ScaleCrop>0</ScaleCrop>
  <HeadingPairs>
    <vt:vector size="4" baseType="variant">
      <vt:variant>
        <vt:lpstr>Theme</vt:lpstr>
      </vt:variant>
      <vt:variant>
        <vt:i4>1</vt:i4>
      </vt:variant>
      <vt:variant>
        <vt:lpstr>Slide Titles</vt:lpstr>
      </vt:variant>
      <vt:variant>
        <vt:i4>17</vt:i4>
      </vt:variant>
    </vt:vector>
  </HeadingPairs>
  <TitlesOfParts>
    <vt:vector size="18" baseType="lpstr">
      <vt:lpstr>Theme 1</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vector>
  </TitlesOfParts>
  <Manager/>
  <Company/>
  <LinksUpToDate>0</LinksUpToDate>
  <SharedDoc>0</SharedDoc>
  <HyperlinkBase/>
  <HyperlinksChanged>0</HyperlinksChanged>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subject/>
  <dc:creator>Romain</dc:creator>
  <cp:keywords/>
  <dc:description/>
  <dc:identifier/>
  <dc:language/>
  <cp:lastModifiedBy>Anonyme</cp:lastModifiedBy>
  <cp:revision>42</cp:revision>
  <dcterms:created xsi:type="dcterms:W3CDTF">2021-04-15T23:33:53Z</dcterms:created>
  <dcterms:modified xsi:type="dcterms:W3CDTF">2024-06-26T21:47:30Z</dcterms:modified>
  <cp:category/>
  <cp:contentStatus/>
  <cp:version/>
</cp:coreProperties>
</file>