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esProps" Target="presProps.xml" /><Relationship Id="rId18" Type="http://schemas.openxmlformats.org/officeDocument/2006/relationships/tableStyles" Target="tableStyles.xml" /><Relationship Id="rId19"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 userDrawn="1">
  <p:cSld name="Title Slid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a:xfrm>
            <a:off x="1523999" y="1122362"/>
            <a:ext cx="9144000" cy="2387599"/>
          </a:xfrm>
        </p:spPr>
        <p:txBody>
          <a:bodyPr anchor="b"/>
          <a:lstStyle>
            <a:lvl1pPr algn="ctr">
              <a:defRPr sz="4500"/>
            </a:lvl1pPr>
          </a:lstStyle>
          <a:p>
            <a:pPr>
              <a:defRPr/>
            </a:pPr>
            <a:r>
              <a:rPr lang="en-US"/>
              <a:t>Click to edit Master title style</a:t>
            </a:r>
            <a:endParaRPr lang="en-US"/>
          </a:p>
        </p:txBody>
      </p:sp>
      <p:sp>
        <p:nvSpPr>
          <p:cNvPr id="3" name="Subtitle 2" hidden="0"/>
          <p:cNvSpPr>
            <a:spLocks noGrp="1"/>
          </p:cNvSpPr>
          <p:nvPr isPhoto="0" userDrawn="0">
            <p:ph type="subTitle" idx="1" hasCustomPrompt="0"/>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lang="en-US"/>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Footer Placeholder 4" hidden="0"/>
          <p:cNvSpPr>
            <a:spLocks noGrp="1"/>
          </p:cNvSpPr>
          <p:nvPr isPhoto="0" userDrawn="0">
            <p:ph type="ftr" sz="quarter" idx="11" hasCustomPrompt="0"/>
          </p:nvPr>
        </p:nvSpPr>
        <p:spPr bwMode="auto"/>
        <p:txBody>
          <a:bodyPr/>
          <a:lstStyle/>
          <a:p>
            <a:pPr>
              <a:defRPr/>
            </a:pPr>
            <a:endParaRPr lang="ru-RU"/>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x" userDrawn="1">
  <p:cSld name="Title and Vertical Tex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3" name="Vertical Text Placeholder 2" hidden="0"/>
          <p:cNvSpPr>
            <a:spLocks noGrp="1"/>
          </p:cNvSpPr>
          <p:nvPr isPhoto="0" userDrawn="0">
            <p:ph type="body" orient="vert" idx="1" hasCustomPrompt="0"/>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Footer Placeholder 4" hidden="0"/>
          <p:cNvSpPr>
            <a:spLocks noGrp="1"/>
          </p:cNvSpPr>
          <p:nvPr isPhoto="0" userDrawn="0">
            <p:ph type="ftr" sz="quarter" idx="11" hasCustomPrompt="0"/>
          </p:nvPr>
        </p:nvSpPr>
        <p:spPr bwMode="auto"/>
        <p:txBody>
          <a:bodyPr/>
          <a:lstStyle/>
          <a:p>
            <a:pPr>
              <a:defRPr/>
            </a:pPr>
            <a:endParaRPr lang="ru-RU"/>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itleAndTx" userDrawn="1">
  <p:cSld name="Vertical Title and Text">
    <p:spTree>
      <p:nvGrpSpPr>
        <p:cNvPr id="1" name="" hidden="0"/>
        <p:cNvGrpSpPr/>
        <p:nvPr isPhoto="0" userDrawn="0"/>
      </p:nvGrpSpPr>
      <p:grpSpPr bwMode="auto">
        <a:xfrm>
          <a:off x="0" y="0"/>
          <a:ext cx="0" cy="0"/>
          <a:chOff x="0" y="0"/>
          <a:chExt cx="0" cy="0"/>
        </a:xfrm>
      </p:grpSpPr>
      <p:sp>
        <p:nvSpPr>
          <p:cNvPr id="2" name="Vertical Title 1" hidden="0"/>
          <p:cNvSpPr>
            <a:spLocks noGrp="1"/>
          </p:cNvSpPr>
          <p:nvPr isPhoto="0" userDrawn="0">
            <p:ph type="title" orient="vert" hasCustomPrompt="0"/>
          </p:nvPr>
        </p:nvSpPr>
        <p:spPr bwMode="auto">
          <a:xfrm>
            <a:off x="8724899" y="365125"/>
            <a:ext cx="2628900" cy="5811838"/>
          </a:xfrm>
        </p:spPr>
        <p:txBody>
          <a:bodyPr vert="eaVert"/>
          <a:lstStyle/>
          <a:p>
            <a:pPr>
              <a:defRPr/>
            </a:pPr>
            <a:r>
              <a:rPr lang="en-US"/>
              <a:t>Click to edit Master title style</a:t>
            </a:r>
            <a:endParaRPr lang="en-US"/>
          </a:p>
        </p:txBody>
      </p:sp>
      <p:sp>
        <p:nvSpPr>
          <p:cNvPr id="3" name="Vertical Text Placeholder 2" hidden="0"/>
          <p:cNvSpPr>
            <a:spLocks noGrp="1"/>
          </p:cNvSpPr>
          <p:nvPr isPhoto="0" userDrawn="0">
            <p:ph type="body" orient="vert" idx="1" hasCustomPrompt="0"/>
          </p:nvPr>
        </p:nvSpPr>
        <p:spPr bwMode="auto">
          <a:xfrm>
            <a:off x="838198" y="365125"/>
            <a:ext cx="7734299"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Footer Placeholder 4" hidden="0"/>
          <p:cNvSpPr>
            <a:spLocks noGrp="1"/>
          </p:cNvSpPr>
          <p:nvPr isPhoto="0" userDrawn="0">
            <p:ph type="ftr" sz="quarter" idx="11" hasCustomPrompt="0"/>
          </p:nvPr>
        </p:nvSpPr>
        <p:spPr bwMode="auto"/>
        <p:txBody>
          <a:bodyPr/>
          <a:lstStyle/>
          <a:p>
            <a:pPr>
              <a:defRPr/>
            </a:pPr>
            <a:endParaRPr lang="ru-RU"/>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Title and Conten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3" name="Content Placeholder 2" hidden="0"/>
          <p:cNvSpPr>
            <a:spLocks noGrp="1"/>
          </p:cNvSpPr>
          <p:nvPr isPhoto="0" userDrawn="0">
            <p:ph idx="1" hasCustomPrompt="0"/>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Footer Placeholder 4" hidden="0"/>
          <p:cNvSpPr>
            <a:spLocks noGrp="1"/>
          </p:cNvSpPr>
          <p:nvPr isPhoto="0" userDrawn="0">
            <p:ph type="ftr" sz="quarter" idx="11" hasCustomPrompt="0"/>
          </p:nvPr>
        </p:nvSpPr>
        <p:spPr bwMode="auto"/>
        <p:txBody>
          <a:bodyPr/>
          <a:lstStyle/>
          <a:p>
            <a:pPr>
              <a:defRPr/>
            </a:pPr>
            <a:endParaRPr lang="ru-RU"/>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secHead" userDrawn="1">
  <p:cSld name="Section Header">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1850" y="1709738"/>
            <a:ext cx="10515600" cy="2852737"/>
          </a:xfrm>
        </p:spPr>
        <p:txBody>
          <a:bodyPr anchor="b"/>
          <a:lstStyle>
            <a:lvl1pPr>
              <a:defRPr sz="4500"/>
            </a:lvl1pPr>
          </a:lstStyle>
          <a:p>
            <a:pPr>
              <a:defRPr/>
            </a:pPr>
            <a:r>
              <a:rPr lang="en-US"/>
              <a:t>Click to edit Master title style</a:t>
            </a:r>
            <a:endParaRPr lang="en-US"/>
          </a:p>
        </p:txBody>
      </p:sp>
      <p:sp>
        <p:nvSpPr>
          <p:cNvPr id="3" name="Text Placeholder 2" hidden="0"/>
          <p:cNvSpPr>
            <a:spLocks noGrp="1"/>
          </p:cNvSpPr>
          <p:nvPr isPhoto="0" userDrawn="0">
            <p:ph type="body" idx="1" hasCustomPrompt="0"/>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Footer Placeholder 4" hidden="0"/>
          <p:cNvSpPr>
            <a:spLocks noGrp="1"/>
          </p:cNvSpPr>
          <p:nvPr isPhoto="0" userDrawn="0">
            <p:ph type="ftr" sz="quarter" idx="11" hasCustomPrompt="0"/>
          </p:nvPr>
        </p:nvSpPr>
        <p:spPr bwMode="auto"/>
        <p:txBody>
          <a:bodyPr/>
          <a:lstStyle/>
          <a:p>
            <a:pPr>
              <a:defRPr/>
            </a:pPr>
            <a:endParaRPr lang="ru-RU"/>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Obj" userDrawn="1">
  <p:cSld name="Two Conten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3" name="Content Placeholder 2" hidden="0"/>
          <p:cNvSpPr>
            <a:spLocks noGrp="1"/>
          </p:cNvSpPr>
          <p:nvPr isPhoto="0" userDrawn="0">
            <p:ph sz="half" idx="1" hasCustomPrompt="0"/>
          </p:nvPr>
        </p:nvSpPr>
        <p:spPr bwMode="auto">
          <a:xfrm>
            <a:off x="838198"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Content Placeholder 3" hidden="0"/>
          <p:cNvSpPr>
            <a:spLocks noGrp="1"/>
          </p:cNvSpPr>
          <p:nvPr isPhoto="0" userDrawn="0">
            <p:ph sz="half" idx="2" hasCustomPrompt="0"/>
          </p:nvPr>
        </p:nvSpPr>
        <p:spPr bwMode="auto">
          <a:xfrm>
            <a:off x="6172200"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5"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6" name="Footer Placeholder 5" hidden="0"/>
          <p:cNvSpPr>
            <a:spLocks noGrp="1"/>
          </p:cNvSpPr>
          <p:nvPr isPhoto="0" userDrawn="0">
            <p:ph type="ftr" sz="quarter" idx="11" hasCustomPrompt="0"/>
          </p:nvPr>
        </p:nvSpPr>
        <p:spPr bwMode="auto"/>
        <p:txBody>
          <a:bodyPr/>
          <a:lstStyle/>
          <a:p>
            <a:pPr>
              <a:defRPr/>
            </a:pPr>
            <a:endParaRPr lang="ru-RU"/>
          </a:p>
        </p:txBody>
      </p:sp>
      <p:sp>
        <p:nvSpPr>
          <p:cNvPr id="7"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TxTwoObj" userDrawn="1">
  <p:cSld name="Comparis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9787" y="365125"/>
            <a:ext cx="10515600" cy="1325562"/>
          </a:xfrm>
        </p:spPr>
        <p:txBody>
          <a:bodyPr/>
          <a:lstStyle/>
          <a:p>
            <a:pPr>
              <a:defRPr/>
            </a:pPr>
            <a:r>
              <a:rPr lang="en-US"/>
              <a:t>Click to edit Master title style</a:t>
            </a:r>
            <a:endParaRPr lang="en-US"/>
          </a:p>
        </p:txBody>
      </p:sp>
      <p:sp>
        <p:nvSpPr>
          <p:cNvPr id="3" name="Text Placeholder 2" hidden="0"/>
          <p:cNvSpPr>
            <a:spLocks noGrp="1"/>
          </p:cNvSpPr>
          <p:nvPr isPhoto="0" userDrawn="0">
            <p:ph type="body" idx="1" hasCustomPrompt="0"/>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4" name="Content Placeholder 3" hidden="0"/>
          <p:cNvSpPr>
            <a:spLocks noGrp="1"/>
          </p:cNvSpPr>
          <p:nvPr isPhoto="0" userDrawn="0">
            <p:ph sz="half" idx="2" hasCustomPrompt="0"/>
          </p:nvPr>
        </p:nvSpPr>
        <p:spPr bwMode="auto">
          <a:xfrm>
            <a:off x="839789" y="2505074"/>
            <a:ext cx="5157785"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5" name="Text Placeholder 4" hidden="0"/>
          <p:cNvSpPr>
            <a:spLocks noGrp="1"/>
          </p:cNvSpPr>
          <p:nvPr isPhoto="0" userDrawn="0">
            <p:ph type="body" sz="quarter" idx="3" hasCustomPrompt="0"/>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5" hidden="0"/>
          <p:cNvSpPr>
            <a:spLocks noGrp="1"/>
          </p:cNvSpPr>
          <p:nvPr isPhoto="0" userDrawn="0">
            <p:ph sz="quarter" idx="4" hasCustomPrompt="0"/>
          </p:nvPr>
        </p:nvSpPr>
        <p:spPr bwMode="auto">
          <a:xfrm>
            <a:off x="6172200" y="2505074"/>
            <a:ext cx="5183187"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 name="Date Placeholder 6"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8" name="Footer Placeholder 7" hidden="0"/>
          <p:cNvSpPr>
            <a:spLocks noGrp="1"/>
          </p:cNvSpPr>
          <p:nvPr isPhoto="0" userDrawn="0">
            <p:ph type="ftr" sz="quarter" idx="11" hasCustomPrompt="0"/>
          </p:nvPr>
        </p:nvSpPr>
        <p:spPr bwMode="auto"/>
        <p:txBody>
          <a:bodyPr/>
          <a:lstStyle/>
          <a:p>
            <a:pPr>
              <a:defRPr/>
            </a:pPr>
            <a:endParaRPr lang="ru-RU"/>
          </a:p>
        </p:txBody>
      </p:sp>
      <p:sp>
        <p:nvSpPr>
          <p:cNvPr id="9" name="Slide Number Placeholder 8"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Only" userDrawn="1">
  <p:cSld name="Title Only">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3" name="Date Placeholder 2"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4" name="Footer Placeholder 3" hidden="0"/>
          <p:cNvSpPr>
            <a:spLocks noGrp="1"/>
          </p:cNvSpPr>
          <p:nvPr isPhoto="0" userDrawn="0">
            <p:ph type="ftr" sz="quarter" idx="11" hasCustomPrompt="0"/>
          </p:nvPr>
        </p:nvSpPr>
        <p:spPr bwMode="auto"/>
        <p:txBody>
          <a:bodyPr/>
          <a:lstStyle/>
          <a:p>
            <a:pPr>
              <a:defRPr/>
            </a:pPr>
            <a:endParaRPr lang="ru-RU"/>
          </a:p>
        </p:txBody>
      </p:sp>
      <p:sp>
        <p:nvSpPr>
          <p:cNvPr id="5" name="Slide Number Placeholder 4"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blank" userDrawn="1">
  <p:cSld name="Blank">
    <p:spTree>
      <p:nvGrpSpPr>
        <p:cNvPr id="1" name="" hidden="0"/>
        <p:cNvGrpSpPr/>
        <p:nvPr isPhoto="0" userDrawn="0"/>
      </p:nvGrpSpPr>
      <p:grpSpPr bwMode="auto">
        <a:xfrm>
          <a:off x="0" y="0"/>
          <a:ext cx="0" cy="0"/>
          <a:chOff x="0" y="0"/>
          <a:chExt cx="0" cy="0"/>
        </a:xfrm>
      </p:grpSpPr>
      <p:sp>
        <p:nvSpPr>
          <p:cNvPr id="2" name="Date Placeholder 1"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3" name="Footer Placeholder 2" hidden="0"/>
          <p:cNvSpPr>
            <a:spLocks noGrp="1"/>
          </p:cNvSpPr>
          <p:nvPr isPhoto="0" userDrawn="0">
            <p:ph type="ftr" sz="quarter" idx="11" hasCustomPrompt="0"/>
          </p:nvPr>
        </p:nvSpPr>
        <p:spPr bwMode="auto"/>
        <p:txBody>
          <a:bodyPr/>
          <a:lstStyle/>
          <a:p>
            <a:pPr>
              <a:defRPr/>
            </a:pPr>
            <a:endParaRPr lang="ru-RU"/>
          </a:p>
        </p:txBody>
      </p:sp>
      <p:sp>
        <p:nvSpPr>
          <p:cNvPr id="4" name="Slide Number Placeholder 3"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Tx" userDrawn="1">
  <p:cSld name="Content with Capti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9787" y="457200"/>
            <a:ext cx="3932237" cy="1600200"/>
          </a:xfrm>
        </p:spPr>
        <p:txBody>
          <a:bodyPr anchor="b"/>
          <a:lstStyle>
            <a:lvl1pPr>
              <a:defRPr sz="2400"/>
            </a:lvl1pPr>
          </a:lstStyle>
          <a:p>
            <a:pPr>
              <a:defRPr/>
            </a:pPr>
            <a:r>
              <a:rPr lang="en-US"/>
              <a:t>Click to edit Master title style</a:t>
            </a:r>
            <a:endParaRPr lang="en-US"/>
          </a:p>
        </p:txBody>
      </p:sp>
      <p:sp>
        <p:nvSpPr>
          <p:cNvPr id="3" name="Content Placeholder 2" hidden="0"/>
          <p:cNvSpPr>
            <a:spLocks noGrp="1"/>
          </p:cNvSpPr>
          <p:nvPr isPhoto="0" userDrawn="0">
            <p:ph idx="1" hasCustomPrompt="0"/>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Text Placeholder 3" hidden="0"/>
          <p:cNvSpPr>
            <a:spLocks noGrp="1"/>
          </p:cNvSpPr>
          <p:nvPr isPhoto="0" userDrawn="0">
            <p:ph type="body" sz="half" idx="2" hasCustomPrompt="0"/>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5"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6" name="Footer Placeholder 5" hidden="0"/>
          <p:cNvSpPr>
            <a:spLocks noGrp="1"/>
          </p:cNvSpPr>
          <p:nvPr isPhoto="0" userDrawn="0">
            <p:ph type="ftr" sz="quarter" idx="11" hasCustomPrompt="0"/>
          </p:nvPr>
        </p:nvSpPr>
        <p:spPr bwMode="auto"/>
        <p:txBody>
          <a:bodyPr/>
          <a:lstStyle/>
          <a:p>
            <a:pPr>
              <a:defRPr/>
            </a:pPr>
            <a:endParaRPr lang="ru-RU"/>
          </a:p>
        </p:txBody>
      </p:sp>
      <p:sp>
        <p:nvSpPr>
          <p:cNvPr id="7"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picTx" userDrawn="1">
  <p:cSld name="Picture with Capti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9787" y="457200"/>
            <a:ext cx="3932237" cy="1600200"/>
          </a:xfrm>
        </p:spPr>
        <p:txBody>
          <a:bodyPr anchor="b"/>
          <a:lstStyle>
            <a:lvl1pPr>
              <a:defRPr sz="2400"/>
            </a:lvl1pPr>
          </a:lstStyle>
          <a:p>
            <a:pPr>
              <a:defRPr/>
            </a:pPr>
            <a:r>
              <a:rPr lang="en-US"/>
              <a:t>Click to edit Master title style</a:t>
            </a:r>
            <a:endParaRPr lang="en-US"/>
          </a:p>
        </p:txBody>
      </p:sp>
      <p:sp>
        <p:nvSpPr>
          <p:cNvPr id="3" name="Picture Placeholder 2" hidden="0"/>
          <p:cNvSpPr>
            <a:spLocks noChangeAspect="1" noGrp="1"/>
          </p:cNvSpPr>
          <p:nvPr isPhoto="0" userDrawn="0">
            <p:ph type="pic" idx="1" hasCustomPrompt="0"/>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endParaRPr lang="en-US"/>
          </a:p>
        </p:txBody>
      </p:sp>
      <p:sp>
        <p:nvSpPr>
          <p:cNvPr id="4" name="Text Placeholder 3" hidden="0"/>
          <p:cNvSpPr>
            <a:spLocks noGrp="1"/>
          </p:cNvSpPr>
          <p:nvPr isPhoto="0" userDrawn="0">
            <p:ph type="body" sz="half" idx="2" hasCustomPrompt="0"/>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5"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6" name="Footer Placeholder 5" hidden="0"/>
          <p:cNvSpPr>
            <a:spLocks noGrp="1"/>
          </p:cNvSpPr>
          <p:nvPr isPhoto="0" userDrawn="0">
            <p:ph type="ftr" sz="quarter" idx="11" hasCustomPrompt="0"/>
          </p:nvPr>
        </p:nvSpPr>
        <p:spPr bwMode="auto"/>
        <p:txBody>
          <a:bodyPr/>
          <a:lstStyle/>
          <a:p>
            <a:pPr>
              <a:defRPr/>
            </a:pPr>
            <a:endParaRPr lang="ru-RU"/>
          </a:p>
        </p:txBody>
      </p:sp>
      <p:sp>
        <p:nvSpPr>
          <p:cNvPr id="7"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2" name="Title Placeholder 1" hidden="0"/>
          <p:cNvSpPr>
            <a:spLocks noGrp="1"/>
          </p:cNvSpPr>
          <p:nvPr isPhoto="0" userDrawn="0">
            <p:ph type="title" hasCustomPrompt="0"/>
          </p:nvPr>
        </p:nvSpPr>
        <p:spPr bwMode="auto">
          <a:xfrm>
            <a:off x="838198" y="365125"/>
            <a:ext cx="10515600" cy="1325562"/>
          </a:xfrm>
          <a:prstGeom prst="rect">
            <a:avLst/>
          </a:prstGeom>
        </p:spPr>
        <p:txBody>
          <a:bodyPr vert="horz" lIns="91440" tIns="45720" rIns="91440" bIns="45720" rtlCol="0" anchor="ctr">
            <a:normAutofit/>
          </a:bodyPr>
          <a:lstStyle/>
          <a:p>
            <a:pPr>
              <a:defRPr/>
            </a:pPr>
            <a:r>
              <a:rPr lang="en-US"/>
              <a:t>Click to edit Master title style</a:t>
            </a:r>
            <a:endParaRPr lang="en-US"/>
          </a:p>
        </p:txBody>
      </p:sp>
      <p:sp>
        <p:nvSpPr>
          <p:cNvPr id="3" name="Text Placeholder 2" hidden="0"/>
          <p:cNvSpPr>
            <a:spLocks noGrp="1"/>
          </p:cNvSpPr>
          <p:nvPr isPhoto="0" userDrawn="0">
            <p:ph type="body" idx="1" hasCustomPrompt="0"/>
          </p:nvPr>
        </p:nvSpPr>
        <p:spPr bwMode="auto">
          <a:xfrm>
            <a:off x="838198"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hidden="0"/>
          <p:cNvSpPr>
            <a:spLocks noGrp="1"/>
          </p:cNvSpPr>
          <p:nvPr isPhoto="0" userDrawn="0">
            <p:ph type="dt" sz="half" idx="2" hasCustomPrompt="0"/>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lang="ru-RU"/>
              <a:t/>
            </a:fld>
            <a:endParaRPr lang="ru-RU"/>
          </a:p>
        </p:txBody>
      </p:sp>
      <p:sp>
        <p:nvSpPr>
          <p:cNvPr id="5" name="Footer Placeholder 4" hidden="0"/>
          <p:cNvSpPr>
            <a:spLocks noGrp="1"/>
          </p:cNvSpPr>
          <p:nvPr isPhoto="0" userDrawn="0">
            <p:ph type="ftr" sz="quarter" idx="3" hasCustomPrompt="0"/>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Slide Number Placeholder 5" hidden="0"/>
          <p:cNvSpPr>
            <a:spLocks noGrp="1"/>
          </p:cNvSpPr>
          <p:nvPr isPhoto="0" userDrawn="0">
            <p:ph type="sldNum" sz="quarter" idx="4" hasCustomPrompt="0"/>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lang="ru-RU"/>
              <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nuagesdemots.fr/"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nextcloud.crige-paca.org/index.php/apps/onlyoffice/s/FZWRfJZSgHDPBRY?fileId=72920" TargetMode="External"/><Relationship Id="rId5" Type="http://schemas.openxmlformats.org/officeDocument/2006/relationships/image" Target="../media/image1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png"/><Relationship Id="rId9" Type="http://schemas.openxmlformats.org/officeDocument/2006/relationships/hyperlink" Target="https://maps.var.fr/portal/apps/storymaps/stories/1e84d3477a374ff89b0b419f9348304b" TargetMode="External"/><Relationship Id="rId10" Type="http://schemas.openxmlformats.org/officeDocument/2006/relationships/hyperlink" Target="https://nextcloud.crige-paca.org/index.php/apps/onlyoffice/s/FZWRfJZSgHDPBRY?fileId=72824" TargetMode="External"/><Relationship Id="rId11" Type="http://schemas.openxmlformats.org/officeDocument/2006/relationships/hyperlink" Target="https://nextcloud.crige-paca.org/index.php/apps/onlyoffice/s/FZWRfJZSgHDPBRY?fileId=72834" TargetMode="External"/><Relationship Id="rId12" Type="http://schemas.openxmlformats.org/officeDocument/2006/relationships/hyperlink" Target="https://www.ign.fr/appel-communs-jumeau-numerique-france-et-territoires"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nextcloud.crige-paca.org/index.php/apps/onlyoffice/s/FZWRfJZSgHDPBRY?fileId=72868" TargetMode="External"/><Relationship Id="rId5"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nextcloud.crige-paca.org/index.php/apps/onlyoffice/s/FZWRfJZSgHDPBRY?fileId=72829" TargetMode="External"/><Relationship Id="rId5"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nextcloud.crige-paca.org/index.php/apps/onlyoffice/s/FZWRfJZSgHDPBRY?fileId=72899" TargetMode="External"/><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582962434" name="Image 1" hidden="0"/>
          <p:cNvPicPr>
            <a:picLocks noChangeAspect="1"/>
          </p:cNvPicPr>
          <p:nvPr isPhoto="0" userDrawn="0"/>
        </p:nvPicPr>
        <p:blipFill>
          <a:blip r:embed="rId2"/>
          <a:stretch/>
        </p:blipFill>
        <p:spPr bwMode="auto">
          <a:xfrm flipH="0" flipV="0">
            <a:off x="0" y="12056"/>
            <a:ext cx="1993080" cy="1396281"/>
          </a:xfrm>
          <a:prstGeom prst="rect">
            <a:avLst/>
          </a:prstGeom>
        </p:spPr>
      </p:pic>
      <p:pic>
        <p:nvPicPr>
          <p:cNvPr id="1960062376" name="Image 8" hidden="0"/>
          <p:cNvPicPr>
            <a:picLocks noChangeAspect="1"/>
          </p:cNvPicPr>
          <p:nvPr isPhoto="0" userDrawn="0"/>
        </p:nvPicPr>
        <p:blipFill>
          <a:blip r:embed="rId3"/>
          <a:stretch/>
        </p:blipFill>
        <p:spPr bwMode="auto">
          <a:xfrm flipH="0" flipV="0">
            <a:off x="10240149" y="163356"/>
            <a:ext cx="1675040" cy="546840"/>
          </a:xfrm>
          <a:prstGeom prst="rect">
            <a:avLst/>
          </a:prstGeom>
        </p:spPr>
      </p:pic>
      <p:sp>
        <p:nvSpPr>
          <p:cNvPr id="521521668" name="Rectangle 1" hidden="0"/>
          <p:cNvSpPr>
            <a:spLocks noChangeArrowheads="1"/>
          </p:cNvSpPr>
          <p:nvPr isPhoto="0" userDrawn="0"/>
        </p:nvSpPr>
        <p:spPr bwMode="auto">
          <a:xfrm>
            <a:off x="2508248" y="1505655"/>
            <a:ext cx="182988" cy="640115"/>
          </a:xfrm>
          <a:prstGeom prst="rect">
            <a:avLst/>
          </a:prstGeom>
          <a:noFill/>
          <a:ln>
            <a:noFill/>
          </a:ln>
          <a:effectLst/>
        </p:spPr>
        <p:txBody>
          <a:bodyPr vert="horz" wrap="none" lIns="91440" tIns="45720" rIns="91440" bIns="45720" numCol="1" anchor="ctr" anchorCtr="0" compatLnSpc="1">
            <a:prstTxWarp prst="textNoShape"/>
            <a:spAutoFit/>
          </a:bodyPr>
          <a:lstStyle/>
          <a:p>
            <a:pPr marL="0" marR="0" lvl="0" indent="0" algn="l" defTabSz="914400">
              <a:lnSpc>
                <a:spcPct val="100000"/>
              </a:lnSpc>
              <a:spcBef>
                <a:spcPts val="0"/>
              </a:spcBef>
              <a:spcAft>
                <a:spcPts val="0"/>
              </a:spcAft>
              <a:buClrTx/>
              <a:buSzTx/>
              <a:buFontTx/>
              <a:buNone/>
              <a:defRPr/>
            </a:pPr>
            <a:br>
              <a:rPr lang="fr-FR" sz="1800" b="0" i="0" u="none" strike="noStrike" cap="none">
                <a:ln>
                  <a:noFill/>
                </a:ln>
                <a:solidFill>
                  <a:schemeClr val="tx1"/>
                </a:solidFill>
                <a:latin typeface="Arial"/>
              </a:rPr>
            </a:br>
            <a:endParaRPr lang="fr-FR" sz="1800" b="0" i="0" u="none" strike="noStrike" cap="none">
              <a:ln>
                <a:noFill/>
              </a:ln>
              <a:solidFill>
                <a:schemeClr val="tx1"/>
              </a:solidFill>
              <a:latin typeface="Arial"/>
            </a:endParaRPr>
          </a:p>
        </p:txBody>
      </p:sp>
      <p:sp>
        <p:nvSpPr>
          <p:cNvPr id="1718809675" name="" hidden="0"/>
          <p:cNvSpPr txBox="1"/>
          <p:nvPr isPhoto="0" userDrawn="0"/>
        </p:nvSpPr>
        <p:spPr bwMode="auto">
          <a:xfrm flipH="0" flipV="0">
            <a:off x="3154181" y="163354"/>
            <a:ext cx="6314361" cy="94491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2007707862" name="" hidden="0"/>
          <p:cNvSpPr/>
          <p:nvPr isPhoto="0" userDrawn="0"/>
        </p:nvSpPr>
        <p:spPr bwMode="auto">
          <a:xfrm flipH="0" flipV="0">
            <a:off x="-12130147" y="-9998451"/>
            <a:ext cx="131064"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2090592544" name="" hidden="0"/>
          <p:cNvPicPr>
            <a:picLocks noChangeAspect="1"/>
          </p:cNvPicPr>
          <p:nvPr isPhoto="0" userDrawn="0"/>
        </p:nvPicPr>
        <p:blipFill>
          <a:blip r:embed="rId4"/>
          <a:stretch/>
        </p:blipFill>
        <p:spPr bwMode="auto">
          <a:xfrm flipH="0" flipV="0">
            <a:off x="3538553" y="1505654"/>
            <a:ext cx="5725880" cy="5068460"/>
          </a:xfrm>
          <a:prstGeom prst="rect">
            <a:avLst/>
          </a:prstGeom>
        </p:spPr>
      </p:pic>
      <p:sp>
        <p:nvSpPr>
          <p:cNvPr id="1455504827" name="" hidden="0"/>
          <p:cNvSpPr txBox="1"/>
          <p:nvPr isPhoto="0" userDrawn="0"/>
        </p:nvSpPr>
        <p:spPr bwMode="auto">
          <a:xfrm flipH="0" flipV="0">
            <a:off x="5327892" y="6574115"/>
            <a:ext cx="1585447" cy="21339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defRPr/>
            </a:pPr>
            <a:r>
              <a:rPr sz="800" u="sng">
                <a:solidFill>
                  <a:schemeClr val="tx1"/>
                </a:solidFill>
                <a:hlinkClick r:id="rId5" tooltip="NuagesDeMots"/>
              </a:rPr>
              <a:t>Source : NuagesDeMots.fr</a:t>
            </a:r>
            <a:endParaRPr sz="1600">
              <a:solidFill>
                <a:schemeClr val="tx1"/>
              </a:solidFill>
            </a:endParaRPr>
          </a:p>
        </p:txBody>
      </p:sp>
      <p:sp>
        <p:nvSpPr>
          <p:cNvPr id="1704136585" name="" hidden="0"/>
          <p:cNvSpPr txBox="1"/>
          <p:nvPr isPhoto="0" userDrawn="0"/>
        </p:nvSpPr>
        <p:spPr bwMode="auto">
          <a:xfrm flipH="0" flipV="0">
            <a:off x="444768" y="1932391"/>
            <a:ext cx="2154973" cy="42675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sz="2200" b="1"/>
              <a:t>39 participants</a:t>
            </a:r>
            <a:r>
              <a:rPr/>
              <a:t> </a:t>
            </a:r>
            <a:endParaRPr/>
          </a:p>
        </p:txBody>
      </p:sp>
      <p:sp>
        <p:nvSpPr>
          <p:cNvPr id="1228382790" name="" hidden="0"/>
          <p:cNvSpPr txBox="1"/>
          <p:nvPr isPhoto="0" userDrawn="0"/>
        </p:nvSpPr>
        <p:spPr bwMode="auto">
          <a:xfrm flipH="0" flipV="0">
            <a:off x="513486" y="3062205"/>
            <a:ext cx="2403268" cy="42675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sz="2200" b="1"/>
              <a:t>24 organisations</a:t>
            </a:r>
            <a:endParaRPr/>
          </a:p>
        </p:txBody>
      </p:sp>
      <p:sp>
        <p:nvSpPr>
          <p:cNvPr id="1837301005" name="" hidden="0"/>
          <p:cNvSpPr txBox="1"/>
          <p:nvPr isPhoto="0" userDrawn="0"/>
        </p:nvSpPr>
        <p:spPr bwMode="auto">
          <a:xfrm flipH="0" flipV="0">
            <a:off x="1654244" y="5816215"/>
            <a:ext cx="1890993" cy="42675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sz="2200" b="1"/>
              <a:t>7 communes</a:t>
            </a:r>
            <a:endParaRPr/>
          </a:p>
        </p:txBody>
      </p:sp>
      <p:sp>
        <p:nvSpPr>
          <p:cNvPr id="1313567122" name="" hidden="0"/>
          <p:cNvSpPr txBox="1"/>
          <p:nvPr isPhoto="0" userDrawn="0"/>
        </p:nvSpPr>
        <p:spPr bwMode="auto">
          <a:xfrm flipH="0" flipV="0">
            <a:off x="9732011" y="3683034"/>
            <a:ext cx="1068076" cy="42675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sz="2200" b="1"/>
              <a:t>8 EPCI</a:t>
            </a:r>
            <a:endParaRPr/>
          </a:p>
        </p:txBody>
      </p:sp>
      <p:sp>
        <p:nvSpPr>
          <p:cNvPr id="1259482562" name="" hidden="0"/>
          <p:cNvSpPr txBox="1"/>
          <p:nvPr isPhoto="0" userDrawn="0"/>
        </p:nvSpPr>
        <p:spPr bwMode="auto">
          <a:xfrm flipH="0" flipV="0">
            <a:off x="9366937" y="1562241"/>
            <a:ext cx="912824" cy="42675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sz="2200" b="1"/>
              <a:t>1 état</a:t>
            </a:r>
            <a:endParaRPr/>
          </a:p>
        </p:txBody>
      </p:sp>
      <p:sp>
        <p:nvSpPr>
          <p:cNvPr id="2108147422" name="" hidden="0"/>
          <p:cNvSpPr txBox="1"/>
          <p:nvPr isPhoto="0" userDrawn="0"/>
        </p:nvSpPr>
        <p:spPr bwMode="auto">
          <a:xfrm flipH="0" flipV="0">
            <a:off x="8283172" y="5816215"/>
            <a:ext cx="1083764" cy="42675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sz="2200" b="1"/>
              <a:t>1 privé</a:t>
            </a:r>
            <a:endParaRPr/>
          </a:p>
        </p:txBody>
      </p:sp>
      <p:sp>
        <p:nvSpPr>
          <p:cNvPr id="534615366" name="" hidden="0"/>
          <p:cNvSpPr txBox="1"/>
          <p:nvPr isPhoto="0" userDrawn="0"/>
        </p:nvSpPr>
        <p:spPr bwMode="auto">
          <a:xfrm flipH="0" flipV="0">
            <a:off x="894831" y="4457369"/>
            <a:ext cx="1704909" cy="42675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sz="2200" b="1"/>
              <a:t>2 syndicats</a:t>
            </a:r>
            <a:endParaRPr/>
          </a:p>
        </p:txBody>
      </p:sp>
      <p:sp>
        <p:nvSpPr>
          <p:cNvPr id="1682588200" name="" hidden="0"/>
          <p:cNvSpPr txBox="1"/>
          <p:nvPr isPhoto="0" userDrawn="0"/>
        </p:nvSpPr>
        <p:spPr bwMode="auto">
          <a:xfrm flipH="0" flipV="0">
            <a:off x="9806597" y="2635449"/>
            <a:ext cx="2108591" cy="42675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sz="2200" b="1"/>
              <a:t>3 associations</a:t>
            </a:r>
            <a:endParaRPr/>
          </a:p>
        </p:txBody>
      </p:sp>
      <p:sp>
        <p:nvSpPr>
          <p:cNvPr id="1372413757" name="" hidden="0"/>
          <p:cNvSpPr txBox="1"/>
          <p:nvPr isPhoto="0" userDrawn="0"/>
        </p:nvSpPr>
        <p:spPr bwMode="auto">
          <a:xfrm flipH="0" flipV="0">
            <a:off x="8735526" y="4670748"/>
            <a:ext cx="3179661" cy="42675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sz="2200" b="1"/>
              <a:t>2 établissement public</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708531028" name="Image 1" hidden="0"/>
          <p:cNvPicPr>
            <a:picLocks noChangeAspect="1"/>
          </p:cNvPicPr>
          <p:nvPr isPhoto="0" userDrawn="0"/>
        </p:nvPicPr>
        <p:blipFill>
          <a:blip r:embed="rId2"/>
          <a:stretch/>
        </p:blipFill>
        <p:spPr bwMode="auto">
          <a:xfrm flipH="0" flipV="0">
            <a:off x="0" y="12055"/>
            <a:ext cx="1993079" cy="1396280"/>
          </a:xfrm>
          <a:prstGeom prst="rect">
            <a:avLst/>
          </a:prstGeom>
        </p:spPr>
      </p:pic>
      <p:pic>
        <p:nvPicPr>
          <p:cNvPr id="2098345347" name="Image 8" hidden="0"/>
          <p:cNvPicPr>
            <a:picLocks noChangeAspect="1"/>
          </p:cNvPicPr>
          <p:nvPr isPhoto="0" userDrawn="0"/>
        </p:nvPicPr>
        <p:blipFill>
          <a:blip r:embed="rId3"/>
          <a:stretch/>
        </p:blipFill>
        <p:spPr bwMode="auto">
          <a:xfrm flipH="0" flipV="0">
            <a:off x="10240148" y="163355"/>
            <a:ext cx="1675039" cy="546840"/>
          </a:xfrm>
          <a:prstGeom prst="rect">
            <a:avLst/>
          </a:prstGeom>
        </p:spPr>
      </p:pic>
      <p:graphicFrame>
        <p:nvGraphicFramePr>
          <p:cNvPr id="1399249086" name="Tableau 2" hidden="0"/>
          <p:cNvGraphicFramePr>
            <a:graphicFrameLocks xmlns:a="http://schemas.openxmlformats.org/drawingml/2006/main"/>
          </p:cNvGraphicFramePr>
          <p:nvPr isPhoto="0" userDrawn="0"/>
        </p:nvGraphicFramePr>
        <p:xfrm>
          <a:off x="157177" y="475732"/>
          <a:ext cx="11224435" cy="7181634"/>
        </p:xfrm>
        <a:graphic>
          <a:graphicData uri="http://schemas.openxmlformats.org/drawingml/2006/table">
            <a:tbl>
              <a:tblPr firstRow="0" firstCol="0" lastRow="0" lastCol="0" bandRow="0" bandCol="0"/>
              <a:tblGrid>
                <a:gridCol w="12034820"/>
              </a:tblGrid>
              <a:tr h="327333">
                <a:tc>
                  <a:txBody>
                    <a:bodyPr/>
                    <a:p>
                      <a:pPr>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1261099">
                <a:tc>
                  <a:txBody>
                    <a:bodyPr/>
                    <a:p>
                      <a:pPr>
                        <a:defRPr/>
                      </a:pPr>
                      <a:endParaRPr/>
                    </a:p>
                  </a:txBody>
                  <a:tcPr marL="116969" marR="116969" marT="0" marB="58484">
                    <a:lnL w="12699" algn="ctr">
                      <a:noFill/>
                    </a:lnL>
                    <a:lnR w="12699" algn="ctr">
                      <a:noFill/>
                    </a:lnR>
                    <a:lnT w="12699" algn="ctr">
                      <a:noFill/>
                    </a:lnT>
                    <a:lnB w="12699" algn="ctr">
                      <a:noFill/>
                    </a:lnB>
                    <a:noFill/>
                  </a:tcPr>
                </a:tc>
              </a:tr>
              <a:tr h="327333">
                <a:tc>
                  <a:txBody>
                    <a:bodyPr/>
                    <a:p>
                      <a:pPr marL="0" indent="0">
                        <a:buFontTx/>
                        <a:buNone/>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3142361">
                <a:tc>
                  <a:txBody>
                    <a:bodyPr/>
                    <a:p>
                      <a:pPr marL="0" indent="0" algn="l">
                        <a:buFontTx/>
                        <a:buNone/>
                        <a:defRPr/>
                      </a:pPr>
                      <a:r>
                        <a:rPr lang="fr-FR" sz="1600" b="1" i="0" u="none" strike="noStrike" cap="none" spc="0">
                          <a:solidFill>
                            <a:schemeClr val="accent1"/>
                          </a:solidFill>
                          <a:latin typeface="Arial"/>
                          <a:ea typeface="Arial"/>
                          <a:cs typeface="Arial"/>
                        </a:rPr>
                        <a:t>LES NOUVELLES ACTIONS A PORTER DANS LE CADRE DU RESEAU</a:t>
                      </a:r>
                      <a:endParaRPr sz="1600" b="1" i="0" u="sng" strike="noStrike" cap="none" spc="0">
                        <a:solidFill>
                          <a:schemeClr val="accent1"/>
                        </a:solidFill>
                        <a:latin typeface="Calibri"/>
                        <a:ea typeface="Calibri"/>
                        <a:cs typeface="Calibri"/>
                      </a:endParaRPr>
                    </a:p>
                    <a:p>
                      <a:pPr>
                        <a:defRPr/>
                      </a:pPr>
                      <a:endParaRPr sz="1050" b="1" i="0" u="none">
                        <a:solidFill>
                          <a:srgbClr val="626262"/>
                        </a:solidFill>
                        <a:latin typeface="Arial"/>
                        <a:ea typeface="Arial"/>
                        <a:cs typeface="Arial"/>
                      </a:endParaRPr>
                    </a:p>
                    <a:p>
                      <a:pPr>
                        <a:defRPr/>
                      </a:pPr>
                      <a:r>
                        <a:rPr sz="1400" b="1" i="0" u="none">
                          <a:solidFill>
                            <a:schemeClr val="tx1"/>
                          </a:solidFill>
                          <a:latin typeface="Arial"/>
                          <a:ea typeface="Arial"/>
                          <a:cs typeface="Arial"/>
                        </a:rPr>
                        <a:t>Les nouveaux projets possibles</a:t>
                      </a:r>
                      <a:endParaRPr sz="1050" b="1" i="0" u="none">
                        <a:solidFill>
                          <a:schemeClr val="tx1"/>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C00000"/>
                        </a:solidFill>
                        <a:latin typeface="Arial"/>
                        <a:ea typeface="Arial"/>
                        <a:cs typeface="Arial"/>
                      </a:endParaRPr>
                    </a:p>
                    <a:p>
                      <a:pPr>
                        <a:defRPr/>
                      </a:pPr>
                      <a:r>
                        <a:rPr sz="1400" b="1" i="0" u="none">
                          <a:solidFill>
                            <a:srgbClr val="C00000"/>
                          </a:solidFill>
                          <a:latin typeface="Arial"/>
                          <a:ea typeface="Arial"/>
                          <a:cs typeface="Arial"/>
                        </a:rPr>
                        <a:t>Obligations Légales de Débroussaillement </a:t>
                      </a:r>
                      <a:endParaRPr sz="1400" b="1" i="0" u="none">
                        <a:solidFill>
                          <a:srgbClr val="C00000"/>
                        </a:solidFill>
                        <a:latin typeface="Arial"/>
                        <a:ea typeface="Arial"/>
                        <a:cs typeface="Arial"/>
                      </a:endParaRPr>
                    </a:p>
                    <a:p>
                      <a:pPr>
                        <a:defRPr/>
                      </a:pPr>
                      <a:r>
                        <a:rPr lang="fr-FR" sz="1050" b="1" i="0" u="none" strike="noStrike" cap="none" spc="0">
                          <a:solidFill>
                            <a:schemeClr val="accent2"/>
                          </a:solidFill>
                          <a:latin typeface="Arial"/>
                          <a:ea typeface="Arial"/>
                          <a:cs typeface="Arial"/>
                        </a:rPr>
                        <a:t>CDVAR, </a:t>
                      </a:r>
                      <a:r>
                        <a:rPr lang="fr-FR" sz="1050" b="1" i="0" u="none" strike="noStrike" cap="none" spc="0">
                          <a:solidFill>
                            <a:schemeClr val="accent2"/>
                          </a:solidFill>
                          <a:latin typeface="Arial"/>
                          <a:ea typeface="Arial"/>
                          <a:cs typeface="Arial"/>
                        </a:rPr>
                        <a:t>Yannick Daniel  / </a:t>
                      </a:r>
                      <a:r>
                        <a:rPr lang="fr-FR" sz="1050" b="1" i="0" u="none" strike="noStrike" cap="none" spc="0">
                          <a:solidFill>
                            <a:schemeClr val="accent2"/>
                          </a:solidFill>
                          <a:latin typeface="Arial"/>
                          <a:ea typeface="Arial"/>
                          <a:cs typeface="Arial"/>
                        </a:rPr>
                        <a:t>CRIGE, </a:t>
                      </a:r>
                      <a:r>
                        <a:rPr lang="fr-FR" sz="1050" b="1" i="0" u="none" strike="noStrike" cap="none" spc="0">
                          <a:solidFill>
                            <a:schemeClr val="accent2"/>
                          </a:solidFill>
                          <a:latin typeface="Arial"/>
                          <a:ea typeface="Arial"/>
                          <a:cs typeface="Arial"/>
                        </a:rPr>
                        <a:t>Romain Buchaut</a:t>
                      </a:r>
                      <a:endParaRPr lang="fr-FR" sz="1050" b="1" i="0" u="none" strike="noStrike" cap="none" spc="0">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r>
                        <a:rPr lang="fr-FR" sz="1050" b="1" i="0" u="sng" strike="noStrike" cap="none" spc="0">
                          <a:solidFill>
                            <a:srgbClr val="C00000"/>
                          </a:solidFill>
                          <a:latin typeface="Arial"/>
                          <a:ea typeface="Arial"/>
                          <a:cs typeface="Arial"/>
                          <a:hlinkClick r:id="rId4" tooltip="https://nextcloud.crige-paca.org/index.php/apps/onlyoffice/s/FZWRfJZSgHDPBRY?fileId=72920"/>
                        </a:rPr>
                        <a:t>https://nextcloud.crige-paca.org/index.php/apps/onlyoffice/s/FZWRfJZSgHDPBRY?fileId=72920</a:t>
                      </a:r>
                      <a:endParaRPr lang="fr-FR" sz="1050" b="1" i="0" u="none" strike="noStrike" cap="none" spc="0">
                        <a:solidFill>
                          <a:srgbClr val="C00000"/>
                        </a:solidFill>
                        <a:latin typeface="Arial"/>
                        <a:ea typeface="Arial"/>
                        <a:cs typeface="Arial"/>
                      </a:endParaRPr>
                    </a:p>
                    <a:p>
                      <a:pPr>
                        <a:defRPr/>
                      </a:pPr>
                      <a:endParaRPr sz="1050" b="1" i="0" u="none">
                        <a:solidFill>
                          <a:srgbClr val="C00000"/>
                        </a:solidFill>
                        <a:latin typeface="Arial"/>
                        <a:ea typeface="Arial"/>
                        <a:cs typeface="Arial"/>
                      </a:endParaRPr>
                    </a:p>
                    <a:p>
                      <a:pPr>
                        <a:defRPr/>
                      </a:pPr>
                      <a:endParaRPr sz="1050" b="1" i="0" u="none">
                        <a:solidFill>
                          <a:srgbClr val="C00000"/>
                        </a:solidFill>
                        <a:latin typeface="Arial"/>
                        <a:ea typeface="Arial"/>
                        <a:cs typeface="Arial"/>
                      </a:endParaRPr>
                    </a:p>
                    <a:p>
                      <a:pPr>
                        <a:defRPr/>
                      </a:pPr>
                      <a:r>
                        <a:rPr sz="1400" b="1" i="0" u="none">
                          <a:solidFill>
                            <a:srgbClr val="C00000"/>
                          </a:solidFill>
                          <a:latin typeface="Arial"/>
                          <a:ea typeface="Arial"/>
                          <a:cs typeface="Arial"/>
                        </a:rPr>
                        <a:t>Inventaire de friches urbaines</a:t>
                      </a:r>
                      <a:endParaRPr sz="1400" b="1" i="0" u="none">
                        <a:solidFill>
                          <a:srgbClr val="C00000"/>
                        </a:solidFill>
                        <a:latin typeface="Arial"/>
                        <a:ea typeface="Arial"/>
                        <a:cs typeface="Arial"/>
                      </a:endParaRPr>
                    </a:p>
                    <a:p>
                      <a:pPr>
                        <a:defRPr/>
                      </a:pPr>
                      <a:r>
                        <a:rPr lang="fr-FR" sz="1050" b="1" i="0" u="none" strike="noStrike" cap="none" spc="0">
                          <a:solidFill>
                            <a:schemeClr val="accent2"/>
                          </a:solidFill>
                          <a:latin typeface="Arial"/>
                          <a:ea typeface="Arial"/>
                          <a:cs typeface="Arial"/>
                        </a:rPr>
                        <a:t>AUDAT, </a:t>
                      </a:r>
                      <a:r>
                        <a:rPr sz="1050" b="1" i="0" u="none">
                          <a:solidFill>
                            <a:schemeClr val="accent2"/>
                          </a:solidFill>
                          <a:latin typeface="Arial"/>
                          <a:ea typeface="Arial"/>
                          <a:cs typeface="Arial"/>
                        </a:rPr>
                        <a:t>Alexandra PHILIP </a:t>
                      </a:r>
                      <a:endParaRPr sz="1050" b="1" i="0" u="none">
                        <a:solidFill>
                          <a:schemeClr val="accent2"/>
                        </a:solidFill>
                        <a:latin typeface="Arial"/>
                        <a:ea typeface="Arial"/>
                        <a:cs typeface="Arial"/>
                      </a:endParaRPr>
                    </a:p>
                    <a:p>
                      <a:pPr>
                        <a:defRPr/>
                      </a:pPr>
                      <a:endParaRPr sz="1200" b="1" i="0" u="none">
                        <a:solidFill>
                          <a:srgbClr val="171C24"/>
                        </a:solidFill>
                        <a:latin typeface="Arial"/>
                        <a:ea typeface="Arial"/>
                        <a:cs typeface="Arial"/>
                      </a:endParaRPr>
                    </a:p>
                  </a:txBody>
                  <a:tcPr marL="116969" marR="116969" marT="0" marB="58484">
                    <a:lnL w="12699" algn="ctr">
                      <a:noFill/>
                    </a:lnL>
                    <a:lnR w="12699" algn="ctr">
                      <a:noFill/>
                    </a:lnR>
                    <a:lnT w="12699" algn="ctr">
                      <a:noFill/>
                    </a:lnT>
                    <a:lnB w="12699" algn="ctr">
                      <a:noFill/>
                    </a:lnB>
                    <a:noFill/>
                  </a:tcPr>
                </a:tc>
              </a:tr>
              <a:tr h="866930">
                <a:tc>
                  <a:txBody>
                    <a:bodyPr/>
                    <a:p>
                      <a:pPr marL="342900" indent="-342900" algn="l">
                        <a:spcBef>
                          <a:spcPts val="598"/>
                        </a:spcBef>
                        <a:spcAft>
                          <a:spcPts val="598"/>
                        </a:spcAft>
                        <a:buFont typeface="Arial"/>
                        <a:buChar char="•"/>
                        <a:defRPr/>
                      </a:pPr>
                      <a:endParaRPr lang="fr-FR" sz="2000">
                        <a:solidFill>
                          <a:srgbClr val="202020"/>
                        </a:solidFill>
                        <a:latin typeface="Calibri"/>
                      </a:endParaRPr>
                    </a:p>
                  </a:txBody>
                  <a:tcPr marL="116969" marR="116969" marT="0" marB="58484">
                    <a:lnL w="12699" algn="ctr">
                      <a:noFill/>
                    </a:lnL>
                    <a:lnR w="12699" algn="ctr">
                      <a:noFill/>
                    </a:lnR>
                    <a:lnT w="12699" algn="ctr">
                      <a:noFill/>
                    </a:lnT>
                    <a:lnB w="12699" algn="ctr">
                      <a:noFill/>
                    </a:lnB>
                    <a:noFill/>
                  </a:tcPr>
                </a:tc>
              </a:tr>
            </a:tbl>
          </a:graphicData>
        </a:graphic>
      </p:graphicFrame>
      <p:sp>
        <p:nvSpPr>
          <p:cNvPr id="812593202" name="" hidden="0"/>
          <p:cNvSpPr txBox="1"/>
          <p:nvPr isPhoto="0" userDrawn="0"/>
        </p:nvSpPr>
        <p:spPr bwMode="auto">
          <a:xfrm flipH="0" flipV="0">
            <a:off x="3154179" y="163352"/>
            <a:ext cx="6314395" cy="944914"/>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777945191" name="" hidden="0"/>
          <p:cNvSpPr/>
          <p:nvPr isPhoto="0" userDrawn="0"/>
        </p:nvSpPr>
        <p:spPr bwMode="auto">
          <a:xfrm flipH="0" flipV="0">
            <a:off x="11162442" y="4846067"/>
            <a:ext cx="142994"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1784473303" name="" hidden="0"/>
          <p:cNvSpPr/>
          <p:nvPr isPhoto="0" userDrawn="0"/>
        </p:nvSpPr>
        <p:spPr bwMode="auto">
          <a:xfrm>
            <a:off x="10677478" y="6469571"/>
            <a:ext cx="254916"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1721220810" name="" hidden="0"/>
          <p:cNvPicPr>
            <a:picLocks noChangeAspect="1"/>
          </p:cNvPicPr>
          <p:nvPr isPhoto="0" userDrawn="0"/>
        </p:nvPicPr>
        <p:blipFill>
          <a:blip r:embed="rId5"/>
          <a:stretch/>
        </p:blipFill>
        <p:spPr bwMode="auto">
          <a:xfrm flipH="0" flipV="0">
            <a:off x="7832107" y="2717384"/>
            <a:ext cx="1364103" cy="2028181"/>
          </a:xfrm>
          <a:prstGeom prst="rect">
            <a:avLst/>
          </a:prstGeom>
        </p:spPr>
      </p:pic>
      <p:sp>
        <p:nvSpPr>
          <p:cNvPr id="218450146" name="" hidden="0"/>
          <p:cNvSpPr/>
          <p:nvPr isPhoto="0" userDrawn="0"/>
        </p:nvSpPr>
        <p:spPr bwMode="auto">
          <a:xfrm rot="5399976" flipH="0" flipV="0">
            <a:off x="5203195" y="2433161"/>
            <a:ext cx="670150" cy="3266777"/>
          </a:xfrm>
          <a:prstGeom prst="bentUpArrow">
            <a:avLst>
              <a:gd name="adj1" fmla="val 25000"/>
              <a:gd name="adj2" fmla="val 26395"/>
              <a:gd name="adj3" fmla="val 25000"/>
            </a:avLst>
          </a:prstGeom>
          <a:solidFill>
            <a:schemeClr val="accent2">
              <a:lumMod val="60000"/>
              <a:lumOff val="40000"/>
            </a:schemeClr>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932971218" name="Image 1" hidden="0"/>
          <p:cNvPicPr>
            <a:picLocks noChangeAspect="1"/>
          </p:cNvPicPr>
          <p:nvPr isPhoto="0" userDrawn="0"/>
        </p:nvPicPr>
        <p:blipFill>
          <a:blip r:embed="rId2"/>
          <a:stretch/>
        </p:blipFill>
        <p:spPr bwMode="auto">
          <a:xfrm flipH="0" flipV="0">
            <a:off x="0" y="12054"/>
            <a:ext cx="1993078" cy="1396279"/>
          </a:xfrm>
          <a:prstGeom prst="rect">
            <a:avLst/>
          </a:prstGeom>
        </p:spPr>
      </p:pic>
      <p:pic>
        <p:nvPicPr>
          <p:cNvPr id="1598206803" name="Image 8" hidden="0"/>
          <p:cNvPicPr>
            <a:picLocks noChangeAspect="1"/>
          </p:cNvPicPr>
          <p:nvPr isPhoto="0" userDrawn="0"/>
        </p:nvPicPr>
        <p:blipFill>
          <a:blip r:embed="rId3"/>
          <a:stretch/>
        </p:blipFill>
        <p:spPr bwMode="auto">
          <a:xfrm flipH="0" flipV="0">
            <a:off x="10240147" y="163354"/>
            <a:ext cx="1675038" cy="546840"/>
          </a:xfrm>
          <a:prstGeom prst="rect">
            <a:avLst/>
          </a:prstGeom>
        </p:spPr>
      </p:pic>
      <p:sp>
        <p:nvSpPr>
          <p:cNvPr id="1868045400" name="" hidden="0"/>
          <p:cNvSpPr txBox="1"/>
          <p:nvPr isPhoto="0" userDrawn="0"/>
        </p:nvSpPr>
        <p:spPr bwMode="auto">
          <a:xfrm flipH="0" flipV="0">
            <a:off x="3154179" y="163352"/>
            <a:ext cx="6314395" cy="944914"/>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1305462421" name="" hidden="0"/>
          <p:cNvSpPr/>
          <p:nvPr isPhoto="0" userDrawn="0"/>
        </p:nvSpPr>
        <p:spPr bwMode="auto">
          <a:xfrm flipH="0" flipV="0">
            <a:off x="12717702" y="6479121"/>
            <a:ext cx="151542" cy="365794"/>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179892752" name="" hidden="0"/>
          <p:cNvSpPr/>
          <p:nvPr isPhoto="0" userDrawn="0"/>
        </p:nvSpPr>
        <p:spPr bwMode="auto">
          <a:xfrm flipH="0" flipV="0">
            <a:off x="12839034" y="1551213"/>
            <a:ext cx="9143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941886906" name="" hidden="0"/>
          <p:cNvSpPr/>
          <p:nvPr isPhoto="0" userDrawn="0"/>
        </p:nvSpPr>
        <p:spPr bwMode="auto">
          <a:xfrm flipH="0" flipV="0">
            <a:off x="11227718" y="5274792"/>
            <a:ext cx="98629" cy="365794"/>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721681079" name="" hidden="0"/>
          <p:cNvSpPr/>
          <p:nvPr isPhoto="0" userDrawn="0"/>
        </p:nvSpPr>
        <p:spPr bwMode="auto">
          <a:xfrm rot="3710736" flipH="0" flipV="0">
            <a:off x="3764313" y="-147006"/>
            <a:ext cx="77360" cy="365794"/>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809702796" name="" hidden="0"/>
          <p:cNvSpPr/>
          <p:nvPr isPhoto="0" userDrawn="0"/>
        </p:nvSpPr>
        <p:spPr bwMode="auto">
          <a:xfrm flipH="0" flipV="0">
            <a:off x="4927900" y="1002614"/>
            <a:ext cx="96096" cy="365794"/>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1676000114" name="" hidden="0"/>
          <p:cNvSpPr/>
          <p:nvPr isPhoto="0" userDrawn="0"/>
        </p:nvSpPr>
        <p:spPr bwMode="auto">
          <a:xfrm flipH="0" flipV="0">
            <a:off x="5502462" y="452912"/>
            <a:ext cx="127652" cy="365794"/>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1524247825" name="" hidden="0"/>
          <p:cNvPicPr>
            <a:picLocks noChangeAspect="1"/>
          </p:cNvPicPr>
          <p:nvPr isPhoto="0" userDrawn="0"/>
        </p:nvPicPr>
        <p:blipFill>
          <a:blip r:embed="rId4"/>
          <a:srcRect l="7588" t="9843" r="5816" b="10656"/>
          <a:stretch/>
        </p:blipFill>
        <p:spPr bwMode="auto">
          <a:xfrm flipH="0" flipV="0">
            <a:off x="5128402" y="3663041"/>
            <a:ext cx="2894672" cy="2657476"/>
          </a:xfrm>
          <a:prstGeom prst="rect">
            <a:avLst/>
          </a:prstGeom>
        </p:spPr>
      </p:pic>
      <p:sp>
        <p:nvSpPr>
          <p:cNvPr id="586248755" name="" hidden="0"/>
          <p:cNvSpPr txBox="1"/>
          <p:nvPr isPhoto="0" userDrawn="0"/>
        </p:nvSpPr>
        <p:spPr bwMode="auto">
          <a:xfrm flipH="0" flipV="0">
            <a:off x="2422299" y="1825515"/>
            <a:ext cx="7778156" cy="36579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lang="fr-FR" sz="1800" b="1" i="0" u="none" strike="noStrike" cap="none" spc="0">
                <a:solidFill>
                  <a:schemeClr val="accent1"/>
                </a:solidFill>
                <a:latin typeface="Arial"/>
                <a:ea typeface="Arial"/>
                <a:cs typeface="Arial"/>
              </a:rPr>
              <a:t>LES NOUVELLES ACTIONS A PORTER DANS LE CADRE DU RESEAU</a:t>
            </a:r>
            <a:endParaRPr/>
          </a:p>
        </p:txBody>
      </p:sp>
      <p:sp>
        <p:nvSpPr>
          <p:cNvPr id="668679660" name="" hidden="0"/>
          <p:cNvSpPr txBox="1"/>
          <p:nvPr isPhoto="0" userDrawn="0"/>
        </p:nvSpPr>
        <p:spPr bwMode="auto">
          <a:xfrm flipH="0" flipV="0">
            <a:off x="523495" y="2711340"/>
            <a:ext cx="6368496" cy="36579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lang="fr-FR" sz="1800" b="1" i="0" u="none" strike="noStrike" cap="none" spc="0">
                <a:solidFill>
                  <a:schemeClr val="tx1">
                    <a:lumMod val="65000"/>
                    <a:lumOff val="35000"/>
                  </a:schemeClr>
                </a:solidFill>
                <a:latin typeface="Arial"/>
                <a:ea typeface="Arial"/>
                <a:cs typeface="Arial"/>
              </a:rPr>
              <a:t>QUELLES SONT LES ACTIONS QUE VOUS PROPOSEZ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089732699" name="Image 1" hidden="0"/>
          <p:cNvPicPr>
            <a:picLocks noChangeAspect="1"/>
          </p:cNvPicPr>
          <p:nvPr isPhoto="0" userDrawn="0"/>
        </p:nvPicPr>
        <p:blipFill>
          <a:blip r:embed="rId2"/>
          <a:stretch/>
        </p:blipFill>
        <p:spPr bwMode="auto">
          <a:xfrm flipH="0" flipV="0">
            <a:off x="0" y="12056"/>
            <a:ext cx="1993080" cy="1396281"/>
          </a:xfrm>
          <a:prstGeom prst="rect">
            <a:avLst/>
          </a:prstGeom>
        </p:spPr>
      </p:pic>
      <p:pic>
        <p:nvPicPr>
          <p:cNvPr id="486569810" name="Image 8" hidden="0"/>
          <p:cNvPicPr>
            <a:picLocks noChangeAspect="1"/>
          </p:cNvPicPr>
          <p:nvPr isPhoto="0" userDrawn="0"/>
        </p:nvPicPr>
        <p:blipFill>
          <a:blip r:embed="rId3"/>
          <a:stretch/>
        </p:blipFill>
        <p:spPr bwMode="auto">
          <a:xfrm flipH="0" flipV="0">
            <a:off x="10240149" y="163356"/>
            <a:ext cx="1675040" cy="546840"/>
          </a:xfrm>
          <a:prstGeom prst="rect">
            <a:avLst/>
          </a:prstGeom>
        </p:spPr>
      </p:pic>
      <p:graphicFrame>
        <p:nvGraphicFramePr>
          <p:cNvPr id="812256040" name="Tableau 2" hidden="0"/>
          <p:cNvGraphicFramePr>
            <a:graphicFrameLocks xmlns:a="http://schemas.openxmlformats.org/drawingml/2006/main"/>
          </p:cNvGraphicFramePr>
          <p:nvPr isPhoto="0" userDrawn="0"/>
        </p:nvGraphicFramePr>
        <p:xfrm>
          <a:off x="170785" y="475733"/>
          <a:ext cx="11224436" cy="7181635"/>
        </p:xfrm>
        <a:graphic>
          <a:graphicData uri="http://schemas.openxmlformats.org/drawingml/2006/table">
            <a:tbl>
              <a:tblPr firstRow="0" firstCol="0" lastRow="0" lastCol="0" bandRow="0" bandCol="0"/>
              <a:tblGrid>
                <a:gridCol w="12021212"/>
              </a:tblGrid>
              <a:tr h="327334">
                <a:tc>
                  <a:txBody>
                    <a:bodyPr/>
                    <a:p>
                      <a:pPr>
                        <a:defRPr/>
                      </a:pPr>
                      <a:endParaRPr lang="fr-FR" sz="2000">
                        <a:latin typeface="Calibri"/>
                      </a:endParaRPr>
                    </a:p>
                  </a:txBody>
                  <a:tcPr marL="0" marR="0" marT="58485" marB="0">
                    <a:lnL w="12699" algn="ctr">
                      <a:noFill/>
                    </a:lnL>
                    <a:lnR w="12699" algn="ctr">
                      <a:noFill/>
                    </a:lnR>
                    <a:lnT w="12699" algn="ctr">
                      <a:noFill/>
                    </a:lnT>
                    <a:lnB w="12699" algn="ctr">
                      <a:noFill/>
                    </a:lnB>
                    <a:noFill/>
                  </a:tcPr>
                </a:tc>
              </a:tr>
              <a:tr h="1261100">
                <a:tc>
                  <a:txBody>
                    <a:bodyPr/>
                    <a:p>
                      <a:pPr>
                        <a:defRPr/>
                      </a:pPr>
                      <a:endParaRPr/>
                    </a:p>
                  </a:txBody>
                  <a:tcPr marL="116970" marR="116970" marT="0" marB="58485">
                    <a:lnL w="12699" algn="ctr">
                      <a:noFill/>
                    </a:lnL>
                    <a:lnR w="12699" algn="ctr">
                      <a:noFill/>
                    </a:lnR>
                    <a:lnT w="12699" algn="ctr">
                      <a:noFill/>
                    </a:lnT>
                    <a:lnB w="12699" algn="ctr">
                      <a:noFill/>
                    </a:lnB>
                    <a:noFill/>
                  </a:tcPr>
                </a:tc>
              </a:tr>
              <a:tr h="327334">
                <a:tc>
                  <a:txBody>
                    <a:bodyPr/>
                    <a:p>
                      <a:pPr marL="0" indent="0">
                        <a:buFontTx/>
                        <a:buNone/>
                        <a:defRPr/>
                      </a:pPr>
                      <a:endParaRPr lang="fr-FR" sz="2000">
                        <a:latin typeface="Calibri"/>
                      </a:endParaRPr>
                    </a:p>
                  </a:txBody>
                  <a:tcPr marL="0" marR="0" marT="58485" marB="0">
                    <a:lnL w="12699" algn="ctr">
                      <a:noFill/>
                    </a:lnL>
                    <a:lnR w="12699" algn="ctr">
                      <a:noFill/>
                    </a:lnR>
                    <a:lnT w="12699" algn="ctr">
                      <a:noFill/>
                    </a:lnT>
                    <a:lnB w="12699" algn="ctr">
                      <a:noFill/>
                    </a:lnB>
                    <a:noFill/>
                  </a:tcPr>
                </a:tc>
              </a:tr>
              <a:tr h="3142362">
                <a:tc>
                  <a:txBody>
                    <a:bodyPr/>
                    <a:p>
                      <a:pPr marL="0" indent="0" algn="l">
                        <a:buFontTx/>
                        <a:buNone/>
                        <a:defRPr/>
                      </a:pPr>
                      <a:r>
                        <a:rPr lang="fr-FR" sz="1600" b="1" i="0" u="none" strike="noStrike" cap="none" spc="0">
                          <a:solidFill>
                            <a:schemeClr val="accent1"/>
                          </a:solidFill>
                          <a:latin typeface="Arial"/>
                          <a:ea typeface="Arial"/>
                          <a:cs typeface="Arial"/>
                        </a:rPr>
                        <a:t>DEFINITION DE LA NOUVELLE FEUILLE DE ROUTE</a:t>
                      </a:r>
                      <a:endParaRPr lang="fr-FR" sz="1600" b="1" i="0" u="none" strike="noStrike" cap="none" spc="0">
                        <a:solidFill>
                          <a:schemeClr val="accent1"/>
                        </a:solidFill>
                        <a:latin typeface="Arial"/>
                        <a:ea typeface="Arial"/>
                        <a:cs typeface="Arial"/>
                      </a:endParaRPr>
                    </a:p>
                    <a:p>
                      <a:pPr marL="0" indent="0" algn="l">
                        <a:buFontTx/>
                        <a:buNone/>
                        <a:defRPr/>
                      </a:pPr>
                      <a:endParaRPr sz="1600" b="1" i="0" u="sng" strike="noStrike" cap="none" spc="0">
                        <a:solidFill>
                          <a:schemeClr val="accent1"/>
                        </a:solidFill>
                        <a:latin typeface="Arial"/>
                        <a:ea typeface="Arial"/>
                        <a:cs typeface="Arial"/>
                      </a:endParaRPr>
                    </a:p>
                    <a:p>
                      <a:pPr marL="201271" indent="-201271">
                        <a:buFont typeface="Arial"/>
                        <a:buChar char="•"/>
                        <a:defRPr/>
                      </a:pPr>
                      <a:r>
                        <a:rPr sz="1400" b="1" i="0" u="none">
                          <a:solidFill>
                            <a:srgbClr val="626262"/>
                          </a:solidFill>
                          <a:latin typeface="Arial"/>
                          <a:ea typeface="Arial"/>
                          <a:cs typeface="Arial"/>
                        </a:rPr>
                        <a:t>Validation des axes de collaboration</a:t>
                      </a:r>
                      <a:endParaRPr sz="1400" b="1" i="0" u="none">
                        <a:solidFill>
                          <a:srgbClr val="626262"/>
                        </a:solidFill>
                        <a:latin typeface="Arial"/>
                        <a:ea typeface="Arial"/>
                        <a:cs typeface="Arial"/>
                      </a:endParaRPr>
                    </a:p>
                    <a:p>
                      <a:pPr marL="201271" indent="-201271">
                        <a:buFont typeface="Arial"/>
                        <a:buChar char="•"/>
                        <a:defRPr/>
                      </a:pPr>
                      <a:endParaRPr sz="1400" b="1" i="0" u="none">
                        <a:solidFill>
                          <a:srgbClr val="626262"/>
                        </a:solidFill>
                        <a:latin typeface="Arial"/>
                        <a:ea typeface="Arial"/>
                        <a:cs typeface="Arial"/>
                      </a:endParaRPr>
                    </a:p>
                    <a:p>
                      <a:pPr marL="201271" indent="-201271">
                        <a:buFont typeface="Arial"/>
                        <a:buChar char="•"/>
                        <a:defRPr/>
                      </a:pPr>
                      <a:r>
                        <a:rPr sz="1400" b="1" i="0" u="none">
                          <a:solidFill>
                            <a:srgbClr val="626262"/>
                          </a:solidFill>
                          <a:latin typeface="Arial"/>
                          <a:ea typeface="Arial"/>
                          <a:cs typeface="Arial"/>
                        </a:rPr>
                        <a:t>Définition du format des plénières et des GT (contenu, présentiel/ visio, fréquence)</a:t>
                      </a:r>
                      <a:endParaRPr sz="1400" b="1" i="0" u="none">
                        <a:solidFill>
                          <a:srgbClr val="626262"/>
                        </a:solidFill>
                        <a:latin typeface="Arial"/>
                        <a:ea typeface="Arial"/>
                        <a:cs typeface="Arial"/>
                      </a:endParaRPr>
                    </a:p>
                    <a:p>
                      <a:pPr marL="201271" indent="-201271">
                        <a:buFont typeface="Arial"/>
                        <a:buChar char="•"/>
                        <a:defRPr/>
                      </a:pPr>
                      <a:endParaRPr sz="1400" b="1" i="0" u="none">
                        <a:solidFill>
                          <a:srgbClr val="626262"/>
                        </a:solidFill>
                        <a:latin typeface="Arial"/>
                        <a:ea typeface="Arial"/>
                        <a:cs typeface="Arial"/>
                      </a:endParaRPr>
                    </a:p>
                    <a:p>
                      <a:pPr marL="201271" indent="-201271">
                        <a:buFont typeface="Arial"/>
                        <a:buChar char="•"/>
                        <a:defRPr/>
                      </a:pPr>
                      <a:r>
                        <a:rPr sz="1400" b="1" i="0" u="none">
                          <a:solidFill>
                            <a:srgbClr val="626262"/>
                          </a:solidFill>
                          <a:latin typeface="Arial"/>
                          <a:ea typeface="Arial"/>
                          <a:cs typeface="Arial"/>
                        </a:rPr>
                        <a:t>Mise en place de la nouvelle organisation : animateurs du RGV et des GT</a:t>
                      </a:r>
                      <a:endParaRPr sz="1400" b="1" i="0" u="none">
                        <a:solidFill>
                          <a:srgbClr val="626262"/>
                        </a:solidFill>
                        <a:latin typeface="Arial"/>
                        <a:ea typeface="Arial"/>
                        <a:cs typeface="Arial"/>
                      </a:endParaRPr>
                    </a:p>
                    <a:p>
                      <a:pPr marL="0" indent="0" algn="l">
                        <a:buFontTx/>
                        <a:buNone/>
                        <a:defRPr/>
                      </a:pPr>
                      <a:endParaRPr sz="1400" b="1" i="0" u="none">
                        <a:solidFill>
                          <a:srgbClr val="171C24"/>
                        </a:solidFill>
                        <a:latin typeface="Arial"/>
                        <a:ea typeface="Arial"/>
                        <a:cs typeface="Arial"/>
                      </a:endParaRPr>
                    </a:p>
                  </a:txBody>
                  <a:tcPr marL="116970" marR="116970" marT="0" marB="58485">
                    <a:lnL w="12699" algn="ctr">
                      <a:noFill/>
                    </a:lnL>
                    <a:lnR w="12699" algn="ctr">
                      <a:noFill/>
                    </a:lnR>
                    <a:lnT w="12699" algn="ctr">
                      <a:noFill/>
                    </a:lnT>
                    <a:lnB w="12699" algn="ctr">
                      <a:noFill/>
                    </a:lnB>
                    <a:noFill/>
                  </a:tcPr>
                </a:tc>
              </a:tr>
              <a:tr h="866931">
                <a:tc>
                  <a:txBody>
                    <a:bodyPr/>
                    <a:p>
                      <a:pPr marL="342900" indent="-342900" algn="l">
                        <a:spcBef>
                          <a:spcPts val="599"/>
                        </a:spcBef>
                        <a:spcAft>
                          <a:spcPts val="599"/>
                        </a:spcAft>
                        <a:buFont typeface="Arial"/>
                        <a:buChar char="•"/>
                        <a:defRPr/>
                      </a:pPr>
                      <a:endParaRPr lang="fr-FR" sz="2000">
                        <a:solidFill>
                          <a:srgbClr val="202020"/>
                        </a:solidFill>
                        <a:latin typeface="Calibri"/>
                      </a:endParaRPr>
                    </a:p>
                  </a:txBody>
                  <a:tcPr marL="116970" marR="116970" marT="0" marB="58485">
                    <a:lnL w="12699" algn="ctr">
                      <a:noFill/>
                    </a:lnL>
                    <a:lnR w="12699" algn="ctr">
                      <a:noFill/>
                    </a:lnR>
                    <a:lnT w="12699" algn="ctr">
                      <a:noFill/>
                    </a:lnT>
                    <a:lnB w="12699" algn="ctr">
                      <a:noFill/>
                    </a:lnB>
                    <a:noFill/>
                  </a:tcPr>
                </a:tc>
              </a:tr>
            </a:tbl>
          </a:graphicData>
        </a:graphic>
      </p:graphicFrame>
      <p:sp>
        <p:nvSpPr>
          <p:cNvPr id="2123160695" name="" hidden="0"/>
          <p:cNvSpPr txBox="1"/>
          <p:nvPr isPhoto="0" userDrawn="0"/>
        </p:nvSpPr>
        <p:spPr bwMode="auto">
          <a:xfrm flipH="0" flipV="0">
            <a:off x="912373" y="3653516"/>
            <a:ext cx="3606071" cy="36579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defRPr/>
            </a:pPr>
            <a:endParaRPr/>
          </a:p>
        </p:txBody>
      </p:sp>
      <p:sp>
        <p:nvSpPr>
          <p:cNvPr id="98325620" name="" hidden="0"/>
          <p:cNvSpPr txBox="1"/>
          <p:nvPr isPhoto="0" userDrawn="0"/>
        </p:nvSpPr>
        <p:spPr bwMode="auto">
          <a:xfrm flipH="0" flipV="0">
            <a:off x="3154180" y="163353"/>
            <a:ext cx="6314396" cy="94491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644836301" name="Image 1" hidden="0"/>
          <p:cNvPicPr>
            <a:picLocks noChangeAspect="1"/>
          </p:cNvPicPr>
          <p:nvPr isPhoto="0" userDrawn="0"/>
        </p:nvPicPr>
        <p:blipFill>
          <a:blip r:embed="rId2"/>
          <a:stretch/>
        </p:blipFill>
        <p:spPr bwMode="auto">
          <a:xfrm flipH="0" flipV="0">
            <a:off x="0" y="12056"/>
            <a:ext cx="1993080" cy="1396281"/>
          </a:xfrm>
          <a:prstGeom prst="rect">
            <a:avLst/>
          </a:prstGeom>
        </p:spPr>
      </p:pic>
      <p:pic>
        <p:nvPicPr>
          <p:cNvPr id="185151772" name="Image 8" hidden="0"/>
          <p:cNvPicPr>
            <a:picLocks noChangeAspect="1"/>
          </p:cNvPicPr>
          <p:nvPr isPhoto="0" userDrawn="0"/>
        </p:nvPicPr>
        <p:blipFill>
          <a:blip r:embed="rId3"/>
          <a:stretch/>
        </p:blipFill>
        <p:spPr bwMode="auto">
          <a:xfrm flipH="0" flipV="0">
            <a:off x="10240149" y="163356"/>
            <a:ext cx="1675040" cy="546840"/>
          </a:xfrm>
          <a:prstGeom prst="rect">
            <a:avLst/>
          </a:prstGeom>
        </p:spPr>
      </p:pic>
      <p:sp>
        <p:nvSpPr>
          <p:cNvPr id="1762850621" name="" hidden="0"/>
          <p:cNvSpPr txBox="1"/>
          <p:nvPr isPhoto="0" userDrawn="0"/>
        </p:nvSpPr>
        <p:spPr bwMode="auto">
          <a:xfrm flipH="0" flipV="0">
            <a:off x="3154180" y="163353"/>
            <a:ext cx="6314396" cy="94491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1193563518" name="" hidden="0"/>
          <p:cNvSpPr txBox="1"/>
          <p:nvPr isPhoto="0" userDrawn="0"/>
        </p:nvSpPr>
        <p:spPr bwMode="auto">
          <a:xfrm flipH="0" flipV="0">
            <a:off x="3490928" y="3313339"/>
            <a:ext cx="4831504" cy="64011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lang="fr-FR" sz="3600" b="1" i="0" u="none" strike="noStrike" cap="none" spc="0">
                <a:solidFill>
                  <a:schemeClr val="accent1"/>
                </a:solidFill>
                <a:latin typeface="Arial"/>
                <a:ea typeface="Arial"/>
                <a:cs typeface="Arial"/>
              </a:rPr>
              <a:t>FIN DE LA PLENIERE</a:t>
            </a:r>
            <a:endParaRPr sz="3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 name="Image 1" hidden="0"/>
          <p:cNvPicPr>
            <a:picLocks noChangeAspect="1"/>
          </p:cNvPicPr>
          <p:nvPr isPhoto="0" userDrawn="0"/>
        </p:nvPicPr>
        <p:blipFill>
          <a:blip r:embed="rId2"/>
          <a:stretch/>
        </p:blipFill>
        <p:spPr bwMode="auto">
          <a:xfrm>
            <a:off x="1" y="12058"/>
            <a:ext cx="2372709" cy="1662236"/>
          </a:xfrm>
          <a:prstGeom prst="rect">
            <a:avLst/>
          </a:prstGeom>
        </p:spPr>
      </p:pic>
      <p:pic>
        <p:nvPicPr>
          <p:cNvPr id="9" name="Image 8" hidden="0"/>
          <p:cNvPicPr>
            <a:picLocks noChangeAspect="1"/>
          </p:cNvPicPr>
          <p:nvPr isPhoto="0" userDrawn="0"/>
        </p:nvPicPr>
        <p:blipFill>
          <a:blip r:embed="rId3"/>
          <a:stretch/>
        </p:blipFill>
        <p:spPr bwMode="auto">
          <a:xfrm>
            <a:off x="9619695" y="133454"/>
            <a:ext cx="2405738" cy="785387"/>
          </a:xfrm>
          <a:prstGeom prst="rect">
            <a:avLst/>
          </a:prstGeom>
        </p:spPr>
      </p:pic>
      <p:graphicFrame>
        <p:nvGraphicFramePr>
          <p:cNvPr id="3" name="Tableau 2" hidden="0"/>
          <p:cNvGraphicFramePr>
            <a:graphicFrameLocks xmlns:a="http://schemas.openxmlformats.org/drawingml/2006/main" noGrp="1"/>
          </p:cNvGraphicFramePr>
          <p:nvPr isPhoto="0" userDrawn="0"/>
        </p:nvGraphicFramePr>
        <p:xfrm>
          <a:off x="252247" y="-137672"/>
          <a:ext cx="11650717" cy="7455250"/>
        </p:xfrm>
        <a:graphic>
          <a:graphicData uri="http://schemas.openxmlformats.org/drawingml/2006/table">
            <a:tbl>
              <a:tblPr firstRow="0" firstCol="0" lastRow="0" lastCol="0" bandRow="0" bandCol="0"/>
              <a:tblGrid>
                <a:gridCol w="11650717"/>
              </a:tblGrid>
              <a:tr h="325618">
                <a:tc>
                  <a:txBody>
                    <a:bodyPr/>
                    <a:p>
                      <a:pPr>
                        <a:defRPr/>
                      </a:pPr>
                      <a:endParaRPr lang="fr-FR" sz="2000">
                        <a:latin typeface="Arial"/>
                      </a:endParaRPr>
                    </a:p>
                  </a:txBody>
                  <a:tcPr marL="0" marR="0" marT="58485" marB="0">
                    <a:lnL w="12700" algn="ctr">
                      <a:noFill/>
                    </a:lnL>
                    <a:lnR w="12700" algn="ctr">
                      <a:noFill/>
                    </a:lnR>
                    <a:lnT w="12700" algn="ctr">
                      <a:noFill/>
                    </a:lnT>
                    <a:lnB w="12700" algn="ctr">
                      <a:noFill/>
                    </a:lnB>
                    <a:noFill/>
                  </a:tcPr>
                </a:tc>
              </a:tr>
              <a:tr h="611205">
                <a:tc>
                  <a:txBody>
                    <a:bodyPr/>
                    <a:p>
                      <a:pPr algn="ctr">
                        <a:defRPr/>
                      </a:pPr>
                      <a:endParaRPr lang="fr-FR" sz="3200" b="1" i="0">
                        <a:solidFill>
                          <a:srgbClr val="202020"/>
                        </a:solidFill>
                        <a:latin typeface="Arial"/>
                      </a:endParaRPr>
                    </a:p>
                  </a:txBody>
                  <a:tcPr marL="116971" marR="116971" marT="0" marB="58485">
                    <a:lnL w="12700" algn="ctr">
                      <a:noFill/>
                    </a:lnL>
                    <a:lnR w="12700" algn="ctr">
                      <a:noFill/>
                    </a:lnR>
                    <a:lnT w="12700" algn="ctr">
                      <a:noFill/>
                    </a:lnT>
                    <a:lnB w="12700" algn="ctr">
                      <a:noFill/>
                    </a:lnB>
                    <a:noFill/>
                  </a:tcPr>
                </a:tc>
              </a:tr>
              <a:tr h="325618">
                <a:tc>
                  <a:txBody>
                    <a:bodyPr/>
                    <a:p>
                      <a:pPr marL="0" indent="0">
                        <a:buFontTx/>
                        <a:buNone/>
                        <a:defRPr/>
                      </a:pPr>
                      <a:endParaRPr lang="fr-FR" sz="2000">
                        <a:latin typeface="Arial"/>
                      </a:endParaRPr>
                    </a:p>
                  </a:txBody>
                  <a:tcPr marL="0" marR="0" marT="58485" marB="0">
                    <a:lnL w="12700" algn="ctr">
                      <a:noFill/>
                    </a:lnL>
                    <a:lnR w="12700" algn="ctr">
                      <a:noFill/>
                    </a:lnR>
                    <a:lnT w="12700" algn="ctr">
                      <a:noFill/>
                    </a:lnT>
                    <a:lnB w="12700" algn="ctr">
                      <a:noFill/>
                    </a:lnB>
                    <a:noFill/>
                  </a:tcPr>
                </a:tc>
              </a:tr>
              <a:tr h="4862193">
                <a:tc>
                  <a:txBody>
                    <a:bodyPr/>
                    <a:p>
                      <a:pPr marL="0" indent="0" algn="l">
                        <a:spcBef>
                          <a:spcPts val="600"/>
                        </a:spcBef>
                        <a:spcAft>
                          <a:spcPts val="600"/>
                        </a:spcAft>
                        <a:buFontTx/>
                        <a:buNone/>
                        <a:defRPr/>
                      </a:pPr>
                      <a:r>
                        <a:rPr lang="fr-FR" sz="2000">
                          <a:solidFill>
                            <a:srgbClr val="202020"/>
                          </a:solidFill>
                          <a:latin typeface="Arial"/>
                        </a:rPr>
                        <a:t>                                              Intérêts des participants pour :</a:t>
                      </a:r>
                      <a:endParaRPr/>
                    </a:p>
                    <a:p>
                      <a:pPr marL="342900" indent="-342900" algn="l">
                        <a:spcBef>
                          <a:spcPts val="600"/>
                        </a:spcBef>
                        <a:spcAft>
                          <a:spcPts val="600"/>
                        </a:spcAft>
                        <a:buFont typeface="Arial"/>
                        <a:buChar char="•"/>
                        <a:defRPr/>
                      </a:pPr>
                      <a:r>
                        <a:rPr lang="fr-FR" sz="2000" b="0">
                          <a:solidFill>
                            <a:srgbClr val="202020"/>
                          </a:solidFill>
                          <a:latin typeface="Arial"/>
                        </a:rPr>
                        <a:t>Rester en </a:t>
                      </a:r>
                      <a:r>
                        <a:rPr lang="fr-FR" sz="2000" b="1">
                          <a:solidFill>
                            <a:srgbClr val="202020"/>
                          </a:solidFill>
                          <a:latin typeface="Arial"/>
                        </a:rPr>
                        <a:t>lien avec le réseau</a:t>
                      </a:r>
                      <a:r>
                        <a:rPr lang="fr-FR" sz="2000" b="0">
                          <a:solidFill>
                            <a:srgbClr val="202020"/>
                          </a:solidFill>
                          <a:latin typeface="Arial"/>
                        </a:rPr>
                        <a:t>, tous les organismes</a:t>
                      </a:r>
                      <a:endParaRPr/>
                    </a:p>
                    <a:p>
                      <a:pPr marL="342900" indent="-342900" algn="l">
                        <a:spcBef>
                          <a:spcPts val="600"/>
                        </a:spcBef>
                        <a:spcAft>
                          <a:spcPts val="600"/>
                        </a:spcAft>
                        <a:buFont typeface="Arial"/>
                        <a:buChar char="•"/>
                        <a:defRPr/>
                      </a:pPr>
                      <a:r>
                        <a:rPr lang="fr-FR" sz="2000" b="1">
                          <a:solidFill>
                            <a:srgbClr val="202020"/>
                          </a:solidFill>
                          <a:latin typeface="Arial"/>
                        </a:rPr>
                        <a:t>ORTHO HR, </a:t>
                      </a:r>
                      <a:r>
                        <a:rPr lang="fr-FR" sz="2000">
                          <a:solidFill>
                            <a:srgbClr val="202020"/>
                          </a:solidFill>
                          <a:latin typeface="Arial"/>
                        </a:rPr>
                        <a:t> </a:t>
                      </a:r>
                      <a:r>
                        <a:rPr lang="fr-FR" sz="2000" b="1">
                          <a:solidFill>
                            <a:srgbClr val="202020"/>
                          </a:solidFill>
                          <a:latin typeface="Arial"/>
                        </a:rPr>
                        <a:t>LIDAR HR </a:t>
                      </a:r>
                      <a:r>
                        <a:rPr lang="fr-FR" sz="2000" b="0">
                          <a:solidFill>
                            <a:srgbClr val="202020"/>
                          </a:solidFill>
                          <a:latin typeface="Arial"/>
                        </a:rPr>
                        <a:t>(St-</a:t>
                      </a:r>
                      <a:r>
                        <a:rPr lang="fr-FR" sz="2000" b="0">
                          <a:solidFill>
                            <a:srgbClr val="202020"/>
                          </a:solidFill>
                          <a:latin typeface="Arial"/>
                        </a:rPr>
                        <a:t>Raph</a:t>
                      </a:r>
                      <a:r>
                        <a:rPr lang="fr-FR" sz="2000" b="0">
                          <a:solidFill>
                            <a:srgbClr val="202020"/>
                          </a:solidFill>
                          <a:latin typeface="Arial"/>
                        </a:rPr>
                        <a:t>/CAVEM, SMA, Cavalaire)</a:t>
                      </a:r>
                      <a:endParaRPr/>
                    </a:p>
                    <a:p>
                      <a:pPr marL="342900" marR="0" lvl="0" indent="-342900" algn="l" defTabSz="914400">
                        <a:lnSpc>
                          <a:spcPct val="100000"/>
                        </a:lnSpc>
                        <a:spcBef>
                          <a:spcPts val="600"/>
                        </a:spcBef>
                        <a:spcAft>
                          <a:spcPts val="600"/>
                        </a:spcAft>
                        <a:buClrTx/>
                        <a:buSzTx/>
                        <a:buFont typeface="Arial"/>
                        <a:buChar char="•"/>
                        <a:defRPr/>
                      </a:pPr>
                      <a:r>
                        <a:rPr lang="fr-FR" sz="2000">
                          <a:solidFill>
                            <a:srgbClr val="202020"/>
                          </a:solidFill>
                          <a:latin typeface="Arial"/>
                        </a:rPr>
                        <a:t>le </a:t>
                      </a:r>
                      <a:r>
                        <a:rPr lang="fr-FR" sz="2000" b="1">
                          <a:solidFill>
                            <a:srgbClr val="202020"/>
                          </a:solidFill>
                          <a:latin typeface="Arial"/>
                        </a:rPr>
                        <a:t>PCRS</a:t>
                      </a:r>
                      <a:r>
                        <a:rPr lang="fr-FR" sz="2000">
                          <a:solidFill>
                            <a:srgbClr val="202020"/>
                          </a:solidFill>
                          <a:latin typeface="Arial"/>
                        </a:rPr>
                        <a:t> </a:t>
                      </a:r>
                      <a:r>
                        <a:rPr lang="fr-FR" sz="2000">
                          <a:solidFill>
                            <a:srgbClr val="202020"/>
                          </a:solidFill>
                          <a:latin typeface="Arial"/>
                        </a:rPr>
                        <a:t>dptal</a:t>
                      </a:r>
                      <a:r>
                        <a:rPr lang="fr-FR" sz="2000">
                          <a:solidFill>
                            <a:srgbClr val="202020"/>
                          </a:solidFill>
                          <a:latin typeface="Arial"/>
                        </a:rPr>
                        <a:t> ou au niveau des EPC, communal : opportunité du 5 cm PCRS raster (SYMIELEC, SMA, cœur du Var, Sanary )</a:t>
                      </a:r>
                      <a:endParaRPr/>
                    </a:p>
                    <a:p>
                      <a:pPr marL="342900" marR="0" lvl="0" indent="-342900" algn="l" defTabSz="914400">
                        <a:lnSpc>
                          <a:spcPct val="100000"/>
                        </a:lnSpc>
                        <a:spcBef>
                          <a:spcPts val="600"/>
                        </a:spcBef>
                        <a:spcAft>
                          <a:spcPts val="600"/>
                        </a:spcAft>
                        <a:buClrTx/>
                        <a:buSzTx/>
                        <a:buFont typeface="Arial"/>
                        <a:buChar char="•"/>
                        <a:defRPr/>
                      </a:pPr>
                      <a:r>
                        <a:rPr lang="fr-FR" sz="2000">
                          <a:solidFill>
                            <a:srgbClr val="202020"/>
                          </a:solidFill>
                          <a:latin typeface="Arial"/>
                        </a:rPr>
                        <a:t>Les </a:t>
                      </a:r>
                      <a:r>
                        <a:rPr lang="fr-FR" sz="2000" b="1">
                          <a:solidFill>
                            <a:srgbClr val="202020"/>
                          </a:solidFill>
                          <a:latin typeface="Arial"/>
                        </a:rPr>
                        <a:t>docs </a:t>
                      </a:r>
                      <a:r>
                        <a:rPr lang="fr-FR" sz="2000" b="1">
                          <a:solidFill>
                            <a:srgbClr val="202020"/>
                          </a:solidFill>
                          <a:latin typeface="Arial"/>
                        </a:rPr>
                        <a:t>d’urba</a:t>
                      </a:r>
                      <a:r>
                        <a:rPr lang="fr-FR" sz="2000">
                          <a:solidFill>
                            <a:srgbClr val="202020"/>
                          </a:solidFill>
                          <a:latin typeface="Arial"/>
                        </a:rPr>
                        <a:t>, SUP, GPU, numérisation des PLU (DDTM, AUDAT, </a:t>
                      </a:r>
                      <a:r>
                        <a:rPr lang="fr-FR" sz="2000">
                          <a:solidFill>
                            <a:srgbClr val="202020"/>
                          </a:solidFill>
                          <a:latin typeface="Arial"/>
                        </a:rPr>
                        <a:t>com.Draguignan</a:t>
                      </a:r>
                      <a:r>
                        <a:rPr lang="fr-FR" sz="2000">
                          <a:solidFill>
                            <a:srgbClr val="202020"/>
                          </a:solidFill>
                          <a:latin typeface="Arial"/>
                        </a:rPr>
                        <a:t>, Solliès-Pont)</a:t>
                      </a:r>
                      <a:endParaRPr/>
                    </a:p>
                    <a:p>
                      <a:pPr marL="342900" marR="0" lvl="0" indent="-342900" algn="l" defTabSz="914400">
                        <a:lnSpc>
                          <a:spcPct val="100000"/>
                        </a:lnSpc>
                        <a:spcBef>
                          <a:spcPts val="600"/>
                        </a:spcBef>
                        <a:spcAft>
                          <a:spcPts val="600"/>
                        </a:spcAft>
                        <a:buClrTx/>
                        <a:buSzTx/>
                        <a:buFont typeface="Arial"/>
                        <a:buChar char="•"/>
                        <a:defRPr/>
                      </a:pPr>
                      <a:r>
                        <a:rPr lang="fr-FR" sz="2000" b="1">
                          <a:solidFill>
                            <a:srgbClr val="202020"/>
                          </a:solidFill>
                          <a:latin typeface="Arial"/>
                        </a:rPr>
                        <a:t>MOS</a:t>
                      </a:r>
                      <a:r>
                        <a:rPr lang="fr-FR" sz="2000">
                          <a:solidFill>
                            <a:srgbClr val="202020"/>
                          </a:solidFill>
                          <a:latin typeface="Arial"/>
                        </a:rPr>
                        <a:t> : vers une </a:t>
                      </a:r>
                      <a:r>
                        <a:rPr lang="fr-FR" sz="2000">
                          <a:solidFill>
                            <a:srgbClr val="202020"/>
                          </a:solidFill>
                          <a:latin typeface="Arial"/>
                        </a:rPr>
                        <a:t>ocsol</a:t>
                      </a:r>
                      <a:r>
                        <a:rPr lang="fr-FR" sz="2000">
                          <a:solidFill>
                            <a:srgbClr val="202020"/>
                          </a:solidFill>
                          <a:latin typeface="Arial"/>
                        </a:rPr>
                        <a:t> harmonisée sur le var (AUDAT)</a:t>
                      </a:r>
                      <a:endParaRPr/>
                    </a:p>
                    <a:p>
                      <a:pPr marL="342900" marR="0" lvl="0" indent="-342900" algn="l" defTabSz="914400">
                        <a:lnSpc>
                          <a:spcPct val="100000"/>
                        </a:lnSpc>
                        <a:spcBef>
                          <a:spcPts val="600"/>
                        </a:spcBef>
                        <a:spcAft>
                          <a:spcPts val="600"/>
                        </a:spcAft>
                        <a:buClrTx/>
                        <a:buSzTx/>
                        <a:buFont typeface="Arial"/>
                        <a:buChar char="•"/>
                        <a:defRPr/>
                      </a:pPr>
                      <a:r>
                        <a:rPr lang="fr-FR" sz="2000">
                          <a:solidFill>
                            <a:srgbClr val="202020"/>
                          </a:solidFill>
                          <a:latin typeface="Arial"/>
                        </a:rPr>
                        <a:t>Maj des </a:t>
                      </a:r>
                      <a:r>
                        <a:rPr lang="fr-FR" sz="2000" b="1">
                          <a:solidFill>
                            <a:srgbClr val="202020"/>
                          </a:solidFill>
                          <a:latin typeface="Arial"/>
                        </a:rPr>
                        <a:t>référentiels IGN, images </a:t>
                      </a:r>
                      <a:r>
                        <a:rPr lang="fr-FR" sz="2000" b="1">
                          <a:solidFill>
                            <a:srgbClr val="202020"/>
                          </a:solidFill>
                          <a:latin typeface="Arial"/>
                        </a:rPr>
                        <a:t>sat</a:t>
                      </a:r>
                      <a:r>
                        <a:rPr lang="fr-FR" sz="2000" b="1">
                          <a:solidFill>
                            <a:srgbClr val="202020"/>
                          </a:solidFill>
                          <a:latin typeface="Arial"/>
                        </a:rPr>
                        <a:t> </a:t>
                      </a:r>
                      <a:r>
                        <a:rPr lang="fr-FR" sz="2000">
                          <a:solidFill>
                            <a:srgbClr val="202020"/>
                          </a:solidFill>
                          <a:latin typeface="Arial"/>
                        </a:rPr>
                        <a:t>(</a:t>
                      </a:r>
                      <a:r>
                        <a:rPr lang="fr-FR" sz="2000">
                          <a:solidFill>
                            <a:srgbClr val="202020"/>
                          </a:solidFill>
                          <a:latin typeface="Arial"/>
                        </a:rPr>
                        <a:t>pr</a:t>
                      </a:r>
                      <a:r>
                        <a:rPr lang="fr-FR" sz="2000">
                          <a:solidFill>
                            <a:srgbClr val="202020"/>
                          </a:solidFill>
                          <a:latin typeface="Arial"/>
                        </a:rPr>
                        <a:t> la nature en ville, </a:t>
                      </a:r>
                      <a:r>
                        <a:rPr lang="fr-FR" sz="2000">
                          <a:solidFill>
                            <a:srgbClr val="202020"/>
                          </a:solidFill>
                          <a:latin typeface="Arial"/>
                        </a:rPr>
                        <a:t>ocsol</a:t>
                      </a:r>
                      <a:r>
                        <a:rPr lang="fr-FR" sz="2000">
                          <a:solidFill>
                            <a:srgbClr val="202020"/>
                          </a:solidFill>
                          <a:latin typeface="Arial"/>
                        </a:rPr>
                        <a:t>)</a:t>
                      </a:r>
                      <a:endParaRPr/>
                    </a:p>
                    <a:p>
                      <a:pPr marL="342900" marR="0" lvl="0" indent="-342900" algn="l" defTabSz="914400">
                        <a:lnSpc>
                          <a:spcPct val="100000"/>
                        </a:lnSpc>
                        <a:spcBef>
                          <a:spcPts val="600"/>
                        </a:spcBef>
                        <a:spcAft>
                          <a:spcPts val="600"/>
                        </a:spcAft>
                        <a:buClrTx/>
                        <a:buSzTx/>
                        <a:buFont typeface="Arial"/>
                        <a:buChar char="•"/>
                        <a:defRPr/>
                      </a:pPr>
                      <a:r>
                        <a:rPr lang="fr-FR" sz="2000" b="1">
                          <a:solidFill>
                            <a:srgbClr val="202020"/>
                          </a:solidFill>
                          <a:latin typeface="Arial"/>
                        </a:rPr>
                        <a:t>l’ADRESSAGE, BAL/BAN </a:t>
                      </a:r>
                      <a:r>
                        <a:rPr lang="fr-FR" sz="2000" b="0">
                          <a:solidFill>
                            <a:srgbClr val="202020"/>
                          </a:solidFill>
                          <a:latin typeface="Arial"/>
                        </a:rPr>
                        <a:t>(</a:t>
                      </a:r>
                      <a:r>
                        <a:rPr lang="fr-FR" sz="2000" b="0">
                          <a:solidFill>
                            <a:srgbClr val="202020"/>
                          </a:solidFill>
                          <a:latin typeface="Arial"/>
                        </a:rPr>
                        <a:t>Bargemon</a:t>
                      </a:r>
                      <a:r>
                        <a:rPr lang="fr-FR" sz="2000" b="0">
                          <a:solidFill>
                            <a:srgbClr val="202020"/>
                          </a:solidFill>
                          <a:latin typeface="Arial"/>
                        </a:rPr>
                        <a:t>, </a:t>
                      </a:r>
                      <a:r>
                        <a:rPr lang="fr-FR" sz="2000" b="0">
                          <a:solidFill>
                            <a:srgbClr val="202020"/>
                          </a:solidFill>
                          <a:latin typeface="Arial"/>
                        </a:rPr>
                        <a:t>Audat</a:t>
                      </a:r>
                      <a:r>
                        <a:rPr lang="fr-FR" sz="2000" b="0">
                          <a:solidFill>
                            <a:srgbClr val="202020"/>
                          </a:solidFill>
                          <a:latin typeface="Arial"/>
                        </a:rPr>
                        <a:t>, </a:t>
                      </a:r>
                      <a:r>
                        <a:rPr lang="fr-FR" sz="2000">
                          <a:solidFill>
                            <a:srgbClr val="202020"/>
                          </a:solidFill>
                          <a:latin typeface="Arial"/>
                        </a:rPr>
                        <a:t>cœur du Var, Sanary, Solliès-Pont, Cavalaire)</a:t>
                      </a:r>
                      <a:endParaRPr lang="fr-FR" sz="2000" b="0">
                        <a:solidFill>
                          <a:srgbClr val="202020"/>
                        </a:solidFill>
                        <a:latin typeface="Arial"/>
                      </a:endParaRPr>
                    </a:p>
                    <a:p>
                      <a:pPr marL="342900" marR="0" lvl="0" indent="-342900" algn="l" defTabSz="914400">
                        <a:lnSpc>
                          <a:spcPct val="100000"/>
                        </a:lnSpc>
                        <a:spcBef>
                          <a:spcPts val="600"/>
                        </a:spcBef>
                        <a:spcAft>
                          <a:spcPts val="600"/>
                        </a:spcAft>
                        <a:buClrTx/>
                        <a:buSzTx/>
                        <a:buFont typeface="Arial"/>
                        <a:buChar char="•"/>
                        <a:defRPr/>
                      </a:pPr>
                      <a:r>
                        <a:rPr lang="fr-FR" sz="2000">
                          <a:solidFill>
                            <a:srgbClr val="202020"/>
                          </a:solidFill>
                          <a:latin typeface="Arial"/>
                        </a:rPr>
                        <a:t>les </a:t>
                      </a:r>
                      <a:r>
                        <a:rPr lang="fr-FR" sz="2000" b="1">
                          <a:solidFill>
                            <a:srgbClr val="202020"/>
                          </a:solidFill>
                          <a:latin typeface="Arial"/>
                        </a:rPr>
                        <a:t>RESEAUX </a:t>
                      </a:r>
                      <a:r>
                        <a:rPr lang="fr-FR" sz="2000" b="0">
                          <a:solidFill>
                            <a:srgbClr val="202020"/>
                          </a:solidFill>
                          <a:latin typeface="Arial"/>
                        </a:rPr>
                        <a:t>(</a:t>
                      </a:r>
                      <a:r>
                        <a:rPr lang="fr-FR" sz="2000">
                          <a:solidFill>
                            <a:srgbClr val="202020"/>
                          </a:solidFill>
                          <a:latin typeface="Arial"/>
                        </a:rPr>
                        <a:t>Sanary, </a:t>
                      </a:r>
                      <a:r>
                        <a:rPr lang="fr-FR" sz="2000">
                          <a:solidFill>
                            <a:srgbClr val="202020"/>
                          </a:solidFill>
                          <a:latin typeface="Arial"/>
                        </a:rPr>
                        <a:t>DPVa</a:t>
                      </a:r>
                      <a:r>
                        <a:rPr lang="fr-FR" sz="2000">
                          <a:solidFill>
                            <a:srgbClr val="202020"/>
                          </a:solidFill>
                          <a:latin typeface="Arial"/>
                        </a:rPr>
                        <a:t>, SMA)</a:t>
                      </a:r>
                      <a:endParaRPr/>
                    </a:p>
                    <a:p>
                      <a:pPr marL="342900" indent="-342900" algn="l">
                        <a:spcBef>
                          <a:spcPts val="600"/>
                        </a:spcBef>
                        <a:spcAft>
                          <a:spcPts val="600"/>
                        </a:spcAft>
                        <a:buFont typeface="Arial"/>
                        <a:buChar char="•"/>
                        <a:defRPr/>
                      </a:pPr>
                      <a:r>
                        <a:rPr lang="fr-FR" sz="2000" b="1">
                          <a:solidFill>
                            <a:srgbClr val="202020"/>
                          </a:solidFill>
                          <a:latin typeface="Arial"/>
                        </a:rPr>
                        <a:t>BD </a:t>
                      </a:r>
                      <a:r>
                        <a:rPr lang="fr-FR" sz="2000" b="1">
                          <a:solidFill>
                            <a:srgbClr val="202020"/>
                          </a:solidFill>
                          <a:latin typeface="Arial"/>
                        </a:rPr>
                        <a:t>EquipCo</a:t>
                      </a:r>
                      <a:r>
                        <a:rPr lang="fr-FR" sz="2000" b="1">
                          <a:solidFill>
                            <a:srgbClr val="202020"/>
                          </a:solidFill>
                          <a:latin typeface="Arial"/>
                        </a:rPr>
                        <a:t>/ERP</a:t>
                      </a:r>
                      <a:r>
                        <a:rPr lang="fr-FR" sz="2000">
                          <a:solidFill>
                            <a:srgbClr val="202020"/>
                          </a:solidFill>
                          <a:latin typeface="Arial"/>
                        </a:rPr>
                        <a:t> : constitution des commerces (AUDAT)</a:t>
                      </a:r>
                      <a:endParaRPr/>
                    </a:p>
                    <a:p>
                      <a:pPr marL="342900" indent="-342900" algn="l">
                        <a:spcBef>
                          <a:spcPts val="600"/>
                        </a:spcBef>
                        <a:spcAft>
                          <a:spcPts val="600"/>
                        </a:spcAft>
                        <a:buFont typeface="Arial"/>
                        <a:buChar char="•"/>
                        <a:defRPr/>
                      </a:pPr>
                      <a:r>
                        <a:rPr lang="fr-FR" sz="2000">
                          <a:solidFill>
                            <a:srgbClr val="202020"/>
                          </a:solidFill>
                          <a:latin typeface="Arial"/>
                        </a:rPr>
                        <a:t>La </a:t>
                      </a:r>
                      <a:r>
                        <a:rPr lang="fr-FR" sz="2000" b="1">
                          <a:solidFill>
                            <a:srgbClr val="202020"/>
                          </a:solidFill>
                          <a:latin typeface="Arial"/>
                        </a:rPr>
                        <a:t>veille juridique (</a:t>
                      </a:r>
                      <a:r>
                        <a:rPr lang="fr-FR" sz="2000">
                          <a:solidFill>
                            <a:srgbClr val="202020"/>
                          </a:solidFill>
                          <a:latin typeface="Arial"/>
                        </a:rPr>
                        <a:t>Cavalaire) et le volet </a:t>
                      </a:r>
                      <a:r>
                        <a:rPr lang="fr-FR" sz="2000" b="1">
                          <a:solidFill>
                            <a:srgbClr val="202020"/>
                          </a:solidFill>
                          <a:latin typeface="Arial"/>
                        </a:rPr>
                        <a:t>formation </a:t>
                      </a:r>
                      <a:r>
                        <a:rPr lang="fr-FR" sz="2000" b="0">
                          <a:solidFill>
                            <a:srgbClr val="202020"/>
                          </a:solidFill>
                          <a:latin typeface="Arial"/>
                        </a:rPr>
                        <a:t>(</a:t>
                      </a:r>
                      <a:r>
                        <a:rPr lang="fr-FR" sz="2000" b="0">
                          <a:solidFill>
                            <a:srgbClr val="202020"/>
                          </a:solidFill>
                          <a:latin typeface="Arial"/>
                        </a:rPr>
                        <a:t>DPVa</a:t>
                      </a:r>
                      <a:r>
                        <a:rPr lang="fr-FR" sz="2000" b="0">
                          <a:solidFill>
                            <a:srgbClr val="202020"/>
                          </a:solidFill>
                          <a:latin typeface="Arial"/>
                        </a:rPr>
                        <a:t>)</a:t>
                      </a:r>
                      <a:endParaRPr/>
                    </a:p>
                    <a:p>
                      <a:pPr marL="342900" indent="-342900" algn="l">
                        <a:spcBef>
                          <a:spcPts val="600"/>
                        </a:spcBef>
                        <a:spcAft>
                          <a:spcPts val="600"/>
                        </a:spcAft>
                        <a:buFont typeface="Arial"/>
                        <a:buChar char="•"/>
                        <a:defRPr/>
                      </a:pPr>
                      <a:r>
                        <a:rPr lang="fr-FR" sz="2000" b="0">
                          <a:solidFill>
                            <a:srgbClr val="202020"/>
                          </a:solidFill>
                          <a:latin typeface="Arial"/>
                        </a:rPr>
                        <a:t>Mettre en place des outils collaboratifs, de doc (</a:t>
                      </a:r>
                      <a:r>
                        <a:rPr lang="fr-FR" sz="2000" b="0">
                          <a:solidFill>
                            <a:srgbClr val="202020"/>
                          </a:solidFill>
                          <a:latin typeface="Arial"/>
                        </a:rPr>
                        <a:t>pr</a:t>
                      </a:r>
                      <a:r>
                        <a:rPr lang="fr-FR" sz="2000" b="0">
                          <a:solidFill>
                            <a:srgbClr val="202020"/>
                          </a:solidFill>
                          <a:latin typeface="Arial"/>
                        </a:rPr>
                        <a:t> le 21/05) puis guichets </a:t>
                      </a:r>
                      <a:r>
                        <a:rPr lang="fr-FR" sz="2000" b="0">
                          <a:solidFill>
                            <a:srgbClr val="202020"/>
                          </a:solidFill>
                          <a:latin typeface="Arial"/>
                        </a:rPr>
                        <a:t>carto</a:t>
                      </a:r>
                      <a:r>
                        <a:rPr lang="fr-FR" sz="2000" b="0">
                          <a:solidFill>
                            <a:srgbClr val="202020"/>
                          </a:solidFill>
                          <a:latin typeface="Arial"/>
                        </a:rPr>
                        <a:t>, site </a:t>
                      </a:r>
                      <a:r>
                        <a:rPr lang="fr-FR" sz="2000" b="0">
                          <a:solidFill>
                            <a:srgbClr val="202020"/>
                          </a:solidFill>
                          <a:latin typeface="Arial"/>
                        </a:rPr>
                        <a:t>crige</a:t>
                      </a:r>
                      <a:r>
                        <a:rPr lang="fr-FR" sz="2000" b="0">
                          <a:solidFill>
                            <a:srgbClr val="202020"/>
                          </a:solidFill>
                          <a:latin typeface="Arial"/>
                        </a:rPr>
                        <a:t> / outils CD83</a:t>
                      </a:r>
                      <a:endParaRPr/>
                    </a:p>
                  </a:txBody>
                  <a:tcPr marL="116971" marR="116971" marT="0" marB="58485">
                    <a:lnL w="12700" algn="ctr">
                      <a:noFill/>
                    </a:lnL>
                    <a:lnR w="12700" algn="ctr">
                      <a:noFill/>
                    </a:lnR>
                    <a:lnT w="12700" algn="ctr">
                      <a:noFill/>
                    </a:lnT>
                    <a:lnB w="12700" algn="ctr">
                      <a:noFill/>
                    </a:lnB>
                    <a:noFill/>
                  </a:tcPr>
                </a:tc>
              </a:tr>
              <a:tr h="420175">
                <a:tc>
                  <a:txBody>
                    <a:bodyPr/>
                    <a:p>
                      <a:pPr marL="342900" indent="-342900" algn="l">
                        <a:spcBef>
                          <a:spcPts val="600"/>
                        </a:spcBef>
                        <a:spcAft>
                          <a:spcPts val="600"/>
                        </a:spcAft>
                        <a:buFont typeface="Arial"/>
                        <a:buChar char="•"/>
                        <a:defRPr/>
                      </a:pPr>
                      <a:endParaRPr lang="fr-FR" sz="2000">
                        <a:solidFill>
                          <a:srgbClr val="202020"/>
                        </a:solidFill>
                        <a:latin typeface="Arial"/>
                      </a:endParaRPr>
                    </a:p>
                  </a:txBody>
                  <a:tcPr marL="116971" marR="116971" marT="0" marB="58485">
                    <a:lnL w="12700" algn="ctr">
                      <a:noFill/>
                    </a:lnL>
                    <a:lnR w="12700" algn="ctr">
                      <a:noFill/>
                    </a:lnR>
                    <a:lnT w="12700" algn="ctr">
                      <a:noFill/>
                    </a:lnT>
                    <a:lnB w="12700" algn="ctr">
                      <a:noFill/>
                    </a:lnB>
                    <a:noFill/>
                  </a:tcPr>
                </a:tc>
              </a:tr>
            </a:tbl>
          </a:graphicData>
        </a:graphic>
      </p:graphicFrame>
      <p:sp>
        <p:nvSpPr>
          <p:cNvPr id="4" name="Rectangle 1" hidden="0"/>
          <p:cNvSpPr>
            <a:spLocks noChangeArrowheads="1"/>
          </p:cNvSpPr>
          <p:nvPr isPhoto="0" userDrawn="0"/>
        </p:nvSpPr>
        <p:spPr bwMode="auto">
          <a:xfrm>
            <a:off x="2508249" y="1505656"/>
            <a:ext cx="182988" cy="640115"/>
          </a:xfrm>
          <a:prstGeom prst="rect">
            <a:avLst/>
          </a:prstGeom>
          <a:noFill/>
          <a:ln>
            <a:noFill/>
          </a:ln>
          <a:effectLst/>
        </p:spPr>
        <p:txBody>
          <a:bodyPr vert="horz" wrap="none" lIns="91440" tIns="45720" rIns="91440" bIns="45720" numCol="1" anchor="ctr" anchorCtr="0" compatLnSpc="1">
            <a:prstTxWarp prst="textNoShape"/>
            <a:spAutoFit/>
          </a:bodyPr>
          <a:lstStyle/>
          <a:p>
            <a:pPr marL="0" marR="0" lvl="0" indent="0" algn="l" defTabSz="914400">
              <a:lnSpc>
                <a:spcPct val="100000"/>
              </a:lnSpc>
              <a:spcBef>
                <a:spcPts val="0"/>
              </a:spcBef>
              <a:spcAft>
                <a:spcPts val="0"/>
              </a:spcAft>
              <a:buClrTx/>
              <a:buSzTx/>
              <a:buFontTx/>
              <a:buNone/>
              <a:defRPr/>
            </a:pPr>
            <a:br>
              <a:rPr lang="fr-FR" sz="1800" b="0" i="0" u="none" strike="noStrike" cap="none">
                <a:ln>
                  <a:noFill/>
                </a:ln>
                <a:solidFill>
                  <a:schemeClr val="tx1"/>
                </a:solidFill>
                <a:latin typeface="Arial"/>
              </a:rPr>
            </a:br>
            <a:endParaRPr lang="fr-FR" sz="1800" b="0" i="0" u="none" strike="noStrike" cap="none">
              <a:ln>
                <a:noFill/>
              </a:ln>
              <a:solidFill>
                <a:schemeClr val="tx1"/>
              </a:solidFill>
              <a:latin typeface="Arial"/>
            </a:endParaRPr>
          </a:p>
        </p:txBody>
      </p:sp>
      <p:sp>
        <p:nvSpPr>
          <p:cNvPr id="897569380" name="Rectangle 4" hidden="0"/>
          <p:cNvSpPr/>
          <p:nvPr isPhoto="0" userDrawn="0"/>
        </p:nvSpPr>
        <p:spPr bwMode="auto">
          <a:xfrm rot="20045122">
            <a:off x="4806891" y="3258751"/>
            <a:ext cx="3865338" cy="579155"/>
          </a:xfrm>
          <a:prstGeom prst="rect">
            <a:avLst/>
          </a:prstGeom>
          <a:noFill/>
        </p:spPr>
        <p:txBody>
          <a:bodyPr wrap="square" lIns="91440" tIns="45720" rIns="91440" bIns="45720">
            <a:spAutoFit/>
          </a:bodyPr>
          <a:lstStyle/>
          <a:p>
            <a:pPr algn="ctr">
              <a:defRPr/>
            </a:pPr>
            <a:r>
              <a:rPr lang="fr-FR" sz="3200" b="1" cap="none" spc="0">
                <a:ln w="22225">
                  <a:solidFill>
                    <a:schemeClr val="accent2"/>
                  </a:solidFill>
                  <a:prstDash val="solid"/>
                </a:ln>
                <a:solidFill>
                  <a:schemeClr val="accent2">
                    <a:lumMod val="40000"/>
                    <a:lumOff val="60000"/>
                  </a:schemeClr>
                </a:solidFill>
              </a:rPr>
              <a:t>A SUPPRIMER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695604326" name="Image 1" hidden="0"/>
          <p:cNvPicPr>
            <a:picLocks noChangeAspect="1"/>
          </p:cNvPicPr>
          <p:nvPr isPhoto="0" userDrawn="0"/>
        </p:nvPicPr>
        <p:blipFill>
          <a:blip r:embed="rId2"/>
          <a:stretch/>
        </p:blipFill>
        <p:spPr bwMode="auto">
          <a:xfrm flipH="0" flipV="0">
            <a:off x="0" y="12056"/>
            <a:ext cx="1993080" cy="1396281"/>
          </a:xfrm>
          <a:prstGeom prst="rect">
            <a:avLst/>
          </a:prstGeom>
        </p:spPr>
      </p:pic>
      <p:pic>
        <p:nvPicPr>
          <p:cNvPr id="2086675963" name="Image 8" hidden="0"/>
          <p:cNvPicPr>
            <a:picLocks noChangeAspect="1"/>
          </p:cNvPicPr>
          <p:nvPr isPhoto="0" userDrawn="0"/>
        </p:nvPicPr>
        <p:blipFill>
          <a:blip r:embed="rId3"/>
          <a:stretch/>
        </p:blipFill>
        <p:spPr bwMode="auto">
          <a:xfrm flipH="0" flipV="0">
            <a:off x="10240149" y="231392"/>
            <a:ext cx="1675040" cy="546840"/>
          </a:xfrm>
          <a:prstGeom prst="rect">
            <a:avLst/>
          </a:prstGeom>
        </p:spPr>
      </p:pic>
      <p:graphicFrame>
        <p:nvGraphicFramePr>
          <p:cNvPr id="524263895" name="Tableau 2" hidden="0"/>
          <p:cNvGraphicFramePr>
            <a:graphicFrameLocks xmlns:a="http://schemas.openxmlformats.org/drawingml/2006/main"/>
          </p:cNvGraphicFramePr>
          <p:nvPr isPhoto="0" userDrawn="0"/>
        </p:nvGraphicFramePr>
        <p:xfrm>
          <a:off x="245623" y="231391"/>
          <a:ext cx="12014409" cy="6516910"/>
        </p:xfrm>
        <a:graphic>
          <a:graphicData uri="http://schemas.openxmlformats.org/drawingml/2006/table">
            <a:tbl>
              <a:tblPr firstRow="0" firstCol="0" lastRow="0" lastCol="0" bandRow="0" bandCol="0"/>
              <a:tblGrid>
                <a:gridCol w="12014410"/>
              </a:tblGrid>
              <a:tr h="346259">
                <a:tc>
                  <a:txBody>
                    <a:bodyPr/>
                    <a:p>
                      <a:pPr>
                        <a:defRPr/>
                      </a:pPr>
                      <a:endParaRPr lang="fr-FR" sz="2000">
                        <a:latin typeface="Calibri"/>
                      </a:endParaRPr>
                    </a:p>
                  </a:txBody>
                  <a:tcPr marL="0" marR="0" marT="58485" marB="0">
                    <a:lnL w="12699" algn="ctr">
                      <a:noFill/>
                    </a:lnL>
                    <a:lnR w="12699" algn="ctr">
                      <a:noFill/>
                    </a:lnR>
                    <a:lnT w="12699" algn="ctr">
                      <a:noFill/>
                    </a:lnT>
                    <a:lnB w="12699" algn="ctr">
                      <a:noFill/>
                    </a:lnB>
                    <a:noFill/>
                  </a:tcPr>
                </a:tc>
              </a:tr>
              <a:tr h="913980">
                <a:tc>
                  <a:txBody>
                    <a:bodyPr/>
                    <a:p>
                      <a:pPr>
                        <a:defRPr/>
                      </a:pPr>
                      <a:endParaRPr/>
                    </a:p>
                  </a:txBody>
                  <a:tcPr marL="116970" marR="116970" marT="0" marB="58485">
                    <a:lnL w="12699" algn="ctr">
                      <a:noFill/>
                    </a:lnL>
                    <a:lnR w="12699" algn="ctr">
                      <a:noFill/>
                    </a:lnR>
                    <a:lnT w="12699" algn="ctr">
                      <a:noFill/>
                    </a:lnT>
                    <a:lnB w="12699" algn="ctr">
                      <a:noFill/>
                    </a:lnB>
                    <a:noFill/>
                  </a:tcPr>
                </a:tc>
              </a:tr>
              <a:tr h="346259">
                <a:tc>
                  <a:txBody>
                    <a:bodyPr/>
                    <a:p>
                      <a:pPr marL="0" indent="0">
                        <a:buFontTx/>
                        <a:buNone/>
                        <a:defRPr/>
                      </a:pPr>
                      <a:endParaRPr lang="fr-FR" sz="2000">
                        <a:latin typeface="Calibri"/>
                      </a:endParaRPr>
                    </a:p>
                  </a:txBody>
                  <a:tcPr marL="0" marR="0" marT="58485" marB="0">
                    <a:lnL w="12699" algn="ctr">
                      <a:noFill/>
                    </a:lnL>
                    <a:lnR w="12699" algn="ctr">
                      <a:noFill/>
                    </a:lnR>
                    <a:lnT w="12699" algn="ctr">
                      <a:noFill/>
                    </a:lnT>
                    <a:lnB w="12699" algn="ctr">
                      <a:noFill/>
                    </a:lnB>
                    <a:noFill/>
                  </a:tcPr>
                </a:tc>
              </a:tr>
              <a:tr h="3935477">
                <a:tc>
                  <a:txBody>
                    <a:bodyPr/>
                    <a:p>
                      <a:pPr marL="0" indent="0" algn="l">
                        <a:buFontTx/>
                        <a:buNone/>
                        <a:defRPr/>
                      </a:pPr>
                      <a:r>
                        <a:rPr lang="fr-FR" sz="2000" b="1" i="0" u="sng" strike="noStrike" cap="none" spc="0">
                          <a:solidFill>
                            <a:schemeClr val="accent1"/>
                          </a:solidFill>
                          <a:latin typeface="Calibri"/>
                          <a:ea typeface="Calibri"/>
                          <a:cs typeface="Calibri"/>
                        </a:rPr>
                        <a:t>ORDRE DU JOUR</a:t>
                      </a:r>
                      <a:endParaRPr lang="fr-FR" sz="2000" b="1" i="0" u="sng" strike="noStrike" cap="none" spc="0">
                        <a:solidFill>
                          <a:schemeClr val="accent1"/>
                        </a:solidFill>
                        <a:latin typeface="Calibri"/>
                        <a:ea typeface="Calibri"/>
                        <a:cs typeface="Calibri"/>
                      </a:endParaRPr>
                    </a:p>
                    <a:p>
                      <a:pPr>
                        <a:defRPr/>
                      </a:pPr>
                      <a:r>
                        <a:rPr sz="1200" b="1" i="0" u="none">
                          <a:solidFill>
                            <a:schemeClr val="accent1"/>
                          </a:solidFill>
                          <a:latin typeface="Arial"/>
                          <a:ea typeface="Arial"/>
                          <a:cs typeface="Arial"/>
                        </a:rPr>
                        <a:t>8h45 – 9h15 : Accueil / café</a:t>
                      </a:r>
                      <a:endParaRPr sz="1200" b="1" i="0" u="none">
                        <a:solidFill>
                          <a:schemeClr val="accent1"/>
                        </a:solidFill>
                        <a:latin typeface="Arial"/>
                        <a:ea typeface="Arial"/>
                        <a:cs typeface="Arial"/>
                      </a:endParaRPr>
                    </a:p>
                    <a:p>
                      <a:pPr>
                        <a:defRPr/>
                      </a:pPr>
                      <a:r>
                        <a:rPr sz="1050" b="1" i="0" u="none">
                          <a:solidFill>
                            <a:srgbClr val="616161"/>
                          </a:solidFill>
                          <a:latin typeface="Arial"/>
                          <a:ea typeface="Arial"/>
                          <a:cs typeface="Arial"/>
                        </a:rPr>
                        <a:t> </a:t>
                      </a:r>
                      <a:endParaRPr sz="1050" b="1" i="0" u="none">
                        <a:solidFill>
                          <a:srgbClr val="616161"/>
                        </a:solidFill>
                        <a:latin typeface="Arial"/>
                        <a:ea typeface="Arial"/>
                        <a:cs typeface="Arial"/>
                      </a:endParaRPr>
                    </a:p>
                    <a:p>
                      <a:pPr>
                        <a:defRPr/>
                      </a:pPr>
                      <a:r>
                        <a:rPr sz="1200" b="1" i="0" u="none">
                          <a:solidFill>
                            <a:schemeClr val="accent1"/>
                          </a:solidFill>
                          <a:latin typeface="Arial"/>
                          <a:ea typeface="Arial"/>
                          <a:cs typeface="Arial"/>
                        </a:rPr>
                        <a:t>9h15 – 9h45 : Points d’actualité</a:t>
                      </a:r>
                      <a:endParaRPr sz="1200" b="1" i="0" u="none">
                        <a:solidFill>
                          <a:srgbClr val="171C24"/>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L’Adresse : du projet national à la démarche d’accompagnement de l’Adressage dans le Var – CD83, Yannick Daniel / Crige, Romain Buchaut (15′)</a:t>
                      </a:r>
                      <a:endParaRPr sz="1050" b="1" i="0" u="none">
                        <a:solidFill>
                          <a:srgbClr val="626262"/>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Le jumeau numérique national – IGN, Sébastien Bourdeau (15′)</a:t>
                      </a:r>
                      <a:endParaRPr sz="1050" b="1" i="0" u="none">
                        <a:solidFill>
                          <a:srgbClr val="626262"/>
                        </a:solidFill>
                        <a:latin typeface="Arial"/>
                        <a:ea typeface="Arial"/>
                        <a:cs typeface="Arial"/>
                      </a:endParaRPr>
                    </a:p>
                    <a:p>
                      <a:pPr>
                        <a:defRPr/>
                      </a:pPr>
                      <a:endParaRPr sz="1200" b="1" i="0" u="none">
                        <a:solidFill>
                          <a:srgbClr val="171C24"/>
                        </a:solidFill>
                        <a:latin typeface="Arial"/>
                        <a:ea typeface="Arial"/>
                        <a:cs typeface="Arial"/>
                      </a:endParaRPr>
                    </a:p>
                    <a:p>
                      <a:pPr>
                        <a:defRPr/>
                      </a:pPr>
                      <a:r>
                        <a:rPr sz="1200" b="1" i="0" u="none">
                          <a:solidFill>
                            <a:schemeClr val="accent1"/>
                          </a:solidFill>
                          <a:latin typeface="Arial"/>
                          <a:ea typeface="Arial"/>
                          <a:cs typeface="Arial"/>
                        </a:rPr>
                        <a:t>9h45 – 11h00 : Bilan et points d’actualité des groupes de travail du RGV</a:t>
                      </a:r>
                      <a:endParaRPr sz="1200" b="1" i="0" u="none">
                        <a:solidFill>
                          <a:srgbClr val="171C24"/>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Contexte et historique – CD83, Yannick Daniel / Crige, Romain Buchaut (10’)</a:t>
                      </a:r>
                      <a:endParaRPr sz="1050" b="1" i="0" u="none">
                        <a:solidFill>
                          <a:srgbClr val="626262"/>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GT PCRS/LIDAR/ORTHO HR  – TE83, Céline Ferraro  / IGN, Sébastien Bourdeau (15’)</a:t>
                      </a:r>
                      <a:endParaRPr sz="1050" b="1" i="0" u="none">
                        <a:solidFill>
                          <a:srgbClr val="626262"/>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GT Ocsol / urbanisme –  audat.var, Alexandra PHILIP (15’)</a:t>
                      </a:r>
                      <a:endParaRPr sz="1050" b="1" i="0" u="none">
                        <a:solidFill>
                          <a:srgbClr val="626262"/>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GT Adressage – CCPV, Marion Pablo / IGN, Laurent Muscarnera (15’)</a:t>
                      </a:r>
                      <a:endParaRPr sz="1050" b="1" i="0" u="none">
                        <a:solidFill>
                          <a:srgbClr val="626262"/>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Echange avec les participants (20′)</a:t>
                      </a:r>
                      <a:endParaRPr sz="1050" b="1" i="0" u="none">
                        <a:solidFill>
                          <a:srgbClr val="626262"/>
                        </a:solidFill>
                        <a:latin typeface="Arial"/>
                        <a:ea typeface="Arial"/>
                        <a:cs typeface="Arial"/>
                      </a:endParaRPr>
                    </a:p>
                    <a:p>
                      <a:pPr>
                        <a:defRPr/>
                      </a:pPr>
                      <a:endParaRPr sz="1200" b="1" i="0" u="none">
                        <a:solidFill>
                          <a:srgbClr val="171C24"/>
                        </a:solidFill>
                        <a:latin typeface="Arial"/>
                        <a:ea typeface="Arial"/>
                        <a:cs typeface="Arial"/>
                      </a:endParaRPr>
                    </a:p>
                    <a:p>
                      <a:pPr>
                        <a:defRPr/>
                      </a:pPr>
                      <a:r>
                        <a:rPr sz="1200" b="1" i="0" u="none">
                          <a:solidFill>
                            <a:schemeClr val="accent1"/>
                          </a:solidFill>
                          <a:latin typeface="Arial"/>
                          <a:ea typeface="Arial"/>
                          <a:cs typeface="Arial"/>
                        </a:rPr>
                        <a:t>11h – 12h : Les nouvelles actions à porter dans le cadre du réseau</a:t>
                      </a:r>
                      <a:endParaRPr sz="1200" b="1" i="0" u="none">
                        <a:solidFill>
                          <a:schemeClr val="accent1"/>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Les nouveaux projets possibles : plans vélo, OLD, inventaire de friches urbaines – CD83, Yannick Daniel / Crige, Romain Buchaut / audat.var, Alexandra PHILIP (30’)</a:t>
                      </a:r>
                      <a:endParaRPr sz="1050" b="1" i="0" u="none">
                        <a:solidFill>
                          <a:srgbClr val="626262"/>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Discussion, débat (30’)</a:t>
                      </a:r>
                      <a:endParaRPr sz="1050" b="1" i="0" u="none">
                        <a:solidFill>
                          <a:srgbClr val="626262"/>
                        </a:solidFill>
                        <a:latin typeface="Arial"/>
                        <a:ea typeface="Arial"/>
                        <a:cs typeface="Arial"/>
                      </a:endParaRPr>
                    </a:p>
                    <a:p>
                      <a:pPr>
                        <a:defRPr/>
                      </a:pPr>
                      <a:endParaRPr sz="1200" b="1" i="0" u="none">
                        <a:solidFill>
                          <a:srgbClr val="171C24"/>
                        </a:solidFill>
                        <a:latin typeface="Arial"/>
                        <a:ea typeface="Arial"/>
                        <a:cs typeface="Arial"/>
                      </a:endParaRPr>
                    </a:p>
                    <a:p>
                      <a:pPr>
                        <a:defRPr/>
                      </a:pPr>
                      <a:r>
                        <a:rPr sz="1200" b="1" i="0" u="none">
                          <a:solidFill>
                            <a:schemeClr val="accent1"/>
                          </a:solidFill>
                          <a:latin typeface="Arial"/>
                          <a:ea typeface="Arial"/>
                          <a:cs typeface="Arial"/>
                        </a:rPr>
                        <a:t>1</a:t>
                      </a:r>
                      <a:r>
                        <a:rPr sz="1200" b="1" i="0" u="none">
                          <a:solidFill>
                            <a:schemeClr val="accent1"/>
                          </a:solidFill>
                          <a:latin typeface="Arial"/>
                          <a:ea typeface="Arial"/>
                          <a:cs typeface="Arial"/>
                        </a:rPr>
                        <a:t>2h – 12h30 : Définition de la feuille de route 2024/2025</a:t>
                      </a:r>
                      <a:endParaRPr sz="1200" b="1" i="0" u="none">
                        <a:solidFill>
                          <a:srgbClr val="171C24"/>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Validation des axes de collaboration</a:t>
                      </a:r>
                      <a:endParaRPr sz="1050" b="1" i="0" u="none">
                        <a:solidFill>
                          <a:srgbClr val="626262"/>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Définition du format des plénières et des GT (contenu, présentiel/ visio, fréquence)</a:t>
                      </a:r>
                      <a:endParaRPr sz="1050" b="1" i="0" u="none">
                        <a:solidFill>
                          <a:srgbClr val="626262"/>
                        </a:solidFill>
                        <a:latin typeface="Arial"/>
                        <a:ea typeface="Arial"/>
                        <a:cs typeface="Arial"/>
                      </a:endParaRPr>
                    </a:p>
                    <a:p>
                      <a:pPr marL="201271" indent="-201271">
                        <a:buFont typeface="Arial"/>
                        <a:buChar char="•"/>
                        <a:defRPr/>
                      </a:pPr>
                      <a:r>
                        <a:rPr sz="1050" b="1" i="0" u="none">
                          <a:solidFill>
                            <a:srgbClr val="626262"/>
                          </a:solidFill>
                          <a:latin typeface="Arial"/>
                          <a:ea typeface="Arial"/>
                          <a:cs typeface="Arial"/>
                        </a:rPr>
                        <a:t>Mise en place de la nouvelle organisation : animateurs du RGV et des GT</a:t>
                      </a:r>
                      <a:endParaRPr sz="1050" b="1" i="0" u="none">
                        <a:solidFill>
                          <a:srgbClr val="626262"/>
                        </a:solidFill>
                        <a:latin typeface="Arial"/>
                        <a:ea typeface="Arial"/>
                        <a:cs typeface="Arial"/>
                      </a:endParaRPr>
                    </a:p>
                    <a:p>
                      <a:pPr marL="0" indent="0" algn="l">
                        <a:buFontTx/>
                        <a:buNone/>
                        <a:defRPr/>
                      </a:pPr>
                      <a:endParaRPr sz="1200" b="1" i="0" u="none">
                        <a:solidFill>
                          <a:srgbClr val="171C24"/>
                        </a:solidFill>
                        <a:latin typeface="Arial"/>
                        <a:ea typeface="Arial"/>
                        <a:cs typeface="Arial"/>
                      </a:endParaRPr>
                    </a:p>
                    <a:p>
                      <a:pPr marL="0" indent="0" algn="l">
                        <a:buFontTx/>
                        <a:buNone/>
                        <a:defRPr/>
                      </a:pPr>
                      <a:r>
                        <a:rPr sz="1200" b="1" i="0" u="none">
                          <a:solidFill>
                            <a:schemeClr val="accent1"/>
                          </a:solidFill>
                          <a:latin typeface="Arial"/>
                          <a:ea typeface="Arial"/>
                          <a:cs typeface="Arial"/>
                        </a:rPr>
                        <a:t>12h30 : Fin de la plénière – déjeuner</a:t>
                      </a:r>
                      <a:endParaRPr sz="1200" b="1" i="0" u="none">
                        <a:solidFill>
                          <a:schemeClr val="accent1"/>
                        </a:solidFill>
                        <a:latin typeface="Arial"/>
                        <a:ea typeface="Arial"/>
                        <a:cs typeface="Arial"/>
                      </a:endParaRPr>
                    </a:p>
                  </a:txBody>
                  <a:tcPr marL="116970" marR="116970" marT="0" marB="58485">
                    <a:lnL w="12699" algn="ctr">
                      <a:noFill/>
                    </a:lnL>
                    <a:lnR w="12699" algn="ctr">
                      <a:noFill/>
                    </a:lnR>
                    <a:lnT w="12699" algn="ctr">
                      <a:noFill/>
                    </a:lnT>
                    <a:lnB w="12699" algn="ctr">
                      <a:noFill/>
                    </a:lnB>
                    <a:noFill/>
                  </a:tcPr>
                </a:tc>
              </a:tr>
              <a:tr h="629411">
                <a:tc>
                  <a:txBody>
                    <a:bodyPr/>
                    <a:p>
                      <a:pPr marL="342900" indent="-342900" algn="l">
                        <a:spcBef>
                          <a:spcPts val="599"/>
                        </a:spcBef>
                        <a:spcAft>
                          <a:spcPts val="599"/>
                        </a:spcAft>
                        <a:buFont typeface="Arial"/>
                        <a:buChar char="•"/>
                        <a:defRPr/>
                      </a:pPr>
                      <a:endParaRPr lang="fr-FR" sz="2000">
                        <a:solidFill>
                          <a:srgbClr val="202020"/>
                        </a:solidFill>
                        <a:latin typeface="Calibri"/>
                      </a:endParaRPr>
                    </a:p>
                  </a:txBody>
                  <a:tcPr marL="116970" marR="116970" marT="0" marB="58485">
                    <a:lnL w="12699" algn="ctr">
                      <a:noFill/>
                    </a:lnL>
                    <a:lnR w="12699" algn="ctr">
                      <a:noFill/>
                    </a:lnR>
                    <a:lnT w="12699" algn="ctr">
                      <a:noFill/>
                    </a:lnT>
                    <a:lnB w="12699" algn="ctr">
                      <a:noFill/>
                    </a:lnB>
                    <a:noFill/>
                  </a:tcPr>
                </a:tc>
              </a:tr>
            </a:tbl>
          </a:graphicData>
        </a:graphic>
      </p:graphicFrame>
      <p:sp>
        <p:nvSpPr>
          <p:cNvPr id="60159972" name="" hidden="0"/>
          <p:cNvSpPr txBox="1"/>
          <p:nvPr isPhoto="0" userDrawn="0"/>
        </p:nvSpPr>
        <p:spPr bwMode="auto">
          <a:xfrm flipH="0" flipV="0">
            <a:off x="3154180" y="163353"/>
            <a:ext cx="6314396" cy="94491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230020584" name="Image 1" hidden="0"/>
          <p:cNvPicPr>
            <a:picLocks noChangeAspect="1"/>
          </p:cNvPicPr>
          <p:nvPr isPhoto="0" userDrawn="0"/>
        </p:nvPicPr>
        <p:blipFill>
          <a:blip r:embed="rId2"/>
          <a:stretch/>
        </p:blipFill>
        <p:spPr bwMode="auto">
          <a:xfrm flipH="0" flipV="0">
            <a:off x="0" y="12056"/>
            <a:ext cx="1993080" cy="1396281"/>
          </a:xfrm>
          <a:prstGeom prst="rect">
            <a:avLst/>
          </a:prstGeom>
        </p:spPr>
      </p:pic>
      <p:pic>
        <p:nvPicPr>
          <p:cNvPr id="341151651" name="Image 8" hidden="0"/>
          <p:cNvPicPr>
            <a:picLocks noChangeAspect="1"/>
          </p:cNvPicPr>
          <p:nvPr isPhoto="0" userDrawn="0"/>
        </p:nvPicPr>
        <p:blipFill>
          <a:blip r:embed="rId3"/>
          <a:stretch/>
        </p:blipFill>
        <p:spPr bwMode="auto">
          <a:xfrm flipH="0" flipV="0">
            <a:off x="10240149" y="374267"/>
            <a:ext cx="1675040" cy="546840"/>
          </a:xfrm>
          <a:prstGeom prst="rect">
            <a:avLst/>
          </a:prstGeom>
        </p:spPr>
      </p:pic>
      <p:sp>
        <p:nvSpPr>
          <p:cNvPr id="1533234143" name="" hidden="0"/>
          <p:cNvSpPr/>
          <p:nvPr isPhoto="0" userDrawn="0"/>
        </p:nvSpPr>
        <p:spPr bwMode="auto">
          <a:xfrm flipH="0" flipV="0">
            <a:off x="6138894" y="6444813"/>
            <a:ext cx="169482"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1202501802" name="" hidden="0"/>
          <p:cNvPicPr>
            <a:picLocks noChangeAspect="1"/>
          </p:cNvPicPr>
          <p:nvPr isPhoto="0" userDrawn="0"/>
        </p:nvPicPr>
        <p:blipFill>
          <a:blip r:embed="rId4"/>
          <a:srcRect l="0" t="0" r="0" b="50774"/>
          <a:stretch/>
        </p:blipFill>
        <p:spPr bwMode="auto">
          <a:xfrm flipH="0" flipV="0">
            <a:off x="5600035" y="5215668"/>
            <a:ext cx="6077901" cy="1099878"/>
          </a:xfrm>
          <a:prstGeom prst="rect">
            <a:avLst/>
          </a:prstGeom>
        </p:spPr>
      </p:pic>
      <p:sp>
        <p:nvSpPr>
          <p:cNvPr id="19223187" name="" hidden="0"/>
          <p:cNvSpPr/>
          <p:nvPr isPhoto="0" userDrawn="0"/>
        </p:nvSpPr>
        <p:spPr bwMode="auto">
          <a:xfrm flipH="0" flipV="0">
            <a:off x="3861774" y="2831082"/>
            <a:ext cx="137256"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1461705077" name="" hidden="0"/>
          <p:cNvPicPr>
            <a:picLocks noChangeAspect="1"/>
          </p:cNvPicPr>
          <p:nvPr isPhoto="0" userDrawn="0"/>
        </p:nvPicPr>
        <p:blipFill>
          <a:blip r:embed="rId5"/>
          <a:srcRect l="0" t="0" r="0" b="3739"/>
          <a:stretch/>
        </p:blipFill>
        <p:spPr bwMode="auto">
          <a:xfrm flipH="0" flipV="0">
            <a:off x="6223547" y="2167740"/>
            <a:ext cx="4964549" cy="2398458"/>
          </a:xfrm>
          <a:prstGeom prst="rect">
            <a:avLst/>
          </a:prstGeom>
        </p:spPr>
      </p:pic>
      <p:pic>
        <p:nvPicPr>
          <p:cNvPr id="1483743052" name="Image 4" hidden="0"/>
          <p:cNvPicPr/>
          <p:nvPr isPhoto="0" userDrawn="0"/>
        </p:nvPicPr>
        <p:blipFill>
          <a:blip r:embed="rId6"/>
          <a:stretch/>
        </p:blipFill>
        <p:spPr bwMode="auto">
          <a:xfrm flipH="0" flipV="0">
            <a:off x="7912959" y="6315544"/>
            <a:ext cx="1156897" cy="422511"/>
          </a:xfrm>
          <a:prstGeom prst="rect">
            <a:avLst/>
          </a:prstGeom>
          <a:ln w="0">
            <a:noFill/>
          </a:ln>
        </p:spPr>
      </p:pic>
      <p:pic>
        <p:nvPicPr>
          <p:cNvPr id="1477812400" name="Picture 2" descr="inr_logo_rouge_300.jpg" hidden="0"/>
          <p:cNvPicPr/>
          <p:nvPr isPhoto="0" userDrawn="0"/>
        </p:nvPicPr>
        <p:blipFill>
          <a:blip r:embed="rId7"/>
          <a:stretch/>
        </p:blipFill>
        <p:spPr bwMode="auto">
          <a:xfrm flipH="0" flipV="0">
            <a:off x="9705592" y="6176499"/>
            <a:ext cx="728779" cy="351873"/>
          </a:xfrm>
          <a:prstGeom prst="rect">
            <a:avLst/>
          </a:prstGeom>
          <a:ln w="0">
            <a:noFill/>
          </a:ln>
        </p:spPr>
      </p:pic>
      <p:pic>
        <p:nvPicPr>
          <p:cNvPr id="2115863511" name="Image" descr="Image" hidden="0"/>
          <p:cNvPicPr>
            <a:picLocks noChangeAspect="1"/>
          </p:cNvPicPr>
          <p:nvPr isPhoto="0" userDrawn="0"/>
        </p:nvPicPr>
        <p:blipFill>
          <a:blip r:embed="rId8"/>
          <a:srcRect l="0" t="0" r="2528" b="0"/>
          <a:stretch/>
        </p:blipFill>
        <p:spPr bwMode="auto">
          <a:xfrm flipH="0" flipV="0">
            <a:off x="6770249" y="6182782"/>
            <a:ext cx="671971" cy="339307"/>
          </a:xfrm>
          <a:prstGeom prst="rect">
            <a:avLst/>
          </a:prstGeom>
          <a:ln w="12700">
            <a:miter/>
          </a:ln>
        </p:spPr>
      </p:pic>
      <p:sp>
        <p:nvSpPr>
          <p:cNvPr id="1098228259" name="" hidden="0"/>
          <p:cNvSpPr txBox="1"/>
          <p:nvPr isPhoto="0" userDrawn="0"/>
        </p:nvSpPr>
        <p:spPr bwMode="auto">
          <a:xfrm flipH="0" flipV="0">
            <a:off x="3154180" y="163353"/>
            <a:ext cx="6314396" cy="94491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graphicFrame>
        <p:nvGraphicFramePr>
          <p:cNvPr id="1432300966" name="Tableau 2" hidden="0"/>
          <p:cNvGraphicFramePr>
            <a:graphicFrameLocks xmlns:a="http://schemas.openxmlformats.org/drawingml/2006/main"/>
          </p:cNvGraphicFramePr>
          <p:nvPr isPhoto="0" userDrawn="0"/>
        </p:nvGraphicFramePr>
        <p:xfrm>
          <a:off x="-1830194" y="5540731"/>
          <a:ext cx="11224435" cy="7181634"/>
        </p:xfrm>
        <a:graphic>
          <a:graphicData uri="http://schemas.openxmlformats.org/drawingml/2006/table">
            <a:tbl>
              <a:tblPr firstRow="0" firstCol="0" lastRow="0" lastCol="0" bandRow="0" bandCol="0"/>
              <a:tblGrid>
                <a:gridCol w="12014409"/>
              </a:tblGrid>
              <a:tr h="327333">
                <a:tc>
                  <a:txBody>
                    <a:bodyPr/>
                    <a:p>
                      <a:pPr>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1261099">
                <a:tc>
                  <a:txBody>
                    <a:bodyPr/>
                    <a:p>
                      <a:pPr>
                        <a:defRPr/>
                      </a:pPr>
                      <a:endParaRPr/>
                    </a:p>
                  </a:txBody>
                  <a:tcPr marL="116969" marR="116969" marT="0" marB="58484">
                    <a:lnL w="12699" algn="ctr">
                      <a:noFill/>
                    </a:lnL>
                    <a:lnR w="12699" algn="ctr">
                      <a:noFill/>
                    </a:lnR>
                    <a:lnT w="12699" algn="ctr">
                      <a:noFill/>
                    </a:lnT>
                    <a:lnB w="12699" algn="ctr">
                      <a:noFill/>
                    </a:lnB>
                    <a:noFill/>
                  </a:tcPr>
                </a:tc>
              </a:tr>
              <a:tr h="327333">
                <a:tc>
                  <a:txBody>
                    <a:bodyPr/>
                    <a:p>
                      <a:pPr marL="0" indent="0">
                        <a:buFontTx/>
                        <a:buNone/>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3142361">
                <a:tc>
                  <a:txBody>
                    <a:bodyPr/>
                    <a:p>
                      <a:pPr marL="0" indent="0" algn="l">
                        <a:buFontTx/>
                        <a:buNone/>
                        <a:defRPr/>
                      </a:pPr>
                      <a:r>
                        <a:rPr lang="fr-FR" sz="1600" b="1" i="0" u="sng" strike="noStrike" cap="none" spc="0">
                          <a:solidFill>
                            <a:schemeClr val="accent1"/>
                          </a:solidFill>
                          <a:latin typeface="Arial"/>
                          <a:ea typeface="Arial"/>
                          <a:cs typeface="Arial"/>
                        </a:rPr>
                        <a:t>POINT D’ACTUALITE</a:t>
                      </a:r>
                      <a:endParaRPr lang="fr-FR" sz="2000" b="1" i="0" u="sng" strike="noStrike" cap="none" spc="0">
                        <a:solidFill>
                          <a:schemeClr val="accent1"/>
                        </a:solidFill>
                        <a:latin typeface="Calibri"/>
                        <a:ea typeface="Calibri"/>
                        <a:cs typeface="Calibri"/>
                      </a:endParaRPr>
                    </a:p>
                    <a:p>
                      <a:pPr marL="201270" indent="-201270">
                        <a:buFont typeface="Arial"/>
                        <a:buChar char="•"/>
                        <a:defRPr/>
                      </a:pPr>
                      <a:endParaRPr sz="1050" b="1" i="0" u="none">
                        <a:solidFill>
                          <a:srgbClr val="626262"/>
                        </a:solidFill>
                        <a:latin typeface="Arial"/>
                        <a:ea typeface="Arial"/>
                        <a:cs typeface="Arial"/>
                      </a:endParaRPr>
                    </a:p>
                    <a:p>
                      <a:pPr marL="201270" indent="-201270">
                        <a:buFont typeface="Arial"/>
                        <a:buChar char="•"/>
                        <a:defRPr/>
                      </a:pPr>
                      <a:r>
                        <a:rPr sz="1200" b="1" i="0" u="none">
                          <a:solidFill>
                            <a:srgbClr val="C00000"/>
                          </a:solidFill>
                          <a:latin typeface="Arial"/>
                          <a:ea typeface="Arial"/>
                          <a:cs typeface="Arial"/>
                        </a:rPr>
                        <a:t>L’Adresse : du projet national à la démarche</a:t>
                      </a:r>
                      <a:r>
                        <a:rPr sz="1200" b="1" i="0" u="none">
                          <a:solidFill>
                            <a:srgbClr val="C00000"/>
                          </a:solidFill>
                          <a:latin typeface="Arial"/>
                          <a:ea typeface="Arial"/>
                          <a:cs typeface="Arial"/>
                        </a:rPr>
                        <a:t> d’accompagnement de l’Adressage </a:t>
                      </a:r>
                      <a:endParaRPr sz="1200" b="1" i="0" u="none">
                        <a:solidFill>
                          <a:srgbClr val="C00000"/>
                        </a:solidFill>
                        <a:latin typeface="Arial"/>
                        <a:ea typeface="Arial"/>
                        <a:cs typeface="Arial"/>
                      </a:endParaRPr>
                    </a:p>
                    <a:p>
                      <a:pPr>
                        <a:defRPr/>
                      </a:pPr>
                      <a:r>
                        <a:rPr sz="1200" b="1" i="0" u="none">
                          <a:solidFill>
                            <a:srgbClr val="C00000"/>
                          </a:solidFill>
                          <a:latin typeface="Arial"/>
                          <a:ea typeface="Arial"/>
                          <a:cs typeface="Arial"/>
                        </a:rPr>
                        <a:t>dans le Var</a:t>
                      </a:r>
                      <a:br>
                        <a:rPr sz="1050" b="1" i="0" u="none">
                          <a:solidFill>
                            <a:srgbClr val="626262"/>
                          </a:solidFill>
                          <a:latin typeface="Arial"/>
                          <a:ea typeface="Arial"/>
                          <a:cs typeface="Arial"/>
                        </a:rPr>
                      </a:br>
                      <a:r>
                        <a:rPr sz="1050" b="1" i="0" u="none">
                          <a:solidFill>
                            <a:srgbClr val="626262"/>
                          </a:solidFill>
                          <a:latin typeface="Arial"/>
                          <a:ea typeface="Arial"/>
                          <a:cs typeface="Arial"/>
                        </a:rPr>
                        <a:t> </a:t>
                      </a:r>
                      <a:endParaRPr sz="1050" b="1" i="0" u="none">
                        <a:solidFill>
                          <a:srgbClr val="626262"/>
                        </a:solidFill>
                        <a:latin typeface="Arial"/>
                        <a:ea typeface="Arial"/>
                        <a:cs typeface="Arial"/>
                      </a:endParaRPr>
                    </a:p>
                    <a:p>
                      <a:pPr>
                        <a:defRPr/>
                      </a:pPr>
                      <a:r>
                        <a:rPr sz="1050" b="1" i="0" u="none">
                          <a:solidFill>
                            <a:srgbClr val="626262"/>
                          </a:solidFill>
                          <a:latin typeface="Arial"/>
                          <a:ea typeface="Arial"/>
                          <a:cs typeface="Arial"/>
                        </a:rPr>
                        <a:t>     </a:t>
                      </a:r>
                      <a:r>
                        <a:rPr sz="1050" b="1" i="0" u="none">
                          <a:solidFill>
                            <a:schemeClr val="accent2"/>
                          </a:solidFill>
                          <a:latin typeface="Arial"/>
                          <a:ea typeface="Arial"/>
                          <a:cs typeface="Arial"/>
                        </a:rPr>
                        <a:t>CDVAR, Yannick Daniel / CRIGE, Romain Buchaut</a:t>
                      </a:r>
                      <a:endParaRPr sz="1050" b="1" i="0" u="none">
                        <a:solidFill>
                          <a:srgbClr val="626262"/>
                        </a:solidFill>
                        <a:latin typeface="Arial"/>
                        <a:ea typeface="Arial"/>
                        <a:cs typeface="Arial"/>
                      </a:endParaRPr>
                    </a:p>
                    <a:p>
                      <a:pPr marL="201270" indent="-201270">
                        <a:buFont typeface="Arial"/>
                        <a:buChar char="•"/>
                        <a:defRPr/>
                      </a:pPr>
                      <a:endParaRPr sz="1050" b="1" i="0" u="none">
                        <a:solidFill>
                          <a:srgbClr val="626262"/>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Liens :</a:t>
                      </a:r>
                      <a:endParaRPr sz="1000" b="0" i="0" u="none" strike="noStrike" cap="none" spc="0">
                        <a:solidFill>
                          <a:schemeClr val="tx1">
                            <a:lumMod val="75000"/>
                            <a:lumOff val="25000"/>
                          </a:schemeClr>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Tableau de bord de suivi de l’accompagnement</a:t>
                      </a:r>
                      <a:endParaRPr lang="fr-FR" sz="1000" b="0" i="0" u="none" strike="noStrike" cap="none" spc="0">
                        <a:solidFill>
                          <a:schemeClr val="tx1"/>
                        </a:solidFill>
                        <a:latin typeface="Arial"/>
                        <a:ea typeface="Arial"/>
                        <a:cs typeface="Arial"/>
                      </a:endParaRPr>
                    </a:p>
                    <a:p>
                      <a:pPr>
                        <a:defRPr/>
                      </a:pPr>
                      <a:r>
                        <a:rPr lang="fr-FR" sz="1000" b="0" i="0" u="sng" strike="noStrike" cap="none" spc="0">
                          <a:solidFill>
                            <a:schemeClr val="tx1"/>
                          </a:solidFill>
                          <a:latin typeface="Arial"/>
                          <a:ea typeface="Arial"/>
                          <a:cs typeface="Arial"/>
                          <a:hlinkClick r:id="rId9" tooltip="https://maps.var.fr/portal/apps/storymaps/stories/1e84d3477a374ff89b0b419f9348304b"/>
                        </a:rPr>
                        <a:t>https://maps.var.fr/portal/apps/storymaps/stories/1e84d3477a374ff89b0b419f9348304b</a:t>
                      </a:r>
                      <a:endParaRPr sz="1000" b="0" i="0" u="none">
                        <a:solidFill>
                          <a:schemeClr val="tx1"/>
                        </a:solidFill>
                        <a:latin typeface="Arial"/>
                        <a:ea typeface="Arial"/>
                        <a:cs typeface="Arial"/>
                      </a:endParaRPr>
                    </a:p>
                    <a:p>
                      <a:pPr>
                        <a:defRPr/>
                      </a:pPr>
                      <a:endParaRPr sz="1000" b="0" i="0" u="none">
                        <a:solidFill>
                          <a:schemeClr val="tx1"/>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Présentation </a:t>
                      </a:r>
                      <a:endParaRPr lang="fr-FR" sz="1000" b="0" i="0" u="none" strike="noStrike" cap="none" spc="0">
                        <a:solidFill>
                          <a:schemeClr val="tx1"/>
                        </a:solidFill>
                        <a:latin typeface="Arial"/>
                        <a:ea typeface="Arial"/>
                        <a:cs typeface="Arial"/>
                      </a:endParaRPr>
                    </a:p>
                    <a:p>
                      <a:pPr>
                        <a:defRPr/>
                      </a:pPr>
                      <a:r>
                        <a:rPr lang="fr-FR" sz="1000" b="0" i="0" u="sng" strike="noStrike" cap="none" spc="0">
                          <a:solidFill>
                            <a:schemeClr val="tx1"/>
                          </a:solidFill>
                          <a:latin typeface="Arial"/>
                          <a:ea typeface="Arial"/>
                          <a:cs typeface="Arial"/>
                          <a:hlinkClick r:id="rId10" tooltip="https://nextcloud.crige-paca.org/index.php/apps/onlyoffice/s/FZWRfJZSgHDPBRY?fileId=72824"/>
                        </a:rPr>
                        <a:t>https://nextcloud.crige-paca.org/index.php/apps/onlyoffice/s/FZWRfJZSgHDPBRY?fileId=72824</a:t>
                      </a:r>
                      <a:endParaRPr lang="fr-FR" sz="1000" b="0" i="0" u="none" strike="noStrike" cap="none" spc="0">
                        <a:solidFill>
                          <a:schemeClr val="tx1"/>
                        </a:solidFill>
                        <a:latin typeface="Arial"/>
                        <a:ea typeface="Arial"/>
                        <a:cs typeface="Arial"/>
                      </a:endParaRPr>
                    </a:p>
                    <a:p>
                      <a:pPr marL="201270" indent="-201270">
                        <a:buFont typeface="Arial"/>
                        <a:buChar char="•"/>
                        <a:defRPr/>
                      </a:pPr>
                      <a:endParaRPr sz="1050" b="1" i="0" u="none">
                        <a:solidFill>
                          <a:srgbClr val="626262"/>
                        </a:solidFill>
                        <a:latin typeface="Arial"/>
                        <a:ea typeface="Arial"/>
                        <a:cs typeface="Arial"/>
                      </a:endParaRPr>
                    </a:p>
                    <a:p>
                      <a:pPr marL="201270" indent="-201270">
                        <a:buFont typeface="Arial"/>
                        <a:buChar char="•"/>
                        <a:defRPr/>
                      </a:pPr>
                      <a:endParaRPr sz="1050" b="1" i="0" u="none">
                        <a:solidFill>
                          <a:srgbClr val="626262"/>
                        </a:solidFill>
                        <a:latin typeface="Arial"/>
                        <a:ea typeface="Arial"/>
                        <a:cs typeface="Arial"/>
                      </a:endParaRPr>
                    </a:p>
                    <a:p>
                      <a:pPr>
                        <a:defRPr/>
                      </a:pPr>
                      <a:r>
                        <a:rPr sz="1200" b="1" i="0" u="none">
                          <a:solidFill>
                            <a:srgbClr val="C00000"/>
                          </a:solidFill>
                          <a:latin typeface="Arial"/>
                          <a:ea typeface="Arial"/>
                          <a:cs typeface="Arial"/>
                        </a:rPr>
                        <a:t>Le jumeau numérique national - Appel à commun</a:t>
                      </a:r>
                      <a:endParaRPr sz="1200" b="1" i="0" u="none">
                        <a:solidFill>
                          <a:srgbClr val="C00000"/>
                        </a:solidFill>
                        <a:latin typeface="Arial"/>
                        <a:ea typeface="Arial"/>
                        <a:cs typeface="Arial"/>
                      </a:endParaRPr>
                    </a:p>
                    <a:p>
                      <a:pPr>
                        <a:defRPr/>
                      </a:pPr>
                      <a:r>
                        <a:rPr sz="1050" b="1" i="0" u="none">
                          <a:solidFill>
                            <a:srgbClr val="626262"/>
                          </a:solidFill>
                          <a:latin typeface="Arial"/>
                          <a:ea typeface="Arial"/>
                          <a:cs typeface="Arial"/>
                        </a:rPr>
                        <a:t>      </a:t>
                      </a:r>
                      <a:endParaRPr sz="1050" b="1" i="0" u="none">
                        <a:solidFill>
                          <a:srgbClr val="626262"/>
                        </a:solidFill>
                        <a:latin typeface="Arial"/>
                        <a:ea typeface="Arial"/>
                        <a:cs typeface="Arial"/>
                      </a:endParaRPr>
                    </a:p>
                    <a:p>
                      <a:pPr>
                        <a:defRPr/>
                      </a:pPr>
                      <a:r>
                        <a:rPr sz="1050" b="1" i="0" u="none">
                          <a:solidFill>
                            <a:srgbClr val="626262"/>
                          </a:solidFill>
                          <a:latin typeface="Arial"/>
                          <a:ea typeface="Arial"/>
                          <a:cs typeface="Arial"/>
                        </a:rPr>
                        <a:t>     </a:t>
                      </a:r>
                      <a:r>
                        <a:rPr sz="1050" b="1" i="0" u="none">
                          <a:solidFill>
                            <a:schemeClr val="accent2"/>
                          </a:solidFill>
                          <a:latin typeface="Arial"/>
                          <a:ea typeface="Arial"/>
                          <a:cs typeface="Arial"/>
                        </a:rPr>
                        <a:t>IGN, Sébastien Bourdeau (15′)</a:t>
                      </a:r>
                      <a:endParaRPr sz="1050" b="1" i="0" u="none">
                        <a:solidFill>
                          <a:schemeClr val="accent2"/>
                        </a:solidFill>
                        <a:latin typeface="Arial"/>
                        <a:ea typeface="Arial"/>
                        <a:cs typeface="Arial"/>
                      </a:endParaRPr>
                    </a:p>
                    <a:p>
                      <a:pPr>
                        <a:defRPr/>
                      </a:pPr>
                      <a:endParaRPr sz="1200" b="1" i="0" u="none">
                        <a:solidFill>
                          <a:srgbClr val="171C24"/>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Liens :</a:t>
                      </a:r>
                      <a:endParaRPr lang="fr-FR" sz="1000" b="0" i="0" u="none" strike="noStrike" cap="none" spc="0">
                        <a:solidFill>
                          <a:schemeClr val="tx1">
                            <a:lumMod val="75000"/>
                            <a:lumOff val="25000"/>
                          </a:schemeClr>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Présentation</a:t>
                      </a:r>
                      <a:endParaRPr lang="fr-FR" sz="1000" b="0" i="0" u="none" strike="noStrike" cap="none" spc="0">
                        <a:solidFill>
                          <a:schemeClr val="tx1">
                            <a:lumMod val="75000"/>
                            <a:lumOff val="25000"/>
                          </a:schemeClr>
                        </a:solidFill>
                        <a:latin typeface="Arial"/>
                        <a:ea typeface="Arial"/>
                        <a:cs typeface="Arial"/>
                      </a:endParaRPr>
                    </a:p>
                    <a:p>
                      <a:pPr>
                        <a:defRPr/>
                      </a:pPr>
                      <a:r>
                        <a:rPr lang="fr-FR" sz="1000" b="0" i="0" u="sng" strike="noStrike" cap="none" spc="0">
                          <a:solidFill>
                            <a:schemeClr val="tx1">
                              <a:lumMod val="75000"/>
                              <a:lumOff val="25000"/>
                            </a:schemeClr>
                          </a:solidFill>
                          <a:latin typeface="Arial"/>
                          <a:ea typeface="Arial"/>
                          <a:cs typeface="Arial"/>
                          <a:hlinkClick r:id="rId11" tooltip="https://nextcloud.crige-paca.org/index.php/apps/onlyoffice/s/FZWRfJZSgHDPBRY?fileId=72834"/>
                        </a:rPr>
                        <a:t>https://nextcloud.crige-paca.org/index.php/apps/onlyoffice/s/FZWRfJZSgHDPBRY?fileId=72834</a:t>
                      </a:r>
                      <a:endParaRPr lang="fr-FR" sz="1000" b="0" i="0" u="none" strike="noStrike" cap="none" spc="0">
                        <a:solidFill>
                          <a:schemeClr val="tx1">
                            <a:lumMod val="75000"/>
                            <a:lumOff val="25000"/>
                          </a:schemeClr>
                        </a:solidFill>
                        <a:latin typeface="Arial"/>
                        <a:ea typeface="Arial"/>
                        <a:cs typeface="Arial"/>
                      </a:endParaRPr>
                    </a:p>
                    <a:p>
                      <a:pPr>
                        <a:defRPr/>
                      </a:pPr>
                      <a:endParaRPr lang="fr-FR" sz="1000" b="0" i="0" u="none" strike="noStrike" cap="none" spc="0">
                        <a:solidFill>
                          <a:schemeClr val="tx1">
                            <a:lumMod val="75000"/>
                            <a:lumOff val="25000"/>
                          </a:schemeClr>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Site de l’IGN</a:t>
                      </a:r>
                      <a:endParaRPr sz="1200" b="1" i="0" u="none">
                        <a:solidFill>
                          <a:schemeClr val="tx1">
                            <a:lumMod val="75000"/>
                            <a:lumOff val="25000"/>
                          </a:schemeClr>
                        </a:solidFill>
                        <a:latin typeface="Arial"/>
                        <a:ea typeface="Arial"/>
                        <a:cs typeface="Arial"/>
                      </a:endParaRPr>
                    </a:p>
                    <a:p>
                      <a:pPr>
                        <a:defRPr/>
                      </a:pPr>
                      <a:r>
                        <a:rPr lang="fr-FR" sz="1000" b="0" i="0" u="sng" strike="noStrike" cap="none" spc="0">
                          <a:solidFill>
                            <a:srgbClr val="171C24"/>
                          </a:solidFill>
                          <a:latin typeface="Arial"/>
                          <a:ea typeface="Arial"/>
                          <a:cs typeface="Arial"/>
                          <a:hlinkClick r:id="rId12" tooltip="https://www.ign.fr/appel-communs-jumeau-numerique-france-et-territoires"/>
                        </a:rPr>
                        <a:t>https://www.ign.fr/appel-communs-jumeau-numerique-france-et-territoires</a:t>
                      </a:r>
                      <a:endParaRPr sz="1000" b="0" i="0" u="none">
                        <a:solidFill>
                          <a:srgbClr val="171C24"/>
                        </a:solidFill>
                        <a:latin typeface="Arial"/>
                        <a:ea typeface="Arial"/>
                        <a:cs typeface="Arial"/>
                      </a:endParaRPr>
                    </a:p>
                    <a:p>
                      <a:pPr>
                        <a:defRPr/>
                      </a:pPr>
                      <a:endParaRPr sz="1000" b="0" i="0" u="none" strike="noStrike" cap="none" spc="0">
                        <a:solidFill>
                          <a:srgbClr val="171C24"/>
                        </a:solidFill>
                        <a:latin typeface="Arial"/>
                        <a:ea typeface="Arial"/>
                        <a:cs typeface="Arial"/>
                      </a:endParaRPr>
                    </a:p>
                  </a:txBody>
                  <a:tcPr marL="116969" marR="116969" marT="0" marB="58484">
                    <a:lnL w="12699" algn="ctr">
                      <a:noFill/>
                    </a:lnL>
                    <a:lnR w="12699" algn="ctr">
                      <a:noFill/>
                    </a:lnR>
                    <a:lnT w="12699" algn="ctr">
                      <a:noFill/>
                    </a:lnT>
                    <a:lnB w="12699" algn="ctr">
                      <a:noFill/>
                    </a:lnB>
                    <a:noFill/>
                  </a:tcPr>
                </a:tc>
              </a:tr>
              <a:tr h="866930">
                <a:tc>
                  <a:txBody>
                    <a:bodyPr/>
                    <a:p>
                      <a:pPr marL="342900" indent="-342900" algn="l">
                        <a:spcBef>
                          <a:spcPts val="598"/>
                        </a:spcBef>
                        <a:spcAft>
                          <a:spcPts val="598"/>
                        </a:spcAft>
                        <a:buFont typeface="Arial"/>
                        <a:buChar char="•"/>
                        <a:defRPr/>
                      </a:pPr>
                      <a:endParaRPr lang="fr-FR" sz="2000">
                        <a:solidFill>
                          <a:srgbClr val="202020"/>
                        </a:solidFill>
                        <a:latin typeface="Calibri"/>
                      </a:endParaRPr>
                    </a:p>
                  </a:txBody>
                  <a:tcPr marL="116969" marR="116969" marT="0" marB="58484">
                    <a:lnL w="12699" algn="ctr">
                      <a:noFill/>
                    </a:lnL>
                    <a:lnR w="12699" algn="ctr">
                      <a:noFill/>
                    </a:lnR>
                    <a:lnT w="12699" algn="ctr">
                      <a:noFill/>
                    </a:lnT>
                    <a:lnB w="12699" algn="ctr">
                      <a:noFill/>
                    </a:lnB>
                    <a:noFill/>
                  </a:tcPr>
                </a:tc>
              </a:tr>
            </a:tbl>
          </a:graphicData>
        </a:graphic>
      </p:graphicFrame>
      <p:graphicFrame>
        <p:nvGraphicFramePr>
          <p:cNvPr id="327181735" name="Tableau 2" hidden="0"/>
          <p:cNvGraphicFramePr>
            <a:graphicFrameLocks xmlns:a="http://schemas.openxmlformats.org/drawingml/2006/main"/>
          </p:cNvGraphicFramePr>
          <p:nvPr isPhoto="0" userDrawn="0"/>
        </p:nvGraphicFramePr>
        <p:xfrm>
          <a:off x="54394" y="163354"/>
          <a:ext cx="11224435" cy="7181634"/>
        </p:xfrm>
        <a:graphic>
          <a:graphicData uri="http://schemas.openxmlformats.org/drawingml/2006/table">
            <a:tbl>
              <a:tblPr firstRow="0" firstCol="0" lastRow="0" lastCol="0" bandRow="0" bandCol="0"/>
              <a:tblGrid>
                <a:gridCol w="12014409"/>
              </a:tblGrid>
              <a:tr h="342326">
                <a:tc>
                  <a:txBody>
                    <a:bodyPr/>
                    <a:p>
                      <a:pPr>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1145439">
                <a:tc>
                  <a:txBody>
                    <a:bodyPr/>
                    <a:p>
                      <a:pPr>
                        <a:defRPr/>
                      </a:pPr>
                      <a:endParaRPr/>
                    </a:p>
                  </a:txBody>
                  <a:tcPr marL="116969" marR="116969" marT="0" marB="58484">
                    <a:lnL w="12699" algn="ctr">
                      <a:noFill/>
                    </a:lnL>
                    <a:lnR w="12699" algn="ctr">
                      <a:noFill/>
                    </a:lnR>
                    <a:lnT w="12699" algn="ctr">
                      <a:noFill/>
                    </a:lnT>
                    <a:lnB w="12699" algn="ctr">
                      <a:noFill/>
                    </a:lnB>
                    <a:noFill/>
                  </a:tcPr>
                </a:tc>
              </a:tr>
              <a:tr h="342326">
                <a:tc>
                  <a:txBody>
                    <a:bodyPr/>
                    <a:p>
                      <a:pPr marL="0" indent="0">
                        <a:buFontTx/>
                        <a:buNone/>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3909968">
                <a:tc>
                  <a:txBody>
                    <a:bodyPr/>
                    <a:p>
                      <a:pPr marL="0" indent="0" algn="l">
                        <a:buFontTx/>
                        <a:buNone/>
                        <a:defRPr/>
                      </a:pPr>
                      <a:r>
                        <a:rPr lang="fr-FR" sz="1600" b="1" i="0" u="sng" strike="noStrike" cap="none" spc="0">
                          <a:solidFill>
                            <a:schemeClr val="accent1"/>
                          </a:solidFill>
                          <a:latin typeface="Arial"/>
                          <a:ea typeface="Arial"/>
                          <a:cs typeface="Arial"/>
                        </a:rPr>
                        <a:t>POINT D’ACTUALITE</a:t>
                      </a:r>
                      <a:endParaRPr lang="fr-FR" sz="2000" b="1" i="0" u="sng" strike="noStrike" cap="none" spc="0">
                        <a:solidFill>
                          <a:schemeClr val="accent1"/>
                        </a:solidFill>
                        <a:latin typeface="Calibri"/>
                        <a:ea typeface="Calibri"/>
                        <a:cs typeface="Calibri"/>
                      </a:endParaRPr>
                    </a:p>
                    <a:p>
                      <a:pPr marL="201270" indent="-201270">
                        <a:buFont typeface="Arial"/>
                        <a:buChar char="•"/>
                        <a:defRPr/>
                      </a:pPr>
                      <a:endParaRPr sz="1050" b="1" i="0" u="none">
                        <a:solidFill>
                          <a:srgbClr val="626262"/>
                        </a:solidFill>
                        <a:latin typeface="Arial"/>
                        <a:ea typeface="Arial"/>
                        <a:cs typeface="Arial"/>
                      </a:endParaRPr>
                    </a:p>
                    <a:p>
                      <a:pPr>
                        <a:defRPr/>
                      </a:pPr>
                      <a:r>
                        <a:rPr sz="1400" b="1" i="0" u="none">
                          <a:solidFill>
                            <a:srgbClr val="C00000"/>
                          </a:solidFill>
                          <a:latin typeface="Arial"/>
                          <a:ea typeface="Arial"/>
                          <a:cs typeface="Arial"/>
                        </a:rPr>
                        <a:t>L’Adresse : du projet national à la démarche</a:t>
                      </a:r>
                      <a:r>
                        <a:rPr sz="1400" b="1" i="0" u="none">
                          <a:solidFill>
                            <a:srgbClr val="C00000"/>
                          </a:solidFill>
                          <a:latin typeface="Arial"/>
                          <a:ea typeface="Arial"/>
                          <a:cs typeface="Arial"/>
                        </a:rPr>
                        <a:t> d’accompagnement de </a:t>
                      </a:r>
                      <a:endParaRPr sz="1400" b="1" i="0" u="none">
                        <a:solidFill>
                          <a:srgbClr val="C00000"/>
                        </a:solidFill>
                        <a:latin typeface="Arial"/>
                        <a:ea typeface="Arial"/>
                        <a:cs typeface="Arial"/>
                      </a:endParaRPr>
                    </a:p>
                    <a:p>
                      <a:pPr>
                        <a:defRPr/>
                      </a:pPr>
                      <a:r>
                        <a:rPr sz="1400" b="1" i="0" u="none">
                          <a:solidFill>
                            <a:srgbClr val="C00000"/>
                          </a:solidFill>
                          <a:latin typeface="Arial"/>
                          <a:ea typeface="Arial"/>
                          <a:cs typeface="Arial"/>
                        </a:rPr>
                        <a:t>l’Adressage </a:t>
                      </a:r>
                      <a:r>
                        <a:rPr sz="1400" b="1" i="0" u="none">
                          <a:solidFill>
                            <a:srgbClr val="C00000"/>
                          </a:solidFill>
                          <a:latin typeface="Arial"/>
                          <a:ea typeface="Arial"/>
                          <a:cs typeface="Arial"/>
                        </a:rPr>
                        <a:t>dans le Var</a:t>
                      </a:r>
                      <a:br>
                        <a:rPr sz="1050" b="1" i="0" u="none">
                          <a:solidFill>
                            <a:srgbClr val="626262"/>
                          </a:solidFill>
                          <a:latin typeface="Arial"/>
                          <a:ea typeface="Arial"/>
                          <a:cs typeface="Arial"/>
                        </a:rPr>
                      </a:br>
                      <a:r>
                        <a:rPr sz="1050" b="1" i="0" u="none">
                          <a:solidFill>
                            <a:srgbClr val="626262"/>
                          </a:solidFill>
                          <a:latin typeface="Arial"/>
                          <a:ea typeface="Arial"/>
                          <a:cs typeface="Arial"/>
                        </a:rPr>
                        <a:t> </a:t>
                      </a:r>
                      <a:endParaRPr sz="1400" b="1" i="0" u="none">
                        <a:solidFill>
                          <a:srgbClr val="C00000"/>
                        </a:solidFill>
                        <a:latin typeface="Arial"/>
                        <a:ea typeface="Arial"/>
                        <a:cs typeface="Arial"/>
                      </a:endParaRPr>
                    </a:p>
                    <a:p>
                      <a:pPr>
                        <a:defRPr/>
                      </a:pPr>
                      <a:r>
                        <a:rPr sz="1050" b="1" i="0" u="none">
                          <a:solidFill>
                            <a:srgbClr val="626262"/>
                          </a:solidFill>
                          <a:latin typeface="Arial"/>
                          <a:ea typeface="Arial"/>
                          <a:cs typeface="Arial"/>
                        </a:rPr>
                        <a:t>     </a:t>
                      </a:r>
                      <a:r>
                        <a:rPr sz="1050" b="1" i="0" u="none">
                          <a:solidFill>
                            <a:schemeClr val="accent2"/>
                          </a:solidFill>
                          <a:latin typeface="Arial"/>
                          <a:ea typeface="Arial"/>
                          <a:cs typeface="Arial"/>
                        </a:rPr>
                        <a:t>CDVAR, Yannick Daniel / CRIGE, Romain Buchaut</a:t>
                      </a:r>
                      <a:endParaRPr sz="1050" b="1" i="0" u="none">
                        <a:solidFill>
                          <a:srgbClr val="626262"/>
                        </a:solidFill>
                        <a:latin typeface="Arial"/>
                        <a:ea typeface="Arial"/>
                        <a:cs typeface="Arial"/>
                      </a:endParaRPr>
                    </a:p>
                    <a:p>
                      <a:pPr marL="201270" indent="-201270">
                        <a:buFont typeface="Arial"/>
                        <a:buChar char="•"/>
                        <a:defRPr/>
                      </a:pPr>
                      <a:endParaRPr sz="1050" b="1" i="0" u="none">
                        <a:solidFill>
                          <a:srgbClr val="626262"/>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Liens :</a:t>
                      </a:r>
                      <a:endParaRPr sz="1000" b="0" i="0" u="none" strike="noStrike" cap="none" spc="0">
                        <a:solidFill>
                          <a:schemeClr val="tx1">
                            <a:lumMod val="75000"/>
                            <a:lumOff val="25000"/>
                          </a:schemeClr>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Tableau de bord de suivi de l’accompagnement</a:t>
                      </a:r>
                      <a:endParaRPr lang="fr-FR" sz="1000" b="0" i="0" u="none" strike="noStrike" cap="none" spc="0">
                        <a:solidFill>
                          <a:schemeClr val="tx1"/>
                        </a:solidFill>
                        <a:latin typeface="Arial"/>
                        <a:ea typeface="Arial"/>
                        <a:cs typeface="Arial"/>
                      </a:endParaRPr>
                    </a:p>
                    <a:p>
                      <a:pPr>
                        <a:defRPr/>
                      </a:pPr>
                      <a:r>
                        <a:rPr lang="fr-FR" sz="1000" b="0" i="0" u="sng" strike="noStrike" cap="none" spc="0">
                          <a:solidFill>
                            <a:schemeClr val="tx1"/>
                          </a:solidFill>
                          <a:latin typeface="Arial"/>
                          <a:ea typeface="Arial"/>
                          <a:cs typeface="Arial"/>
                          <a:hlinkClick r:id="rId9" tooltip="https://maps.var.fr/portal/apps/storymaps/stories/1e84d3477a374ff89b0b419f9348304b"/>
                        </a:rPr>
                        <a:t>https://maps.var.fr/portal/apps/storymaps/stories/1e84d3477a374ff89b0b419f9348304b</a:t>
                      </a:r>
                      <a:endParaRPr sz="1000" b="0" i="0" u="none">
                        <a:solidFill>
                          <a:schemeClr val="tx1"/>
                        </a:solidFill>
                        <a:latin typeface="Arial"/>
                        <a:ea typeface="Arial"/>
                        <a:cs typeface="Arial"/>
                      </a:endParaRPr>
                    </a:p>
                    <a:p>
                      <a:pPr>
                        <a:defRPr/>
                      </a:pPr>
                      <a:endParaRPr sz="1000" b="0" i="0" u="none">
                        <a:solidFill>
                          <a:schemeClr val="tx1"/>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Présentation </a:t>
                      </a:r>
                      <a:endParaRPr lang="fr-FR" sz="1000" b="0" i="0" u="none" strike="noStrike" cap="none" spc="0">
                        <a:solidFill>
                          <a:schemeClr val="tx1"/>
                        </a:solidFill>
                        <a:latin typeface="Arial"/>
                        <a:ea typeface="Arial"/>
                        <a:cs typeface="Arial"/>
                      </a:endParaRPr>
                    </a:p>
                    <a:p>
                      <a:pPr>
                        <a:defRPr/>
                      </a:pPr>
                      <a:r>
                        <a:rPr lang="fr-FR" sz="1000" b="0" i="0" u="sng" strike="noStrike" cap="none" spc="0">
                          <a:solidFill>
                            <a:schemeClr val="tx1"/>
                          </a:solidFill>
                          <a:latin typeface="Arial"/>
                          <a:ea typeface="Arial"/>
                          <a:cs typeface="Arial"/>
                          <a:hlinkClick r:id="rId10" tooltip="https://nextcloud.crige-paca.org/index.php/apps/onlyoffice/s/FZWRfJZSgHDPBRY?fileId=72824"/>
                        </a:rPr>
                        <a:t>https://nextcloud.crige-paca.org/index.php/apps/onlyoffice/s/FZWRfJZSgHDPBRY?fileId=72824</a:t>
                      </a:r>
                      <a:endParaRPr lang="fr-FR" sz="1000" b="0" i="0" u="none" strike="noStrike" cap="none" spc="0">
                        <a:solidFill>
                          <a:schemeClr val="tx1"/>
                        </a:solidFill>
                        <a:latin typeface="Arial"/>
                        <a:ea typeface="Arial"/>
                        <a:cs typeface="Arial"/>
                      </a:endParaRPr>
                    </a:p>
                    <a:p>
                      <a:pPr marL="201270" indent="-201270">
                        <a:buFont typeface="Arial"/>
                        <a:buChar char="•"/>
                        <a:defRPr/>
                      </a:pPr>
                      <a:endParaRPr sz="1050" b="1" i="0" u="none">
                        <a:solidFill>
                          <a:srgbClr val="626262"/>
                        </a:solidFill>
                        <a:latin typeface="Arial"/>
                        <a:ea typeface="Arial"/>
                        <a:cs typeface="Arial"/>
                      </a:endParaRPr>
                    </a:p>
                    <a:p>
                      <a:pPr marL="201270" indent="-201270">
                        <a:buFont typeface="Arial"/>
                        <a:buChar char="•"/>
                        <a:defRPr/>
                      </a:pPr>
                      <a:endParaRPr sz="1050" b="1" i="0" u="none">
                        <a:solidFill>
                          <a:srgbClr val="626262"/>
                        </a:solidFill>
                        <a:latin typeface="Arial"/>
                        <a:ea typeface="Arial"/>
                        <a:cs typeface="Arial"/>
                      </a:endParaRPr>
                    </a:p>
                    <a:p>
                      <a:pPr>
                        <a:defRPr/>
                      </a:pPr>
                      <a:r>
                        <a:rPr sz="1400" b="1" i="0" u="none">
                          <a:solidFill>
                            <a:srgbClr val="C00000"/>
                          </a:solidFill>
                          <a:latin typeface="Arial"/>
                          <a:ea typeface="Arial"/>
                          <a:cs typeface="Arial"/>
                        </a:rPr>
                        <a:t>Le jumeau numérique national - Appel à commun</a:t>
                      </a:r>
                      <a:endParaRPr sz="1400" b="1" i="0" u="none">
                        <a:solidFill>
                          <a:srgbClr val="C00000"/>
                        </a:solidFill>
                        <a:latin typeface="Arial"/>
                        <a:ea typeface="Arial"/>
                        <a:cs typeface="Arial"/>
                      </a:endParaRPr>
                    </a:p>
                    <a:p>
                      <a:pPr>
                        <a:defRPr/>
                      </a:pPr>
                      <a:r>
                        <a:rPr sz="1050" b="1" i="0" u="none">
                          <a:solidFill>
                            <a:srgbClr val="626262"/>
                          </a:solidFill>
                          <a:latin typeface="Arial"/>
                          <a:ea typeface="Arial"/>
                          <a:cs typeface="Arial"/>
                        </a:rPr>
                        <a:t>      </a:t>
                      </a:r>
                      <a:endParaRPr sz="1050" b="1" i="0" u="none">
                        <a:solidFill>
                          <a:srgbClr val="626262"/>
                        </a:solidFill>
                        <a:latin typeface="Arial"/>
                        <a:ea typeface="Arial"/>
                        <a:cs typeface="Arial"/>
                      </a:endParaRPr>
                    </a:p>
                    <a:p>
                      <a:pPr>
                        <a:defRPr/>
                      </a:pPr>
                      <a:r>
                        <a:rPr sz="1050" b="1" i="0" u="none">
                          <a:solidFill>
                            <a:srgbClr val="626262"/>
                          </a:solidFill>
                          <a:latin typeface="Arial"/>
                          <a:ea typeface="Arial"/>
                          <a:cs typeface="Arial"/>
                        </a:rPr>
                        <a:t>     </a:t>
                      </a:r>
                      <a:r>
                        <a:rPr sz="1050" b="1" i="0" u="none">
                          <a:solidFill>
                            <a:schemeClr val="accent2"/>
                          </a:solidFill>
                          <a:latin typeface="Arial"/>
                          <a:ea typeface="Arial"/>
                          <a:cs typeface="Arial"/>
                        </a:rPr>
                        <a:t>IGN, Sébastien Bourdeau (15′)</a:t>
                      </a:r>
                      <a:endParaRPr sz="1050" b="1" i="0" u="none">
                        <a:solidFill>
                          <a:schemeClr val="accent2"/>
                        </a:solidFill>
                        <a:latin typeface="Arial"/>
                        <a:ea typeface="Arial"/>
                        <a:cs typeface="Arial"/>
                      </a:endParaRPr>
                    </a:p>
                    <a:p>
                      <a:pPr>
                        <a:defRPr/>
                      </a:pPr>
                      <a:endParaRPr sz="1200" b="1" i="0" u="none">
                        <a:solidFill>
                          <a:srgbClr val="171C24"/>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Liens :</a:t>
                      </a:r>
                      <a:endParaRPr lang="fr-FR" sz="1000" b="0" i="0" u="none" strike="noStrike" cap="none" spc="0">
                        <a:solidFill>
                          <a:schemeClr val="tx1">
                            <a:lumMod val="75000"/>
                            <a:lumOff val="25000"/>
                          </a:schemeClr>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Présentation</a:t>
                      </a:r>
                      <a:endParaRPr lang="fr-FR" sz="1000" b="0" i="0" u="none" strike="noStrike" cap="none" spc="0">
                        <a:solidFill>
                          <a:schemeClr val="tx1">
                            <a:lumMod val="75000"/>
                            <a:lumOff val="25000"/>
                          </a:schemeClr>
                        </a:solidFill>
                        <a:latin typeface="Arial"/>
                        <a:ea typeface="Arial"/>
                        <a:cs typeface="Arial"/>
                      </a:endParaRPr>
                    </a:p>
                    <a:p>
                      <a:pPr>
                        <a:defRPr/>
                      </a:pPr>
                      <a:r>
                        <a:rPr lang="fr-FR" sz="1000" b="0" i="0" u="sng" strike="noStrike" cap="none" spc="0">
                          <a:solidFill>
                            <a:schemeClr val="tx1">
                              <a:lumMod val="75000"/>
                              <a:lumOff val="25000"/>
                            </a:schemeClr>
                          </a:solidFill>
                          <a:latin typeface="Arial"/>
                          <a:ea typeface="Arial"/>
                          <a:cs typeface="Arial"/>
                          <a:hlinkClick r:id="rId11" tooltip="https://nextcloud.crige-paca.org/index.php/apps/onlyoffice/s/FZWRfJZSgHDPBRY?fileId=72834"/>
                        </a:rPr>
                        <a:t>https://nextcloud.crige-paca.org/index.php/apps/onlyoffice/s/FZWRfJZSgHDPBRY?fileId=72834</a:t>
                      </a:r>
                      <a:endParaRPr lang="fr-FR" sz="1000" b="0" i="0" u="none" strike="noStrike" cap="none" spc="0">
                        <a:solidFill>
                          <a:schemeClr val="tx1">
                            <a:lumMod val="75000"/>
                            <a:lumOff val="25000"/>
                          </a:schemeClr>
                        </a:solidFill>
                        <a:latin typeface="Arial"/>
                        <a:ea typeface="Arial"/>
                        <a:cs typeface="Arial"/>
                      </a:endParaRPr>
                    </a:p>
                    <a:p>
                      <a:pPr>
                        <a:defRPr/>
                      </a:pPr>
                      <a:endParaRPr lang="fr-FR" sz="1000" b="0" i="0" u="none" strike="noStrike" cap="none" spc="0">
                        <a:solidFill>
                          <a:schemeClr val="tx1">
                            <a:lumMod val="75000"/>
                            <a:lumOff val="25000"/>
                          </a:schemeClr>
                        </a:solidFill>
                        <a:latin typeface="Arial"/>
                        <a:ea typeface="Arial"/>
                        <a:cs typeface="Arial"/>
                      </a:endParaRPr>
                    </a:p>
                    <a:p>
                      <a:pPr>
                        <a:defRPr/>
                      </a:pPr>
                      <a:r>
                        <a:rPr lang="fr-FR" sz="1000" b="0" i="0" u="none" strike="noStrike" cap="none" spc="0">
                          <a:solidFill>
                            <a:schemeClr val="tx1">
                              <a:lumMod val="75000"/>
                              <a:lumOff val="25000"/>
                            </a:schemeClr>
                          </a:solidFill>
                          <a:latin typeface="Arial"/>
                          <a:ea typeface="Arial"/>
                          <a:cs typeface="Arial"/>
                        </a:rPr>
                        <a:t>Site de l’IGN</a:t>
                      </a:r>
                      <a:endParaRPr sz="1200" b="1" i="0" u="none">
                        <a:solidFill>
                          <a:schemeClr val="tx1">
                            <a:lumMod val="75000"/>
                            <a:lumOff val="25000"/>
                          </a:schemeClr>
                        </a:solidFill>
                        <a:latin typeface="Arial"/>
                        <a:ea typeface="Arial"/>
                        <a:cs typeface="Arial"/>
                      </a:endParaRPr>
                    </a:p>
                    <a:p>
                      <a:pPr>
                        <a:defRPr/>
                      </a:pPr>
                      <a:r>
                        <a:rPr lang="fr-FR" sz="1000" b="0" i="0" u="sng" strike="noStrike" cap="none" spc="0">
                          <a:solidFill>
                            <a:srgbClr val="171C24"/>
                          </a:solidFill>
                          <a:latin typeface="Arial"/>
                          <a:ea typeface="Arial"/>
                          <a:cs typeface="Arial"/>
                          <a:hlinkClick r:id="rId12" tooltip="https://www.ign.fr/appel-communs-jumeau-numerique-france-et-territoires"/>
                        </a:rPr>
                        <a:t>https://www.ign.fr/appel-communs-jumeau-numerique-france-et-territoires</a:t>
                      </a:r>
                      <a:endParaRPr sz="1000" b="0" i="0" u="none">
                        <a:solidFill>
                          <a:srgbClr val="171C24"/>
                        </a:solidFill>
                        <a:latin typeface="Arial"/>
                        <a:ea typeface="Arial"/>
                        <a:cs typeface="Arial"/>
                      </a:endParaRPr>
                    </a:p>
                    <a:p>
                      <a:pPr>
                        <a:defRPr/>
                      </a:pPr>
                      <a:endParaRPr sz="1000" b="0" i="0" u="none" strike="noStrike" cap="none" spc="0">
                        <a:solidFill>
                          <a:srgbClr val="171C24"/>
                        </a:solidFill>
                        <a:latin typeface="Arial"/>
                        <a:ea typeface="Arial"/>
                        <a:cs typeface="Arial"/>
                      </a:endParaRPr>
                    </a:p>
                  </a:txBody>
                  <a:tcPr marL="116969" marR="116969" marT="0" marB="58484">
                    <a:lnL w="12699" algn="ctr">
                      <a:noFill/>
                    </a:lnL>
                    <a:lnR w="12699" algn="ctr">
                      <a:noFill/>
                    </a:lnR>
                    <a:lnT w="12699" algn="ctr">
                      <a:noFill/>
                    </a:lnT>
                    <a:lnB w="12699" algn="ctr">
                      <a:noFill/>
                    </a:lnB>
                    <a:noFill/>
                  </a:tcPr>
                </a:tc>
              </a:tr>
              <a:tr h="787789">
                <a:tc>
                  <a:txBody>
                    <a:bodyPr/>
                    <a:p>
                      <a:pPr marL="342900" indent="-342900" algn="l">
                        <a:spcBef>
                          <a:spcPts val="598"/>
                        </a:spcBef>
                        <a:spcAft>
                          <a:spcPts val="598"/>
                        </a:spcAft>
                        <a:buFont typeface="Arial"/>
                        <a:buChar char="•"/>
                        <a:defRPr/>
                      </a:pPr>
                      <a:endParaRPr lang="fr-FR" sz="2000">
                        <a:solidFill>
                          <a:srgbClr val="202020"/>
                        </a:solidFill>
                        <a:latin typeface="Calibri"/>
                      </a:endParaRPr>
                    </a:p>
                  </a:txBody>
                  <a:tcPr marL="116969" marR="116969" marT="0" marB="58484">
                    <a:lnL w="12699" algn="ctr">
                      <a:noFill/>
                    </a:lnL>
                    <a:lnR w="12699" algn="ctr">
                      <a:noFill/>
                    </a:lnR>
                    <a:lnT w="12699" algn="ctr">
                      <a:noFill/>
                    </a:lnT>
                    <a:lnB w="12699" algn="ctr">
                      <a:noFill/>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042029233" name="Image 1" hidden="0"/>
          <p:cNvPicPr>
            <a:picLocks noChangeAspect="1"/>
          </p:cNvPicPr>
          <p:nvPr isPhoto="0" userDrawn="0"/>
        </p:nvPicPr>
        <p:blipFill>
          <a:blip r:embed="rId2"/>
          <a:stretch/>
        </p:blipFill>
        <p:spPr bwMode="auto">
          <a:xfrm flipH="0" flipV="0">
            <a:off x="0" y="12055"/>
            <a:ext cx="1993079" cy="1396280"/>
          </a:xfrm>
          <a:prstGeom prst="rect">
            <a:avLst/>
          </a:prstGeom>
        </p:spPr>
      </p:pic>
      <p:pic>
        <p:nvPicPr>
          <p:cNvPr id="789685825" name="Image 8" hidden="0"/>
          <p:cNvPicPr>
            <a:picLocks noChangeAspect="1"/>
          </p:cNvPicPr>
          <p:nvPr isPhoto="0" userDrawn="0"/>
        </p:nvPicPr>
        <p:blipFill>
          <a:blip r:embed="rId3"/>
          <a:stretch/>
        </p:blipFill>
        <p:spPr bwMode="auto">
          <a:xfrm flipH="0" flipV="0">
            <a:off x="10240148" y="163355"/>
            <a:ext cx="1675039" cy="546840"/>
          </a:xfrm>
          <a:prstGeom prst="rect">
            <a:avLst/>
          </a:prstGeom>
        </p:spPr>
      </p:pic>
      <p:graphicFrame>
        <p:nvGraphicFramePr>
          <p:cNvPr id="2126050990" name="Tableau 2" hidden="0"/>
          <p:cNvGraphicFramePr>
            <a:graphicFrameLocks xmlns:a="http://schemas.openxmlformats.org/drawingml/2006/main"/>
          </p:cNvGraphicFramePr>
          <p:nvPr isPhoto="0" userDrawn="0"/>
        </p:nvGraphicFramePr>
        <p:xfrm>
          <a:off x="259230" y="620471"/>
          <a:ext cx="12034819" cy="6041547"/>
        </p:xfrm>
        <a:graphic>
          <a:graphicData uri="http://schemas.openxmlformats.org/drawingml/2006/table">
            <a:tbl>
              <a:tblPr firstRow="0" firstCol="0" lastRow="0" lastCol="0" bandRow="0" bandCol="0"/>
              <a:tblGrid>
                <a:gridCol w="12034820"/>
              </a:tblGrid>
              <a:tr h="233183">
                <a:tc>
                  <a:txBody>
                    <a:bodyPr/>
                    <a:p>
                      <a:pPr>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671436">
                <a:tc>
                  <a:txBody>
                    <a:bodyPr/>
                    <a:p>
                      <a:pPr>
                        <a:defRPr/>
                      </a:pPr>
                      <a:endParaRPr/>
                    </a:p>
                  </a:txBody>
                  <a:tcPr marL="116969" marR="116969" marT="0" marB="58484">
                    <a:lnL w="12699" algn="ctr">
                      <a:noFill/>
                    </a:lnL>
                    <a:lnR w="12699" algn="ctr">
                      <a:noFill/>
                    </a:lnR>
                    <a:lnT w="12699" algn="ctr">
                      <a:noFill/>
                    </a:lnT>
                    <a:lnB w="12699" algn="ctr">
                      <a:noFill/>
                    </a:lnB>
                    <a:noFill/>
                  </a:tcPr>
                </a:tc>
              </a:tr>
              <a:tr h="233183">
                <a:tc>
                  <a:txBody>
                    <a:bodyPr/>
                    <a:p>
                      <a:pPr marL="0" indent="0">
                        <a:buFontTx/>
                        <a:buNone/>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2394704">
                <a:tc>
                  <a:txBody>
                    <a:bodyPr/>
                    <a:p>
                      <a:pPr marL="0" indent="0" algn="l">
                        <a:buFontTx/>
                        <a:buNone/>
                        <a:defRPr/>
                      </a:pPr>
                      <a:r>
                        <a:rPr lang="fr-FR" sz="1600" b="1" i="0" u="none" strike="noStrike" cap="none" spc="0">
                          <a:solidFill>
                            <a:schemeClr val="accent1"/>
                          </a:solidFill>
                          <a:latin typeface="Arial"/>
                          <a:ea typeface="Arial"/>
                          <a:cs typeface="Arial"/>
                        </a:rPr>
                        <a:t>BILAN ET POINTS D’ACTUALITE DES GROUPES DE TRAVAIL DU RGV</a:t>
                      </a:r>
                      <a:endParaRPr lang="fr-FR" sz="1600" b="1" i="0" u="none" strike="noStrike" cap="none" spc="0">
                        <a:solidFill>
                          <a:schemeClr val="accent1"/>
                        </a:solidFill>
                        <a:latin typeface="Arial"/>
                        <a:ea typeface="Arial"/>
                        <a:cs typeface="Arial"/>
                      </a:endParaRPr>
                    </a:p>
                    <a:p>
                      <a:pPr>
                        <a:defRPr/>
                      </a:pPr>
                      <a:endParaRPr sz="1050" b="1" i="0" u="none">
                        <a:solidFill>
                          <a:srgbClr val="626262"/>
                        </a:solidFill>
                        <a:latin typeface="Arial"/>
                        <a:ea typeface="Arial"/>
                        <a:cs typeface="Arial"/>
                      </a:endParaRPr>
                    </a:p>
                    <a:p>
                      <a:pPr>
                        <a:defRPr/>
                      </a:pPr>
                      <a:r>
                        <a:rPr sz="1400" b="1" i="0" u="none">
                          <a:solidFill>
                            <a:srgbClr val="C00000"/>
                          </a:solidFill>
                          <a:latin typeface="Arial"/>
                          <a:ea typeface="Arial"/>
                          <a:cs typeface="Arial"/>
                        </a:rPr>
                        <a:t>Contexte et historique</a:t>
                      </a:r>
                      <a:endParaRPr sz="1400" b="1" i="0" u="none">
                        <a:solidFill>
                          <a:schemeClr val="accent2"/>
                        </a:solidFill>
                        <a:latin typeface="Arial"/>
                        <a:ea typeface="Arial"/>
                        <a:cs typeface="Arial"/>
                      </a:endParaRPr>
                    </a:p>
                    <a:p>
                      <a:pPr>
                        <a:defRPr/>
                      </a:pPr>
                      <a:endParaRPr sz="1050" b="1" i="0" u="none">
                        <a:solidFill>
                          <a:srgbClr val="626262"/>
                        </a:solidFill>
                        <a:latin typeface="Arial"/>
                        <a:ea typeface="Arial"/>
                        <a:cs typeface="Arial"/>
                      </a:endParaRPr>
                    </a:p>
                    <a:p>
                      <a:pPr>
                        <a:defRPr/>
                      </a:pPr>
                      <a:r>
                        <a:rPr sz="1050" b="1" i="0" u="none">
                          <a:solidFill>
                            <a:schemeClr val="accent2"/>
                          </a:solidFill>
                          <a:latin typeface="Arial"/>
                          <a:ea typeface="Arial"/>
                          <a:cs typeface="Arial"/>
                        </a:rPr>
                        <a:t>      </a:t>
                      </a:r>
                      <a:r>
                        <a:rPr sz="1050" b="1" i="0" u="none">
                          <a:solidFill>
                            <a:schemeClr val="accent2"/>
                          </a:solidFill>
                          <a:latin typeface="Arial"/>
                          <a:ea typeface="Arial"/>
                          <a:cs typeface="Arial"/>
                        </a:rPr>
                        <a:t>CDVAR, Yannick Daniel / CRIGE, Romain Buchaut</a:t>
                      </a:r>
                      <a:endParaRPr sz="1050" b="1" i="0" u="none">
                        <a:solidFill>
                          <a:schemeClr val="accent2"/>
                        </a:solidFill>
                        <a:latin typeface="Arial"/>
                        <a:ea typeface="Arial"/>
                        <a:cs typeface="Arial"/>
                      </a:endParaRPr>
                    </a:p>
                    <a:p>
                      <a:pPr marL="201270" indent="-201270">
                        <a:buFont typeface="Arial"/>
                        <a:buChar cha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200" b="1" i="0" u="none">
                        <a:solidFill>
                          <a:srgbClr val="171C24"/>
                        </a:solidFill>
                        <a:latin typeface="Arial"/>
                        <a:ea typeface="Arial"/>
                        <a:cs typeface="Arial"/>
                      </a:endParaRPr>
                    </a:p>
                  </a:txBody>
                  <a:tcPr marL="116969" marR="116969" marT="0" marB="58484">
                    <a:lnL w="12699" algn="ctr">
                      <a:noFill/>
                    </a:lnL>
                    <a:lnR w="12699" algn="ctr">
                      <a:noFill/>
                    </a:lnR>
                    <a:lnT w="12699" algn="ctr">
                      <a:noFill/>
                    </a:lnT>
                    <a:lnB w="12699" algn="ctr">
                      <a:noFill/>
                    </a:lnB>
                    <a:noFill/>
                  </a:tcPr>
                </a:tc>
              </a:tr>
              <a:tr h="463446">
                <a:tc>
                  <a:txBody>
                    <a:bodyPr/>
                    <a:p>
                      <a:pPr marL="342900" indent="-342900" algn="l">
                        <a:spcBef>
                          <a:spcPts val="598"/>
                        </a:spcBef>
                        <a:spcAft>
                          <a:spcPts val="598"/>
                        </a:spcAft>
                        <a:buFont typeface="Arial"/>
                        <a:buChar char="•"/>
                        <a:defRPr/>
                      </a:pPr>
                      <a:endParaRPr lang="fr-FR" sz="2000">
                        <a:solidFill>
                          <a:srgbClr val="202020"/>
                        </a:solidFill>
                        <a:latin typeface="Calibri"/>
                      </a:endParaRPr>
                    </a:p>
                  </a:txBody>
                  <a:tcPr marL="116969" marR="116969" marT="0" marB="58484">
                    <a:lnL w="12699" algn="ctr">
                      <a:noFill/>
                    </a:lnL>
                    <a:lnR w="12699" algn="ctr">
                      <a:noFill/>
                    </a:lnR>
                    <a:lnT w="12699" algn="ctr">
                      <a:noFill/>
                    </a:lnT>
                    <a:lnB w="12699" algn="ctr">
                      <a:noFill/>
                    </a:lnB>
                    <a:noFill/>
                  </a:tcPr>
                </a:tc>
              </a:tr>
            </a:tbl>
          </a:graphicData>
        </a:graphic>
      </p:graphicFrame>
      <p:sp>
        <p:nvSpPr>
          <p:cNvPr id="53183789" name="" hidden="0"/>
          <p:cNvSpPr txBox="1"/>
          <p:nvPr isPhoto="0" userDrawn="0"/>
        </p:nvSpPr>
        <p:spPr bwMode="auto">
          <a:xfrm flipH="0" flipV="0">
            <a:off x="3154179" y="163352"/>
            <a:ext cx="6314395" cy="944914"/>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33973921" name="" hidden="0"/>
          <p:cNvSpPr/>
          <p:nvPr isPhoto="0" userDrawn="0"/>
        </p:nvSpPr>
        <p:spPr bwMode="auto">
          <a:xfrm flipH="0" flipV="0">
            <a:off x="12717702" y="6479121"/>
            <a:ext cx="151542" cy="365794"/>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1155613079" name="" hidden="0"/>
          <p:cNvSpPr/>
          <p:nvPr isPhoto="0" userDrawn="0"/>
        </p:nvSpPr>
        <p:spPr bwMode="auto">
          <a:xfrm flipH="0" flipV="0">
            <a:off x="12839034" y="1551213"/>
            <a:ext cx="9143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861341278" name="CustomShape 2" hidden="0"/>
          <p:cNvSpPr/>
          <p:nvPr isPhoto="0" userDrawn="0"/>
        </p:nvSpPr>
        <p:spPr bwMode="auto">
          <a:xfrm flipH="0" flipV="0">
            <a:off x="313380" y="3133487"/>
            <a:ext cx="11601878" cy="3077075"/>
          </a:xfrm>
          <a:prstGeom prst="rect">
            <a:avLst/>
          </a:prstGeom>
          <a:noFill/>
          <a:ln>
            <a:noFill/>
          </a:ln>
        </p:spPr>
        <p:style>
          <a:lnRef idx="0"/>
          <a:fillRef idx="0"/>
          <a:effectRef idx="0"/>
          <a:fontRef idx="minor"/>
        </p:style>
        <p:txBody>
          <a:bodyPr lIns="90000" tIns="45000" rIns="90000" bIns="45000">
            <a:spAutoFit/>
          </a:bodyPr>
          <a:p>
            <a:pPr>
              <a:lnSpc>
                <a:spcPct val="100000"/>
              </a:lnSpc>
              <a:defRPr/>
            </a:pPr>
            <a:r>
              <a:rPr lang="fr-FR" sz="1400" b="1" strike="noStrike" spc="0">
                <a:solidFill>
                  <a:schemeClr val="tx1">
                    <a:lumMod val="65000"/>
                    <a:lumOff val="35000"/>
                  </a:schemeClr>
                </a:solidFill>
                <a:latin typeface="Arial"/>
                <a:ea typeface="Arial"/>
                <a:cs typeface="Arial"/>
              </a:rPr>
              <a:t>CONTEXTE</a:t>
            </a:r>
            <a:endParaRPr sz="1400" b="1" strike="noStrike" spc="0">
              <a:solidFill>
                <a:schemeClr val="tx1">
                  <a:lumMod val="65000"/>
                  <a:lumOff val="35000"/>
                </a:schemeClr>
              </a:solidFill>
              <a:latin typeface="Arial"/>
              <a:ea typeface="Arial"/>
              <a:cs typeface="Arial"/>
            </a:endParaRPr>
          </a:p>
          <a:p>
            <a:pPr>
              <a:lnSpc>
                <a:spcPct val="100000"/>
              </a:lnSpc>
              <a:defRPr/>
            </a:pPr>
            <a:endParaRPr sz="1400" b="1" strike="noStrike" spc="0">
              <a:solidFill>
                <a:schemeClr val="tx1">
                  <a:lumMod val="65000"/>
                  <a:lumOff val="35000"/>
                </a:schemeClr>
              </a:solidFill>
              <a:latin typeface="Arial"/>
              <a:ea typeface="Arial"/>
              <a:cs typeface="Arial"/>
            </a:endParaRPr>
          </a:p>
          <a:p>
            <a:pPr marL="261850" indent="-261850">
              <a:lnSpc>
                <a:spcPct val="100000"/>
              </a:lnSpc>
              <a:buFont typeface="Arial"/>
              <a:buChar char="•"/>
              <a:defRPr/>
            </a:pPr>
            <a:r>
              <a:rPr lang="fr-FR" sz="1400" b="1" strike="noStrike" spc="0">
                <a:solidFill>
                  <a:schemeClr val="tx1">
                    <a:lumMod val="65000"/>
                    <a:lumOff val="35000"/>
                  </a:schemeClr>
                </a:solidFill>
                <a:latin typeface="Arial"/>
                <a:ea typeface="Arial"/>
                <a:cs typeface="Arial"/>
              </a:rPr>
              <a:t>Le Réseau Géomatique Varois (RGV pour les initiés) a 10 ans. </a:t>
            </a:r>
            <a:endParaRPr sz="1400" b="1" strike="noStrike" spc="0">
              <a:solidFill>
                <a:schemeClr val="tx1">
                  <a:lumMod val="65000"/>
                  <a:lumOff val="35000"/>
                </a:schemeClr>
              </a:solidFill>
              <a:latin typeface="Arial"/>
              <a:ea typeface="Arial"/>
              <a:cs typeface="Arial"/>
            </a:endParaRPr>
          </a:p>
          <a:p>
            <a:pPr marL="261850" indent="-261850">
              <a:lnSpc>
                <a:spcPct val="100000"/>
              </a:lnSpc>
              <a:buFont typeface="Arial"/>
              <a:buChar char="•"/>
              <a:defRPr/>
            </a:pPr>
            <a:endParaRPr sz="1400" b="1" strike="noStrike" spc="0">
              <a:solidFill>
                <a:schemeClr val="tx1">
                  <a:lumMod val="65000"/>
                  <a:lumOff val="35000"/>
                </a:schemeClr>
              </a:solidFill>
              <a:latin typeface="Arial"/>
              <a:ea typeface="Arial"/>
              <a:cs typeface="Arial"/>
            </a:endParaRPr>
          </a:p>
          <a:p>
            <a:pPr marL="261850" indent="-261850">
              <a:lnSpc>
                <a:spcPct val="100000"/>
              </a:lnSpc>
              <a:buFont typeface="Arial"/>
              <a:buChar char="•"/>
              <a:defRPr/>
            </a:pPr>
            <a:r>
              <a:rPr lang="fr-FR" sz="1400" b="1" strike="noStrike" spc="0">
                <a:solidFill>
                  <a:schemeClr val="tx1">
                    <a:lumMod val="65000"/>
                    <a:lumOff val="35000"/>
                  </a:schemeClr>
                </a:solidFill>
                <a:latin typeface="Arial"/>
                <a:ea typeface="Arial"/>
                <a:cs typeface="Arial"/>
              </a:rPr>
              <a:t>Il a succédé au Comité Départemental de l'Information Géographique du Var (CDIG), co-piloté par le Département et la Préfecture. </a:t>
            </a:r>
            <a:endParaRPr sz="1400" b="1" strike="noStrike" spc="0">
              <a:solidFill>
                <a:schemeClr val="tx1">
                  <a:lumMod val="65000"/>
                  <a:lumOff val="35000"/>
                </a:schemeClr>
              </a:solidFill>
              <a:latin typeface="Arial"/>
              <a:ea typeface="Arial"/>
              <a:cs typeface="Arial"/>
            </a:endParaRPr>
          </a:p>
          <a:p>
            <a:pPr marL="261850" indent="-261850">
              <a:lnSpc>
                <a:spcPct val="100000"/>
              </a:lnSpc>
              <a:buFont typeface="Arial"/>
              <a:buChar char="•"/>
              <a:defRPr/>
            </a:pPr>
            <a:endParaRPr sz="1400" b="1" strike="noStrike" spc="0">
              <a:solidFill>
                <a:schemeClr val="tx1">
                  <a:lumMod val="65000"/>
                  <a:lumOff val="35000"/>
                </a:schemeClr>
              </a:solidFill>
              <a:latin typeface="Arial"/>
              <a:ea typeface="Arial"/>
              <a:cs typeface="Arial"/>
            </a:endParaRPr>
          </a:p>
          <a:p>
            <a:pPr marL="261850" indent="-261850">
              <a:lnSpc>
                <a:spcPct val="100000"/>
              </a:lnSpc>
              <a:buFont typeface="Arial"/>
              <a:buChar char="•"/>
              <a:defRPr/>
            </a:pPr>
            <a:r>
              <a:rPr lang="fr-FR" sz="1400" b="1" strike="noStrike" spc="0">
                <a:solidFill>
                  <a:schemeClr val="tx1">
                    <a:lumMod val="65000"/>
                    <a:lumOff val="35000"/>
                  </a:schemeClr>
                </a:solidFill>
                <a:latin typeface="Arial"/>
                <a:ea typeface="Arial"/>
                <a:cs typeface="Arial"/>
              </a:rPr>
              <a:t>Moins institutionnel et plus opérationnel, le RGV permet au CRIGE d'être au contact des acteurs du terrain et de cibler son appui sur leurs priorités identifiées au sein de ce réseau.</a:t>
            </a:r>
            <a:r>
              <a:rPr lang="fr-FR" sz="1400" b="1" strike="noStrike" spc="0">
                <a:solidFill>
                  <a:schemeClr val="tx1">
                    <a:lumMod val="65000"/>
                    <a:lumOff val="35000"/>
                  </a:schemeClr>
                </a:solidFill>
                <a:latin typeface="Arial"/>
                <a:ea typeface="Arial"/>
                <a:cs typeface="Arial"/>
              </a:rPr>
              <a:t> </a:t>
            </a:r>
            <a:endParaRPr lang="fr-FR" sz="1400" b="1" strike="noStrike" spc="0">
              <a:solidFill>
                <a:schemeClr val="tx1">
                  <a:lumMod val="65000"/>
                  <a:lumOff val="35000"/>
                </a:schemeClr>
              </a:solidFill>
              <a:latin typeface="Arial"/>
              <a:ea typeface="Arial"/>
              <a:cs typeface="Arial"/>
            </a:endParaRPr>
          </a:p>
          <a:p>
            <a:pPr marL="261850" indent="-261850">
              <a:lnSpc>
                <a:spcPct val="100000"/>
              </a:lnSpc>
              <a:buFont typeface="Arial"/>
              <a:buChar char="•"/>
              <a:defRPr/>
            </a:pPr>
            <a:endParaRPr lang="fr-FR" sz="1400" b="1" strike="noStrike" spc="0">
              <a:solidFill>
                <a:schemeClr val="tx1">
                  <a:lumMod val="65000"/>
                  <a:lumOff val="35000"/>
                </a:schemeClr>
              </a:solidFill>
              <a:latin typeface="Arial"/>
              <a:ea typeface="Arial"/>
              <a:cs typeface="Arial"/>
            </a:endParaRPr>
          </a:p>
          <a:p>
            <a:pPr marL="239821" indent="-239821" algn="l">
              <a:lnSpc>
                <a:spcPct val="100000"/>
              </a:lnSpc>
              <a:buFont typeface="Arial"/>
              <a:buChar char="•"/>
              <a:defRPr/>
            </a:pPr>
            <a:r>
              <a:rPr lang="fr-FR" sz="1400" b="1" i="0" u="none" strike="noStrike" cap="none" spc="0">
                <a:solidFill>
                  <a:schemeClr val="tx1">
                    <a:lumMod val="65000"/>
                    <a:lumOff val="35000"/>
                  </a:schemeClr>
                </a:solidFill>
                <a:latin typeface="Arial"/>
                <a:ea typeface="Arial"/>
                <a:cs typeface="Arial"/>
              </a:rPr>
              <a:t>Il rassemble surtout  de nombreuses communes grâce à la forte implication de l'Association des Maires du Var avant 2015 puis un collectif avec l’appui de la DPVa. </a:t>
            </a:r>
            <a:endParaRPr sz="1400" b="1" strike="noStrike" spc="0">
              <a:solidFill>
                <a:schemeClr val="tx1">
                  <a:lumMod val="65000"/>
                  <a:lumOff val="35000"/>
                </a:schemeClr>
              </a:solidFill>
              <a:latin typeface="Arial"/>
              <a:ea typeface="Arial"/>
              <a:cs typeface="Arial"/>
            </a:endParaRPr>
          </a:p>
          <a:p>
            <a:pPr algn="l">
              <a:lnSpc>
                <a:spcPct val="100000"/>
              </a:lnSpc>
              <a:defRPr/>
            </a:pPr>
            <a:endParaRPr sz="1400" b="1" strike="noStrike" spc="0">
              <a:solidFill>
                <a:schemeClr val="tx1">
                  <a:lumMod val="65000"/>
                  <a:lumOff val="35000"/>
                </a:schemeClr>
              </a:solidFill>
              <a:latin typeface="Arial"/>
              <a:ea typeface="Arial"/>
              <a:cs typeface="Arial"/>
            </a:endParaRPr>
          </a:p>
          <a:p>
            <a:pPr marL="261850" indent="-261850">
              <a:lnSpc>
                <a:spcPct val="100000"/>
              </a:lnSpc>
              <a:buFont typeface="Arial"/>
              <a:buChar char="•"/>
              <a:defRPr/>
            </a:pPr>
            <a:r>
              <a:rPr lang="fr-FR" sz="1400" b="1" i="0" u="none" strike="noStrike" cap="none" spc="0">
                <a:solidFill>
                  <a:schemeClr val="tx1">
                    <a:lumMod val="65000"/>
                    <a:lumOff val="35000"/>
                  </a:schemeClr>
                </a:solidFill>
                <a:latin typeface="Arial"/>
                <a:ea typeface="Arial"/>
                <a:cs typeface="Arial"/>
              </a:rPr>
              <a:t>Après le cadastre, l'urbanisme opérationnel et les réseaux, le RGV se concentrera entre autre cette année encore sur l'Adresse et pourrait ouvrir un chantier sur le PCRS.</a:t>
            </a:r>
            <a:r>
              <a:rPr lang="fr-FR" sz="2400" b="0" i="0" u="none" strike="noStrike" cap="none" spc="0">
                <a:solidFill>
                  <a:srgbClr val="000000"/>
                </a:solidFill>
                <a:latin typeface="Calibri"/>
                <a:ea typeface="Calibri"/>
                <a:cs typeface="Calibri"/>
              </a:rPr>
              <a:t> </a:t>
            </a:r>
            <a:endParaRPr sz="2400" b="0" strike="noStrike" spc="0">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505891524" name="Image 1" hidden="0"/>
          <p:cNvPicPr>
            <a:picLocks noChangeAspect="1"/>
          </p:cNvPicPr>
          <p:nvPr isPhoto="0" userDrawn="0"/>
        </p:nvPicPr>
        <p:blipFill>
          <a:blip r:embed="rId2"/>
          <a:stretch/>
        </p:blipFill>
        <p:spPr bwMode="auto">
          <a:xfrm flipH="0" flipV="0">
            <a:off x="0" y="12056"/>
            <a:ext cx="1993080" cy="1396281"/>
          </a:xfrm>
          <a:prstGeom prst="rect">
            <a:avLst/>
          </a:prstGeom>
        </p:spPr>
      </p:pic>
      <p:pic>
        <p:nvPicPr>
          <p:cNvPr id="513032890" name="Image 8" hidden="0"/>
          <p:cNvPicPr>
            <a:picLocks noChangeAspect="1"/>
          </p:cNvPicPr>
          <p:nvPr isPhoto="0" userDrawn="0"/>
        </p:nvPicPr>
        <p:blipFill>
          <a:blip r:embed="rId3"/>
          <a:stretch/>
        </p:blipFill>
        <p:spPr bwMode="auto">
          <a:xfrm flipH="0" flipV="0">
            <a:off x="10240149" y="163356"/>
            <a:ext cx="1675040" cy="546840"/>
          </a:xfrm>
          <a:prstGeom prst="rect">
            <a:avLst/>
          </a:prstGeom>
        </p:spPr>
      </p:pic>
      <p:graphicFrame>
        <p:nvGraphicFramePr>
          <p:cNvPr id="1175297902" name="Tableau 2" hidden="0"/>
          <p:cNvGraphicFramePr>
            <a:graphicFrameLocks xmlns:a="http://schemas.openxmlformats.org/drawingml/2006/main"/>
          </p:cNvGraphicFramePr>
          <p:nvPr isPhoto="0" userDrawn="0"/>
        </p:nvGraphicFramePr>
        <p:xfrm>
          <a:off x="259231" y="620472"/>
          <a:ext cx="12034820" cy="6041548"/>
        </p:xfrm>
        <a:graphic>
          <a:graphicData uri="http://schemas.openxmlformats.org/drawingml/2006/table">
            <a:tbl>
              <a:tblPr firstRow="0" firstCol="0" lastRow="0" lastCol="0" bandRow="0" bandCol="0"/>
              <a:tblGrid>
                <a:gridCol w="12034821"/>
              </a:tblGrid>
              <a:tr h="233184">
                <a:tc>
                  <a:txBody>
                    <a:bodyPr/>
                    <a:p>
                      <a:pPr>
                        <a:defRPr/>
                      </a:pPr>
                      <a:endParaRPr lang="fr-FR" sz="2000">
                        <a:latin typeface="Calibri"/>
                      </a:endParaRPr>
                    </a:p>
                  </a:txBody>
                  <a:tcPr marL="0" marR="0" marT="58485" marB="0">
                    <a:lnL w="12699" algn="ctr">
                      <a:noFill/>
                    </a:lnL>
                    <a:lnR w="12699" algn="ctr">
                      <a:noFill/>
                    </a:lnR>
                    <a:lnT w="12699" algn="ctr">
                      <a:noFill/>
                    </a:lnT>
                    <a:lnB w="12699" algn="ctr">
                      <a:noFill/>
                    </a:lnB>
                    <a:noFill/>
                  </a:tcPr>
                </a:tc>
              </a:tr>
              <a:tr h="671437">
                <a:tc>
                  <a:txBody>
                    <a:bodyPr/>
                    <a:p>
                      <a:pPr>
                        <a:defRPr/>
                      </a:pPr>
                      <a:endParaRPr/>
                    </a:p>
                  </a:txBody>
                  <a:tcPr marL="116970" marR="116970" marT="0" marB="58485">
                    <a:lnL w="12699" algn="ctr">
                      <a:noFill/>
                    </a:lnL>
                    <a:lnR w="12699" algn="ctr">
                      <a:noFill/>
                    </a:lnR>
                    <a:lnT w="12699" algn="ctr">
                      <a:noFill/>
                    </a:lnT>
                    <a:lnB w="12699" algn="ctr">
                      <a:noFill/>
                    </a:lnB>
                    <a:noFill/>
                  </a:tcPr>
                </a:tc>
              </a:tr>
              <a:tr h="233184">
                <a:tc>
                  <a:txBody>
                    <a:bodyPr/>
                    <a:p>
                      <a:pPr marL="0" indent="0">
                        <a:buFontTx/>
                        <a:buNone/>
                        <a:defRPr/>
                      </a:pPr>
                      <a:endParaRPr lang="fr-FR" sz="2000">
                        <a:latin typeface="Calibri"/>
                      </a:endParaRPr>
                    </a:p>
                  </a:txBody>
                  <a:tcPr marL="0" marR="0" marT="58485" marB="0">
                    <a:lnL w="12699" algn="ctr">
                      <a:noFill/>
                    </a:lnL>
                    <a:lnR w="12699" algn="ctr">
                      <a:noFill/>
                    </a:lnR>
                    <a:lnT w="12699" algn="ctr">
                      <a:noFill/>
                    </a:lnT>
                    <a:lnB w="12699" algn="ctr">
                      <a:noFill/>
                    </a:lnB>
                    <a:noFill/>
                  </a:tcPr>
                </a:tc>
              </a:tr>
              <a:tr h="2394705">
                <a:tc>
                  <a:txBody>
                    <a:bodyPr/>
                    <a:p>
                      <a:pPr marL="0" indent="0" algn="l">
                        <a:buFontTx/>
                        <a:buNone/>
                        <a:defRPr/>
                      </a:pPr>
                      <a:r>
                        <a:rPr lang="fr-FR" sz="1600" b="1" i="0" u="none" strike="noStrike" cap="none" spc="0">
                          <a:solidFill>
                            <a:schemeClr val="accent1"/>
                          </a:solidFill>
                          <a:latin typeface="Arial"/>
                          <a:ea typeface="Arial"/>
                          <a:cs typeface="Arial"/>
                        </a:rPr>
                        <a:t>BILAN ET POINTS D’ACTUALITE DES GROUPES DE TRAVAIL DU RGV</a:t>
                      </a:r>
                      <a:endParaRPr lang="fr-FR" sz="1600" b="1" i="0" u="none" strike="noStrike" cap="none" spc="0">
                        <a:solidFill>
                          <a:schemeClr val="accent1"/>
                        </a:solidFill>
                        <a:latin typeface="Arial"/>
                        <a:ea typeface="Arial"/>
                        <a:cs typeface="Arial"/>
                      </a:endParaRPr>
                    </a:p>
                    <a:p>
                      <a:pPr>
                        <a:defRPr/>
                      </a:pPr>
                      <a:endParaRPr sz="1050" b="1" i="0" u="none">
                        <a:solidFill>
                          <a:srgbClr val="626262"/>
                        </a:solidFill>
                        <a:latin typeface="Arial"/>
                        <a:ea typeface="Arial"/>
                        <a:cs typeface="Arial"/>
                      </a:endParaRPr>
                    </a:p>
                    <a:p>
                      <a:pPr>
                        <a:defRPr/>
                      </a:pPr>
                      <a:r>
                        <a:rPr sz="1400" b="1" i="0" u="none">
                          <a:solidFill>
                            <a:srgbClr val="C00000"/>
                          </a:solidFill>
                          <a:latin typeface="Arial"/>
                          <a:ea typeface="Arial"/>
                          <a:cs typeface="Arial"/>
                        </a:rPr>
                        <a:t>Contexte et historique</a:t>
                      </a:r>
                      <a:endParaRPr sz="1400" b="1" i="0" u="none">
                        <a:solidFill>
                          <a:schemeClr val="accent2"/>
                        </a:solidFill>
                        <a:latin typeface="Arial"/>
                        <a:ea typeface="Arial"/>
                        <a:cs typeface="Arial"/>
                      </a:endParaRPr>
                    </a:p>
                    <a:p>
                      <a:pPr>
                        <a:defRPr/>
                      </a:pPr>
                      <a:endParaRPr sz="1050" b="1" i="0" u="none">
                        <a:solidFill>
                          <a:srgbClr val="626262"/>
                        </a:solidFill>
                        <a:latin typeface="Arial"/>
                        <a:ea typeface="Arial"/>
                        <a:cs typeface="Arial"/>
                      </a:endParaRPr>
                    </a:p>
                    <a:p>
                      <a:pPr>
                        <a:defRPr/>
                      </a:pPr>
                      <a:r>
                        <a:rPr sz="1050" b="1" i="0" u="none">
                          <a:solidFill>
                            <a:schemeClr val="accent2"/>
                          </a:solidFill>
                          <a:latin typeface="Arial"/>
                          <a:ea typeface="Arial"/>
                          <a:cs typeface="Arial"/>
                        </a:rPr>
                        <a:t>      </a:t>
                      </a:r>
                      <a:r>
                        <a:rPr sz="1050" b="1" i="0" u="none">
                          <a:solidFill>
                            <a:schemeClr val="accent2"/>
                          </a:solidFill>
                          <a:latin typeface="Arial"/>
                          <a:ea typeface="Arial"/>
                          <a:cs typeface="Arial"/>
                        </a:rPr>
                        <a:t>CDVAR, Yannick Daniel / CRIGE, Romain Buchaut</a:t>
                      </a:r>
                      <a:endParaRPr sz="1050" b="1" i="0" u="none">
                        <a:solidFill>
                          <a:schemeClr val="accent2"/>
                        </a:solidFill>
                        <a:latin typeface="Arial"/>
                        <a:ea typeface="Arial"/>
                        <a:cs typeface="Arial"/>
                      </a:endParaRPr>
                    </a:p>
                    <a:p>
                      <a:pPr marL="201271" indent="-201271">
                        <a:buFont typeface="Arial"/>
                        <a:buChar cha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200" b="1" i="0" u="none">
                        <a:solidFill>
                          <a:srgbClr val="171C24"/>
                        </a:solidFill>
                        <a:latin typeface="Arial"/>
                        <a:ea typeface="Arial"/>
                        <a:cs typeface="Arial"/>
                      </a:endParaRPr>
                    </a:p>
                  </a:txBody>
                  <a:tcPr marL="116970" marR="116970" marT="0" marB="58485">
                    <a:lnL w="12699" algn="ctr">
                      <a:noFill/>
                    </a:lnL>
                    <a:lnR w="12699" algn="ctr">
                      <a:noFill/>
                    </a:lnR>
                    <a:lnT w="12699" algn="ctr">
                      <a:noFill/>
                    </a:lnT>
                    <a:lnB w="12699" algn="ctr">
                      <a:noFill/>
                    </a:lnB>
                    <a:noFill/>
                  </a:tcPr>
                </a:tc>
              </a:tr>
              <a:tr h="463447">
                <a:tc>
                  <a:txBody>
                    <a:bodyPr/>
                    <a:p>
                      <a:pPr marL="342900" indent="-342900" algn="l">
                        <a:spcBef>
                          <a:spcPts val="599"/>
                        </a:spcBef>
                        <a:spcAft>
                          <a:spcPts val="599"/>
                        </a:spcAft>
                        <a:buFont typeface="Arial"/>
                        <a:buChar char="•"/>
                        <a:defRPr/>
                      </a:pPr>
                      <a:endParaRPr lang="fr-FR" sz="2000">
                        <a:solidFill>
                          <a:srgbClr val="202020"/>
                        </a:solidFill>
                        <a:latin typeface="Calibri"/>
                      </a:endParaRPr>
                    </a:p>
                  </a:txBody>
                  <a:tcPr marL="116970" marR="116970" marT="0" marB="58485">
                    <a:lnL w="12699" algn="ctr">
                      <a:noFill/>
                    </a:lnL>
                    <a:lnR w="12699" algn="ctr">
                      <a:noFill/>
                    </a:lnR>
                    <a:lnT w="12699" algn="ctr">
                      <a:noFill/>
                    </a:lnT>
                    <a:lnB w="12699" algn="ctr">
                      <a:noFill/>
                    </a:lnB>
                    <a:noFill/>
                  </a:tcPr>
                </a:tc>
              </a:tr>
            </a:tbl>
          </a:graphicData>
        </a:graphic>
      </p:graphicFrame>
      <p:sp>
        <p:nvSpPr>
          <p:cNvPr id="1992497777" name="" hidden="0"/>
          <p:cNvSpPr txBox="1"/>
          <p:nvPr isPhoto="0" userDrawn="0"/>
        </p:nvSpPr>
        <p:spPr bwMode="auto">
          <a:xfrm flipH="0" flipV="0">
            <a:off x="3154180" y="163353"/>
            <a:ext cx="6314396" cy="94491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2081744514" name="" hidden="0"/>
          <p:cNvSpPr/>
          <p:nvPr isPhoto="0" userDrawn="0"/>
        </p:nvSpPr>
        <p:spPr bwMode="auto">
          <a:xfrm flipH="0" flipV="0">
            <a:off x="12717702" y="6479122"/>
            <a:ext cx="151543"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198011826" name="" hidden="0"/>
          <p:cNvSpPr/>
          <p:nvPr isPhoto="0" userDrawn="0"/>
        </p:nvSpPr>
        <p:spPr bwMode="auto">
          <a:xfrm flipH="0" flipV="0">
            <a:off x="12839035" y="1551214"/>
            <a:ext cx="9143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203861805" name="" hidden="0"/>
          <p:cNvSpPr txBox="1"/>
          <p:nvPr isPhoto="0" userDrawn="0"/>
        </p:nvSpPr>
        <p:spPr bwMode="auto">
          <a:xfrm flipH="0" flipV="0">
            <a:off x="344555" y="3166381"/>
            <a:ext cx="11571640" cy="213363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l">
              <a:lnSpc>
                <a:spcPct val="100000"/>
              </a:lnSpc>
              <a:defRPr/>
            </a:pPr>
            <a:r>
              <a:rPr lang="fr-FR" sz="1400" b="1" strike="noStrike" spc="0">
                <a:solidFill>
                  <a:schemeClr val="tx1">
                    <a:lumMod val="65000"/>
                    <a:lumOff val="35000"/>
                  </a:schemeClr>
                </a:solidFill>
                <a:latin typeface="Arial"/>
                <a:ea typeface="Arial"/>
                <a:cs typeface="Arial"/>
              </a:rPr>
              <a:t>OBJECTIF DU RGV</a:t>
            </a:r>
            <a:endParaRPr sz="1400" b="0" strike="noStrike" spc="0">
              <a:solidFill>
                <a:schemeClr val="tx1">
                  <a:lumMod val="65000"/>
                  <a:lumOff val="35000"/>
                </a:schemeClr>
              </a:solidFill>
              <a:latin typeface="Arial"/>
              <a:ea typeface="Arial"/>
              <a:cs typeface="Arial"/>
            </a:endParaRPr>
          </a:p>
          <a:p>
            <a:pPr algn="l">
              <a:lnSpc>
                <a:spcPct val="100000"/>
              </a:lnSpc>
              <a:defRPr/>
            </a:pPr>
            <a:endParaRPr lang="fr-FR" sz="2400" b="0" strike="noStrike" spc="0">
              <a:latin typeface="Calibri"/>
            </a:endParaRPr>
          </a:p>
          <a:p>
            <a:pPr marL="283879" indent="-283879" algn="l">
              <a:lnSpc>
                <a:spcPct val="100000"/>
              </a:lnSpc>
              <a:buFont typeface="Arial"/>
              <a:buChar char="•"/>
              <a:defRPr/>
            </a:pPr>
            <a:r>
              <a:rPr lang="fr-FR" b="0" strike="noStrike" spc="0">
                <a:solidFill>
                  <a:srgbClr val="000000"/>
                </a:solidFill>
                <a:latin typeface="Calibri"/>
              </a:rPr>
              <a:t>Le Réseau Géomatique Varois rassemble depuis plusieurs années la communauté des usagers et producteurs de données et services géographiques du Var. </a:t>
            </a:r>
            <a:endParaRPr lang="fr-FR" sz="2400" b="0" strike="noStrike" spc="0">
              <a:latin typeface="Calibri"/>
            </a:endParaRPr>
          </a:p>
          <a:p>
            <a:pPr marL="283879" indent="-283879" algn="l">
              <a:lnSpc>
                <a:spcPct val="100000"/>
              </a:lnSpc>
              <a:buFont typeface="Arial"/>
              <a:buChar char="•"/>
              <a:defRPr/>
            </a:pPr>
            <a:endParaRPr lang="fr-FR" sz="2400" b="0" strike="noStrike" spc="0">
              <a:latin typeface="Calibri"/>
            </a:endParaRPr>
          </a:p>
          <a:p>
            <a:pPr marL="283879" indent="-283879" algn="l">
              <a:buFont typeface="Arial"/>
              <a:buChar char="•"/>
              <a:defRPr/>
            </a:pPr>
            <a:r>
              <a:rPr lang="fr-FR" b="0" strike="noStrike" spc="0">
                <a:solidFill>
                  <a:srgbClr val="000000"/>
                </a:solidFill>
                <a:latin typeface="Calibri"/>
              </a:rPr>
              <a:t>Il a pour objectif de faciliter les échanges, la circulation d’informations, l’accompagnement technique et la construction de projets communs entre tous ses membres.</a:t>
            </a:r>
            <a:endParaRPr lang="fr-FR" sz="2400" b="0" strike="noStrike" spc="0">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521117842" name="Image 1" hidden="0"/>
          <p:cNvPicPr>
            <a:picLocks noChangeAspect="1"/>
          </p:cNvPicPr>
          <p:nvPr isPhoto="0" userDrawn="0"/>
        </p:nvPicPr>
        <p:blipFill>
          <a:blip r:embed="rId2"/>
          <a:stretch/>
        </p:blipFill>
        <p:spPr bwMode="auto">
          <a:xfrm flipH="0" flipV="0">
            <a:off x="0" y="12055"/>
            <a:ext cx="1993079" cy="1396280"/>
          </a:xfrm>
          <a:prstGeom prst="rect">
            <a:avLst/>
          </a:prstGeom>
        </p:spPr>
      </p:pic>
      <p:pic>
        <p:nvPicPr>
          <p:cNvPr id="1131932862" name="Image 8" hidden="0"/>
          <p:cNvPicPr>
            <a:picLocks noChangeAspect="1"/>
          </p:cNvPicPr>
          <p:nvPr isPhoto="0" userDrawn="0"/>
        </p:nvPicPr>
        <p:blipFill>
          <a:blip r:embed="rId3"/>
          <a:stretch/>
        </p:blipFill>
        <p:spPr bwMode="auto">
          <a:xfrm flipH="0" flipV="0">
            <a:off x="10240148" y="163355"/>
            <a:ext cx="1675039" cy="546840"/>
          </a:xfrm>
          <a:prstGeom prst="rect">
            <a:avLst/>
          </a:prstGeom>
        </p:spPr>
      </p:pic>
      <p:graphicFrame>
        <p:nvGraphicFramePr>
          <p:cNvPr id="999658893" name="Tableau 2" hidden="0"/>
          <p:cNvGraphicFramePr>
            <a:graphicFrameLocks xmlns:a="http://schemas.openxmlformats.org/drawingml/2006/main"/>
          </p:cNvGraphicFramePr>
          <p:nvPr isPhoto="0" userDrawn="0"/>
        </p:nvGraphicFramePr>
        <p:xfrm>
          <a:off x="259230" y="620471"/>
          <a:ext cx="12034819" cy="6041547"/>
        </p:xfrm>
        <a:graphic>
          <a:graphicData uri="http://schemas.openxmlformats.org/drawingml/2006/table">
            <a:tbl>
              <a:tblPr firstRow="0" firstCol="0" lastRow="0" lastCol="0" bandRow="0" bandCol="0"/>
              <a:tblGrid>
                <a:gridCol w="12034820"/>
              </a:tblGrid>
              <a:tr h="233183">
                <a:tc>
                  <a:txBody>
                    <a:bodyPr/>
                    <a:p>
                      <a:pPr>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671436">
                <a:tc>
                  <a:txBody>
                    <a:bodyPr/>
                    <a:p>
                      <a:pPr>
                        <a:defRPr/>
                      </a:pPr>
                      <a:endParaRPr/>
                    </a:p>
                  </a:txBody>
                  <a:tcPr marL="116969" marR="116969" marT="0" marB="58484">
                    <a:lnL w="12699" algn="ctr">
                      <a:noFill/>
                    </a:lnL>
                    <a:lnR w="12699" algn="ctr">
                      <a:noFill/>
                    </a:lnR>
                    <a:lnT w="12699" algn="ctr">
                      <a:noFill/>
                    </a:lnT>
                    <a:lnB w="12699" algn="ctr">
                      <a:noFill/>
                    </a:lnB>
                    <a:noFill/>
                  </a:tcPr>
                </a:tc>
              </a:tr>
              <a:tr h="233183">
                <a:tc>
                  <a:txBody>
                    <a:bodyPr/>
                    <a:p>
                      <a:pPr marL="0" indent="0">
                        <a:buFontTx/>
                        <a:buNone/>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2394704">
                <a:tc>
                  <a:txBody>
                    <a:bodyPr/>
                    <a:p>
                      <a:pPr marL="0" indent="0" algn="l">
                        <a:buFontTx/>
                        <a:buNone/>
                        <a:defRPr/>
                      </a:pPr>
                      <a:r>
                        <a:rPr lang="fr-FR" sz="1600" b="1" i="0" u="none" strike="noStrike" cap="none" spc="0">
                          <a:solidFill>
                            <a:schemeClr val="accent1"/>
                          </a:solidFill>
                          <a:latin typeface="Arial"/>
                          <a:ea typeface="Arial"/>
                          <a:cs typeface="Arial"/>
                        </a:rPr>
                        <a:t>BILAN ET POINTS D’ACTUALITE DES GROUPES DE TRAVAIL DU RGV</a:t>
                      </a:r>
                      <a:endParaRPr lang="fr-FR" sz="1600" b="1" i="0" u="none" strike="noStrike" cap="none" spc="0">
                        <a:solidFill>
                          <a:schemeClr val="accent1"/>
                        </a:solidFill>
                        <a:latin typeface="Arial"/>
                        <a:ea typeface="Arial"/>
                        <a:cs typeface="Arial"/>
                      </a:endParaRPr>
                    </a:p>
                    <a:p>
                      <a:pPr>
                        <a:defRPr/>
                      </a:pPr>
                      <a:endParaRPr sz="1050" b="1" i="0" u="none">
                        <a:solidFill>
                          <a:srgbClr val="626262"/>
                        </a:solidFill>
                        <a:latin typeface="Arial"/>
                        <a:ea typeface="Arial"/>
                        <a:cs typeface="Arial"/>
                      </a:endParaRPr>
                    </a:p>
                    <a:p>
                      <a:pPr>
                        <a:defRPr/>
                      </a:pPr>
                      <a:r>
                        <a:rPr sz="1400" b="1" i="0" u="none">
                          <a:solidFill>
                            <a:srgbClr val="C00000"/>
                          </a:solidFill>
                          <a:latin typeface="Arial"/>
                          <a:ea typeface="Arial"/>
                          <a:cs typeface="Arial"/>
                        </a:rPr>
                        <a:t>GT PCRS/LIDAR/ORTHO HR</a:t>
                      </a:r>
                      <a:r>
                        <a:rPr sz="1100" b="1" i="0" u="none">
                          <a:solidFill>
                            <a:srgbClr val="C00000"/>
                          </a:solidFill>
                          <a:latin typeface="Arial"/>
                          <a:ea typeface="Arial"/>
                          <a:cs typeface="Arial"/>
                        </a:rPr>
                        <a:t> </a:t>
                      </a:r>
                      <a:r>
                        <a:rPr sz="1050" b="1" i="0" u="none">
                          <a:solidFill>
                            <a:srgbClr val="626262"/>
                          </a:solidFill>
                          <a:latin typeface="Arial"/>
                          <a:ea typeface="Arial"/>
                          <a:cs typeface="Arial"/>
                        </a:rPr>
                        <a:t> </a:t>
                      </a: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r>
                        <a:rPr sz="1050" b="1" i="0" u="none">
                          <a:solidFill>
                            <a:schemeClr val="accent2"/>
                          </a:solidFill>
                          <a:latin typeface="Arial"/>
                          <a:ea typeface="Arial"/>
                          <a:cs typeface="Arial"/>
                        </a:rPr>
                        <a:t>      TE83, Céline Ferraro  / IGN, Sébastien Bourdeau</a:t>
                      </a:r>
                      <a:endParaRPr sz="1050" b="1" i="0" u="none">
                        <a:solidFill>
                          <a:schemeClr val="accent2"/>
                        </a:solidFill>
                        <a:latin typeface="Arial"/>
                        <a:ea typeface="Arial"/>
                        <a:cs typeface="Arial"/>
                      </a:endParaRPr>
                    </a:p>
                    <a:p>
                      <a:pPr>
                        <a:defRPr/>
                      </a:pPr>
                      <a:endParaRPr sz="1050" b="1" i="0" u="none">
                        <a:solidFill>
                          <a:schemeClr val="accent2"/>
                        </a:solidFill>
                        <a:latin typeface="Arial"/>
                        <a:ea typeface="Arial"/>
                        <a:cs typeface="Arial"/>
                      </a:endParaRPr>
                    </a:p>
                    <a:p>
                      <a:pPr>
                        <a:defRPr/>
                      </a:pPr>
                      <a:endParaRPr sz="1050" b="0" i="0" u="none">
                        <a:solidFill>
                          <a:schemeClr val="tx1"/>
                        </a:solidFill>
                        <a:latin typeface="Arial"/>
                        <a:ea typeface="Arial"/>
                        <a:cs typeface="Arial"/>
                      </a:endParaRPr>
                    </a:p>
                    <a:p>
                      <a:pPr>
                        <a:defRPr/>
                      </a:pPr>
                      <a:endParaRPr sz="1050" b="0" i="0" u="none">
                        <a:solidFill>
                          <a:schemeClr val="tx1"/>
                        </a:solidFill>
                        <a:latin typeface="Arial"/>
                        <a:ea typeface="Arial"/>
                        <a:cs typeface="Arial"/>
                      </a:endParaRPr>
                    </a:p>
                    <a:p>
                      <a:pPr>
                        <a:defRPr/>
                      </a:pPr>
                      <a:endParaRPr sz="1050" b="0" i="0" u="none">
                        <a:solidFill>
                          <a:schemeClr val="tx1"/>
                        </a:solidFill>
                        <a:latin typeface="Arial"/>
                        <a:ea typeface="Arial"/>
                        <a:cs typeface="Arial"/>
                      </a:endParaRPr>
                    </a:p>
                    <a:p>
                      <a:pPr>
                        <a:defRPr/>
                      </a:pPr>
                      <a:endParaRPr sz="1050" b="0" i="0" u="none">
                        <a:solidFill>
                          <a:schemeClr val="tx1"/>
                        </a:solidFill>
                        <a:latin typeface="Arial"/>
                        <a:ea typeface="Arial"/>
                        <a:cs typeface="Arial"/>
                      </a:endParaRPr>
                    </a:p>
                    <a:p>
                      <a:pPr>
                        <a:defRPr/>
                      </a:pPr>
                      <a:endParaRPr sz="1050" b="0" i="0" u="none">
                        <a:solidFill>
                          <a:schemeClr val="tx1"/>
                        </a:solidFill>
                        <a:latin typeface="Arial"/>
                        <a:ea typeface="Arial"/>
                        <a:cs typeface="Arial"/>
                      </a:endParaRPr>
                    </a:p>
                    <a:p>
                      <a:pPr>
                        <a:defRPr/>
                      </a:pPr>
                      <a:endParaRPr sz="1050" b="0" i="0" u="none">
                        <a:solidFill>
                          <a:schemeClr val="tx1"/>
                        </a:solidFill>
                        <a:latin typeface="Arial"/>
                        <a:ea typeface="Arial"/>
                        <a:cs typeface="Arial"/>
                      </a:endParaRPr>
                    </a:p>
                    <a:p>
                      <a:pPr>
                        <a:defRPr/>
                      </a:pPr>
                      <a:endParaRPr sz="1050" b="0" i="0" u="none">
                        <a:solidFill>
                          <a:schemeClr val="tx1"/>
                        </a:solidFill>
                        <a:latin typeface="Arial"/>
                        <a:ea typeface="Arial"/>
                        <a:cs typeface="Arial"/>
                      </a:endParaRPr>
                    </a:p>
                    <a:p>
                      <a:pPr>
                        <a:defRPr/>
                      </a:pPr>
                      <a:endParaRPr sz="1050" b="0" i="0" u="none">
                        <a:solidFill>
                          <a:schemeClr val="tx1"/>
                        </a:solidFill>
                        <a:latin typeface="Arial"/>
                        <a:ea typeface="Arial"/>
                        <a:cs typeface="Arial"/>
                      </a:endParaRPr>
                    </a:p>
                    <a:p>
                      <a:pPr>
                        <a:defRPr/>
                      </a:pPr>
                      <a:endParaRPr sz="1050" b="0" i="0" u="none">
                        <a:solidFill>
                          <a:schemeClr val="tx1"/>
                        </a:solidFill>
                        <a:latin typeface="Arial"/>
                        <a:ea typeface="Arial"/>
                        <a:cs typeface="Arial"/>
                      </a:endParaRPr>
                    </a:p>
                    <a:p>
                      <a:pPr>
                        <a:defRPr/>
                      </a:pPr>
                      <a:r>
                        <a:rPr sz="1050" b="0" i="0" u="none">
                          <a:solidFill>
                            <a:schemeClr val="tx1"/>
                          </a:solidFill>
                          <a:latin typeface="Arial"/>
                          <a:ea typeface="Arial"/>
                          <a:cs typeface="Arial"/>
                        </a:rPr>
                        <a:t>Lien</a:t>
                      </a:r>
                      <a:endParaRPr sz="1050" b="0" i="0" u="none">
                        <a:solidFill>
                          <a:schemeClr val="tx1"/>
                        </a:solidFill>
                        <a:latin typeface="Arial"/>
                        <a:ea typeface="Arial"/>
                        <a:cs typeface="Arial"/>
                      </a:endParaRPr>
                    </a:p>
                    <a:p>
                      <a:pPr>
                        <a:defRPr/>
                      </a:pPr>
                      <a:r>
                        <a:rPr lang="fr-FR" sz="1050" b="1" i="0" u="sng" strike="noStrike" cap="none" spc="0">
                          <a:solidFill>
                            <a:schemeClr val="accent2"/>
                          </a:solidFill>
                          <a:latin typeface="Arial"/>
                          <a:ea typeface="Arial"/>
                          <a:cs typeface="Arial"/>
                          <a:hlinkClick r:id="rId4" tooltip="https://nextcloud.crige-paca.org/index.php/apps/onlyoffice/s/FZWRfJZSgHDPBRY?fileId=72868"/>
                        </a:rPr>
                        <a:t>https://nextcloud.crige-paca.org/index.php/apps/onlyoffice/s/FZWRfJZSgHDPBRY?fileId=72868</a:t>
                      </a:r>
                      <a:endParaRPr lang="fr-FR" sz="1050" b="1" i="0" u="none" strike="noStrike" cap="none" spc="0">
                        <a:solidFill>
                          <a:schemeClr val="accent2"/>
                        </a:solidFill>
                        <a:latin typeface="Arial"/>
                        <a:ea typeface="Arial"/>
                        <a:cs typeface="Arial"/>
                      </a:endParaRPr>
                    </a:p>
                    <a:p>
                      <a:pPr>
                        <a:defRPr/>
                      </a:pPr>
                      <a:endParaRPr sz="1050" b="1" i="0" u="none">
                        <a:solidFill>
                          <a:schemeClr val="accent2"/>
                        </a:solidFill>
                        <a:latin typeface="Arial"/>
                        <a:ea typeface="Arial"/>
                        <a:cs typeface="Arial"/>
                      </a:endParaRPr>
                    </a:p>
                    <a:p>
                      <a:pPr>
                        <a:defRPr/>
                      </a:pPr>
                      <a:endParaRPr sz="1200" b="1" i="0" u="none">
                        <a:solidFill>
                          <a:srgbClr val="C00000"/>
                        </a:solidFill>
                        <a:latin typeface="Arial"/>
                        <a:ea typeface="Arial"/>
                        <a:cs typeface="Arial"/>
                      </a:endParaRPr>
                    </a:p>
                    <a:p>
                      <a:pPr>
                        <a:defRPr/>
                      </a:pPr>
                      <a:endParaRPr sz="1200" b="1" i="0" u="none">
                        <a:solidFill>
                          <a:srgbClr val="171C24"/>
                        </a:solidFill>
                        <a:latin typeface="Arial"/>
                        <a:ea typeface="Arial"/>
                        <a:cs typeface="Arial"/>
                      </a:endParaRPr>
                    </a:p>
                  </a:txBody>
                  <a:tcPr marL="116969" marR="116969" marT="0" marB="58484">
                    <a:lnL w="12699" algn="ctr">
                      <a:noFill/>
                    </a:lnL>
                    <a:lnR w="12699" algn="ctr">
                      <a:noFill/>
                    </a:lnR>
                    <a:lnT w="12699" algn="ctr">
                      <a:noFill/>
                    </a:lnT>
                    <a:lnB w="12699" algn="ctr">
                      <a:noFill/>
                    </a:lnB>
                    <a:noFill/>
                  </a:tcPr>
                </a:tc>
              </a:tr>
              <a:tr h="463446">
                <a:tc>
                  <a:txBody>
                    <a:bodyPr/>
                    <a:p>
                      <a:pPr marL="342900" indent="-342900" algn="l">
                        <a:spcBef>
                          <a:spcPts val="598"/>
                        </a:spcBef>
                        <a:spcAft>
                          <a:spcPts val="598"/>
                        </a:spcAft>
                        <a:buFont typeface="Arial"/>
                        <a:buChar char="•"/>
                        <a:defRPr/>
                      </a:pPr>
                      <a:endParaRPr lang="fr-FR" sz="2000">
                        <a:solidFill>
                          <a:srgbClr val="202020"/>
                        </a:solidFill>
                        <a:latin typeface="Calibri"/>
                      </a:endParaRPr>
                    </a:p>
                  </a:txBody>
                  <a:tcPr marL="116969" marR="116969" marT="0" marB="58484">
                    <a:lnL w="12699" algn="ctr">
                      <a:noFill/>
                    </a:lnL>
                    <a:lnR w="12699" algn="ctr">
                      <a:noFill/>
                    </a:lnR>
                    <a:lnT w="12699" algn="ctr">
                      <a:noFill/>
                    </a:lnT>
                    <a:lnB w="12699" algn="ctr">
                      <a:noFill/>
                    </a:lnB>
                    <a:noFill/>
                  </a:tcPr>
                </a:tc>
              </a:tr>
            </a:tbl>
          </a:graphicData>
        </a:graphic>
      </p:graphicFrame>
      <p:sp>
        <p:nvSpPr>
          <p:cNvPr id="540876092" name="" hidden="0"/>
          <p:cNvSpPr txBox="1"/>
          <p:nvPr isPhoto="0" userDrawn="0"/>
        </p:nvSpPr>
        <p:spPr bwMode="auto">
          <a:xfrm flipH="0" flipV="0">
            <a:off x="3154179" y="163352"/>
            <a:ext cx="6314395" cy="944914"/>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1629391614" name="" hidden="0"/>
          <p:cNvSpPr/>
          <p:nvPr isPhoto="0" userDrawn="0"/>
        </p:nvSpPr>
        <p:spPr bwMode="auto">
          <a:xfrm flipH="0" flipV="0">
            <a:off x="12717702" y="6479121"/>
            <a:ext cx="151542" cy="365794"/>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2067339899" name="" hidden="0"/>
          <p:cNvPicPr>
            <a:picLocks noChangeAspect="1"/>
          </p:cNvPicPr>
          <p:nvPr isPhoto="0" userDrawn="0"/>
        </p:nvPicPr>
        <p:blipFill>
          <a:blip r:embed="rId5"/>
          <a:stretch/>
        </p:blipFill>
        <p:spPr bwMode="auto">
          <a:xfrm flipH="0" flipV="0">
            <a:off x="5922855" y="2939141"/>
            <a:ext cx="4161318" cy="1280404"/>
          </a:xfrm>
          <a:prstGeom prst="rect">
            <a:avLst/>
          </a:prstGeom>
        </p:spPr>
      </p:pic>
      <p:sp>
        <p:nvSpPr>
          <p:cNvPr id="166468379" name="" hidden="0"/>
          <p:cNvSpPr/>
          <p:nvPr isPhoto="0" userDrawn="0"/>
        </p:nvSpPr>
        <p:spPr bwMode="auto">
          <a:xfrm flipH="0" flipV="0">
            <a:off x="12839034" y="1551213"/>
            <a:ext cx="9143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077960346" name="" hidden="0"/>
          <p:cNvSpPr/>
          <p:nvPr isPhoto="0" userDrawn="0"/>
        </p:nvSpPr>
        <p:spPr bwMode="auto">
          <a:xfrm rot="5399976" flipH="0" flipV="0">
            <a:off x="3633576" y="2447413"/>
            <a:ext cx="670151" cy="2263860"/>
          </a:xfrm>
          <a:prstGeom prst="bentUpArrow">
            <a:avLst>
              <a:gd name="adj1" fmla="val 25000"/>
              <a:gd name="adj2" fmla="val 26395"/>
              <a:gd name="adj3" fmla="val 25000"/>
            </a:avLst>
          </a:prstGeom>
          <a:solidFill>
            <a:schemeClr val="accent2">
              <a:lumMod val="60000"/>
              <a:lumOff val="40000"/>
            </a:schemeClr>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422071485" name="Image 1" hidden="0"/>
          <p:cNvPicPr>
            <a:picLocks noChangeAspect="1"/>
          </p:cNvPicPr>
          <p:nvPr isPhoto="0" userDrawn="0"/>
        </p:nvPicPr>
        <p:blipFill>
          <a:blip r:embed="rId2"/>
          <a:stretch/>
        </p:blipFill>
        <p:spPr bwMode="auto">
          <a:xfrm flipH="0" flipV="0">
            <a:off x="0" y="12055"/>
            <a:ext cx="1993079" cy="1396280"/>
          </a:xfrm>
          <a:prstGeom prst="rect">
            <a:avLst/>
          </a:prstGeom>
        </p:spPr>
      </p:pic>
      <p:pic>
        <p:nvPicPr>
          <p:cNvPr id="1308221879" name="Image 8" hidden="0"/>
          <p:cNvPicPr>
            <a:picLocks noChangeAspect="1"/>
          </p:cNvPicPr>
          <p:nvPr isPhoto="0" userDrawn="0"/>
        </p:nvPicPr>
        <p:blipFill>
          <a:blip r:embed="rId3"/>
          <a:stretch/>
        </p:blipFill>
        <p:spPr bwMode="auto">
          <a:xfrm flipH="0" flipV="0">
            <a:off x="10240148" y="163355"/>
            <a:ext cx="1675039" cy="546840"/>
          </a:xfrm>
          <a:prstGeom prst="rect">
            <a:avLst/>
          </a:prstGeom>
        </p:spPr>
      </p:pic>
      <p:graphicFrame>
        <p:nvGraphicFramePr>
          <p:cNvPr id="2133392266" name="Tableau 2" hidden="0"/>
          <p:cNvGraphicFramePr>
            <a:graphicFrameLocks xmlns:a="http://schemas.openxmlformats.org/drawingml/2006/main"/>
          </p:cNvGraphicFramePr>
          <p:nvPr isPhoto="0" userDrawn="0"/>
        </p:nvGraphicFramePr>
        <p:xfrm>
          <a:off x="259231" y="620472"/>
          <a:ext cx="12034820" cy="6041548"/>
        </p:xfrm>
        <a:graphic>
          <a:graphicData uri="http://schemas.openxmlformats.org/drawingml/2006/table">
            <a:tbl>
              <a:tblPr firstRow="0" firstCol="0" lastRow="0" lastCol="0" bandRow="0" bandCol="0"/>
              <a:tblGrid>
                <a:gridCol w="12034820"/>
              </a:tblGrid>
              <a:tr h="233183">
                <a:tc>
                  <a:txBody>
                    <a:bodyPr/>
                    <a:p>
                      <a:pPr>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671437">
                <a:tc>
                  <a:txBody>
                    <a:bodyPr/>
                    <a:p>
                      <a:pPr>
                        <a:defRPr/>
                      </a:pPr>
                      <a:endParaRPr/>
                    </a:p>
                  </a:txBody>
                  <a:tcPr marL="116969" marR="116969" marT="0" marB="58484">
                    <a:lnL w="12699" algn="ctr">
                      <a:noFill/>
                    </a:lnL>
                    <a:lnR w="12699" algn="ctr">
                      <a:noFill/>
                    </a:lnR>
                    <a:lnT w="12699" algn="ctr">
                      <a:noFill/>
                    </a:lnT>
                    <a:lnB w="12699" algn="ctr">
                      <a:noFill/>
                    </a:lnB>
                    <a:noFill/>
                  </a:tcPr>
                </a:tc>
              </a:tr>
              <a:tr h="233183">
                <a:tc>
                  <a:txBody>
                    <a:bodyPr/>
                    <a:p>
                      <a:pPr marL="0" indent="0">
                        <a:buFontTx/>
                        <a:buNone/>
                        <a:defRPr/>
                      </a:pPr>
                      <a:endParaRPr lang="fr-FR" sz="2000">
                        <a:latin typeface="Calibri"/>
                      </a:endParaRPr>
                    </a:p>
                  </a:txBody>
                  <a:tcPr marL="0" marR="0" marT="58484" marB="0">
                    <a:lnL w="12699" algn="ctr">
                      <a:noFill/>
                    </a:lnL>
                    <a:lnR w="12699" algn="ctr">
                      <a:noFill/>
                    </a:lnR>
                    <a:lnT w="12699" algn="ctr">
                      <a:noFill/>
                    </a:lnT>
                    <a:lnB w="12699" algn="ctr">
                      <a:noFill/>
                    </a:lnB>
                    <a:noFill/>
                  </a:tcPr>
                </a:tc>
              </a:tr>
              <a:tr h="2394705">
                <a:tc>
                  <a:txBody>
                    <a:bodyPr/>
                    <a:p>
                      <a:pPr marL="0" indent="0" algn="l">
                        <a:buFontTx/>
                        <a:buNone/>
                        <a:defRPr/>
                      </a:pPr>
                      <a:r>
                        <a:rPr lang="fr-FR" sz="1600" b="1" i="0" u="none" strike="noStrike" cap="none" spc="0">
                          <a:solidFill>
                            <a:schemeClr val="accent1"/>
                          </a:solidFill>
                          <a:latin typeface="Arial"/>
                          <a:ea typeface="Arial"/>
                          <a:cs typeface="Arial"/>
                        </a:rPr>
                        <a:t>BILAN ET POINTS D’ACTUALITE DES GROUPES DE TRAVAIL DU RGV</a:t>
                      </a:r>
                      <a:endParaRPr lang="fr-FR" sz="1600" b="1" i="0" u="none" strike="noStrike" cap="none" spc="0">
                        <a:solidFill>
                          <a:schemeClr val="accent1"/>
                        </a:solidFill>
                        <a:latin typeface="Arial"/>
                        <a:ea typeface="Arial"/>
                        <a:cs typeface="Arial"/>
                      </a:endParaRPr>
                    </a:p>
                    <a:p>
                      <a:pPr>
                        <a:defRPr/>
                      </a:pPr>
                      <a:endParaRPr sz="1050" b="1" i="0" u="none">
                        <a:solidFill>
                          <a:srgbClr val="626262"/>
                        </a:solidFill>
                        <a:latin typeface="Arial"/>
                        <a:ea typeface="Arial"/>
                        <a:cs typeface="Arial"/>
                      </a:endParaRPr>
                    </a:p>
                    <a:p>
                      <a:pPr>
                        <a:defRPr/>
                      </a:pPr>
                      <a:r>
                        <a:rPr sz="1400" b="1" i="0" u="none">
                          <a:solidFill>
                            <a:srgbClr val="C00000"/>
                          </a:solidFill>
                          <a:latin typeface="Arial"/>
                          <a:ea typeface="Arial"/>
                          <a:cs typeface="Arial"/>
                        </a:rPr>
                        <a:t>GT Ocsol / urbanisme</a:t>
                      </a:r>
                      <a:r>
                        <a:rPr sz="1200" b="1" i="0" u="none">
                          <a:solidFill>
                            <a:srgbClr val="C00000"/>
                          </a:solidFill>
                          <a:latin typeface="Arial"/>
                          <a:ea typeface="Arial"/>
                          <a:cs typeface="Arial"/>
                        </a:rPr>
                        <a:t> </a:t>
                      </a:r>
                      <a:endParaRPr sz="1200" b="1" i="0" u="none">
                        <a:solidFill>
                          <a:srgbClr val="C00000"/>
                        </a:solidFill>
                        <a:latin typeface="Arial"/>
                        <a:ea typeface="Arial"/>
                        <a:cs typeface="Arial"/>
                      </a:endParaRPr>
                    </a:p>
                    <a:p>
                      <a:pPr>
                        <a:defRPr/>
                      </a:pPr>
                      <a:endParaRPr sz="1050" b="1" i="0" u="none">
                        <a:solidFill>
                          <a:srgbClr val="C00000"/>
                        </a:solidFill>
                        <a:latin typeface="Arial"/>
                        <a:ea typeface="Arial"/>
                        <a:cs typeface="Arial"/>
                      </a:endParaRPr>
                    </a:p>
                    <a:p>
                      <a:pPr>
                        <a:defRPr/>
                      </a:pPr>
                      <a:r>
                        <a:rPr sz="1050" b="1" i="0" u="none">
                          <a:solidFill>
                            <a:schemeClr val="accent2"/>
                          </a:solidFill>
                          <a:latin typeface="Arial"/>
                          <a:ea typeface="Arial"/>
                          <a:cs typeface="Arial"/>
                        </a:rPr>
                        <a:t>      AUDAT, Alexandra PHILIP</a:t>
                      </a:r>
                      <a:endParaRPr sz="1050" b="1" i="0" u="none">
                        <a:solidFill>
                          <a:schemeClr val="accent2"/>
                        </a:solidFill>
                        <a:latin typeface="Arial"/>
                        <a:ea typeface="Arial"/>
                        <a:cs typeface="Arial"/>
                      </a:endParaRPr>
                    </a:p>
                    <a:p>
                      <a:pPr>
                        <a:defRPr/>
                      </a:pPr>
                      <a:endParaRPr sz="1050" b="1" i="0" u="none">
                        <a:solidFill>
                          <a:schemeClr val="accent2"/>
                        </a:solidFill>
                        <a:latin typeface="Arial"/>
                        <a:ea typeface="Arial"/>
                        <a:cs typeface="Arial"/>
                      </a:endParaRPr>
                    </a:p>
                    <a:p>
                      <a:pPr>
                        <a:defRPr/>
                      </a:pPr>
                      <a:endParaRPr sz="1200" b="1" i="0" u="none">
                        <a:solidFill>
                          <a:srgbClr val="626262"/>
                        </a:solidFill>
                        <a:latin typeface="Arial"/>
                        <a:ea typeface="Arial"/>
                        <a:cs typeface="Arial"/>
                      </a:endParaRPr>
                    </a:p>
                    <a:p>
                      <a:pPr>
                        <a:defRPr/>
                      </a:pPr>
                      <a:endParaRPr sz="1200" b="1" i="0" u="none">
                        <a:solidFill>
                          <a:srgbClr val="C00000"/>
                        </a:solidFill>
                        <a:latin typeface="Arial"/>
                        <a:ea typeface="Arial"/>
                        <a:cs typeface="Arial"/>
                      </a:endParaRPr>
                    </a:p>
                    <a:p>
                      <a:pPr>
                        <a:defRPr/>
                      </a:pPr>
                      <a:endParaRPr sz="1200" b="1" i="0" u="none">
                        <a:solidFill>
                          <a:srgbClr val="C00000"/>
                        </a:solidFill>
                        <a:latin typeface="Arial"/>
                        <a:ea typeface="Arial"/>
                        <a:cs typeface="Arial"/>
                      </a:endParaRPr>
                    </a:p>
                    <a:p>
                      <a:pPr>
                        <a:defRPr/>
                      </a:pPr>
                      <a:endParaRPr sz="1200" b="1" i="0" u="none">
                        <a:solidFill>
                          <a:srgbClr val="C00000"/>
                        </a:solidFill>
                        <a:latin typeface="Arial"/>
                        <a:ea typeface="Arial"/>
                        <a:cs typeface="Arial"/>
                      </a:endParaRPr>
                    </a:p>
                    <a:p>
                      <a:pPr>
                        <a:defRPr/>
                      </a:pPr>
                      <a:endParaRPr sz="1200" b="1" i="0" u="none">
                        <a:solidFill>
                          <a:srgbClr val="C00000"/>
                        </a:solidFill>
                        <a:latin typeface="Arial"/>
                        <a:ea typeface="Arial"/>
                        <a:cs typeface="Arial"/>
                      </a:endParaRPr>
                    </a:p>
                    <a:p>
                      <a:pPr>
                        <a:defRPr/>
                      </a:pPr>
                      <a:endParaRPr sz="1200" b="1" i="0" u="none">
                        <a:solidFill>
                          <a:srgbClr val="C00000"/>
                        </a:solidFill>
                        <a:latin typeface="Arial"/>
                        <a:ea typeface="Arial"/>
                        <a:cs typeface="Arial"/>
                      </a:endParaRPr>
                    </a:p>
                    <a:p>
                      <a:pPr>
                        <a:defRPr/>
                      </a:pPr>
                      <a:r>
                        <a:rPr sz="1400" b="1" i="0" u="none">
                          <a:solidFill>
                            <a:srgbClr val="C00000"/>
                          </a:solidFill>
                          <a:latin typeface="Arial"/>
                          <a:ea typeface="Arial"/>
                          <a:cs typeface="Arial"/>
                        </a:rPr>
                        <a:t>GT Adressage</a:t>
                      </a:r>
                      <a:endParaRPr sz="1400" b="1" i="0" u="none">
                        <a:solidFill>
                          <a:srgbClr val="C00000"/>
                        </a:solidFill>
                        <a:latin typeface="Arial"/>
                        <a:ea typeface="Arial"/>
                        <a:cs typeface="Arial"/>
                      </a:endParaRPr>
                    </a:p>
                    <a:p>
                      <a:pPr>
                        <a:defRPr/>
                      </a:pPr>
                      <a:r>
                        <a:rPr sz="1050" b="1" i="0" u="none">
                          <a:solidFill>
                            <a:schemeClr val="accent2"/>
                          </a:solidFill>
                          <a:latin typeface="Arial"/>
                          <a:ea typeface="Arial"/>
                          <a:cs typeface="Arial"/>
                        </a:rPr>
                        <a:t>      CCPV, Marion Pablo / IGN, Laurent Muscarnera</a:t>
                      </a:r>
                      <a:endParaRPr sz="1050" b="1" i="0" u="none">
                        <a:solidFill>
                          <a:schemeClr val="accent2"/>
                        </a:solidFill>
                        <a:latin typeface="Arial"/>
                        <a:ea typeface="Arial"/>
                        <a:cs typeface="Arial"/>
                      </a:endParaRPr>
                    </a:p>
                    <a:p>
                      <a:pPr marL="201270" indent="-201270">
                        <a:buFont typeface="Arial"/>
                        <a:buChar char="•"/>
                        <a:defRPr/>
                      </a:pPr>
                      <a:endParaRPr sz="1050" b="1" i="0" u="none">
                        <a:solidFill>
                          <a:srgbClr val="626262"/>
                        </a:solidFill>
                        <a:latin typeface="Arial"/>
                        <a:ea typeface="Arial"/>
                        <a:cs typeface="Arial"/>
                      </a:endParaRPr>
                    </a:p>
                    <a:p>
                      <a:pPr>
                        <a:defRPr/>
                      </a:pPr>
                      <a:r>
                        <a:rPr sz="1050" b="1" i="0" u="none">
                          <a:solidFill>
                            <a:srgbClr val="626262"/>
                          </a:solidFill>
                          <a:latin typeface="Arial"/>
                          <a:ea typeface="Arial"/>
                          <a:cs typeface="Arial"/>
                        </a:rPr>
                        <a:t> </a:t>
                      </a: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00" b="0" i="0" u="none">
                        <a:solidFill>
                          <a:srgbClr val="626262"/>
                        </a:solidFill>
                        <a:latin typeface="Arial"/>
                        <a:ea typeface="Arial"/>
                        <a:cs typeface="Arial"/>
                      </a:endParaRPr>
                    </a:p>
                    <a:p>
                      <a:pPr>
                        <a:defRPr/>
                      </a:pPr>
                      <a:endParaRPr sz="1000" b="0" i="0" u="none">
                        <a:solidFill>
                          <a:srgbClr val="626262"/>
                        </a:solidFill>
                        <a:latin typeface="Arial"/>
                        <a:ea typeface="Arial"/>
                        <a:cs typeface="Arial"/>
                      </a:endParaRPr>
                    </a:p>
                    <a:p>
                      <a:pPr>
                        <a:defRPr/>
                      </a:pPr>
                      <a:endParaRPr sz="1000" b="0" i="0" u="none">
                        <a:solidFill>
                          <a:srgbClr val="626262"/>
                        </a:solidFill>
                        <a:latin typeface="Arial"/>
                        <a:ea typeface="Arial"/>
                        <a:cs typeface="Arial"/>
                      </a:endParaRPr>
                    </a:p>
                    <a:p>
                      <a:pPr>
                        <a:defRPr/>
                      </a:pPr>
                      <a:endParaRPr sz="1000" b="0" i="0" u="none">
                        <a:solidFill>
                          <a:srgbClr val="626262"/>
                        </a:solidFill>
                        <a:latin typeface="Arial"/>
                        <a:ea typeface="Arial"/>
                        <a:cs typeface="Arial"/>
                      </a:endParaRPr>
                    </a:p>
                    <a:p>
                      <a:pPr>
                        <a:defRPr/>
                      </a:pPr>
                      <a:endParaRPr sz="1000" b="0" i="0" u="none">
                        <a:solidFill>
                          <a:srgbClr val="626262"/>
                        </a:solidFill>
                        <a:latin typeface="Arial"/>
                        <a:ea typeface="Arial"/>
                        <a:cs typeface="Arial"/>
                      </a:endParaRPr>
                    </a:p>
                    <a:p>
                      <a:pPr>
                        <a:defRPr/>
                      </a:pPr>
                      <a:endParaRPr sz="1000" b="0" i="0" u="none">
                        <a:solidFill>
                          <a:srgbClr val="626262"/>
                        </a:solidFill>
                        <a:latin typeface="Arial"/>
                        <a:ea typeface="Arial"/>
                        <a:cs typeface="Arial"/>
                      </a:endParaRPr>
                    </a:p>
                    <a:p>
                      <a:pPr>
                        <a:defRPr/>
                      </a:pPr>
                      <a:endParaRPr sz="1000" b="0" i="0" u="none">
                        <a:solidFill>
                          <a:srgbClr val="626262"/>
                        </a:solidFill>
                        <a:latin typeface="Arial"/>
                        <a:ea typeface="Arial"/>
                        <a:cs typeface="Arial"/>
                      </a:endParaRPr>
                    </a:p>
                    <a:p>
                      <a:pPr>
                        <a:defRPr/>
                      </a:pPr>
                      <a:r>
                        <a:rPr sz="1000" b="1" i="0" u="none">
                          <a:solidFill>
                            <a:srgbClr val="626262"/>
                          </a:solidFill>
                          <a:latin typeface="Arial"/>
                          <a:ea typeface="Arial"/>
                          <a:cs typeface="Arial"/>
                        </a:rPr>
                        <a:t>Lien :</a:t>
                      </a:r>
                      <a:endParaRPr sz="1000" b="0" i="0" u="none">
                        <a:solidFill>
                          <a:srgbClr val="626262"/>
                        </a:solidFill>
                        <a:latin typeface="Arial"/>
                        <a:ea typeface="Arial"/>
                        <a:cs typeface="Arial"/>
                      </a:endParaRPr>
                    </a:p>
                    <a:p>
                      <a:pPr>
                        <a:defRPr/>
                      </a:pPr>
                      <a:r>
                        <a:rPr lang="fr-FR" sz="1050" b="1" i="0" u="sng" strike="noStrike" cap="none" spc="0">
                          <a:solidFill>
                            <a:srgbClr val="626262"/>
                          </a:solidFill>
                          <a:latin typeface="Arial"/>
                          <a:ea typeface="Arial"/>
                          <a:cs typeface="Arial"/>
                          <a:hlinkClick r:id="rId4" tooltip="https://nextcloud.crige-paca.org/index.php/apps/onlyoffice/s/FZWRfJZSgHDPBRY?fileId=72829"/>
                        </a:rPr>
                        <a:t>https://nextcloud.crige-paca.org/index.php/apps/onlyoffice/s/FZWRfJZSgHDPBRY?fileId=72829</a:t>
                      </a:r>
                      <a:endParaRPr lang="fr-FR" sz="1050" b="1" i="0" u="none" strike="noStrike" cap="none" spc="0">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sz="1050" b="1" i="0" u="none">
                        <a:solidFill>
                          <a:srgbClr val="C00000"/>
                        </a:solidFill>
                        <a:latin typeface="Arial"/>
                        <a:ea typeface="Arial"/>
                        <a:cs typeface="Arial"/>
                      </a:endParaRPr>
                    </a:p>
                    <a:p>
                      <a:pPr>
                        <a:defRPr/>
                      </a:pPr>
                      <a:endParaRPr sz="1200" b="1" i="0" u="none">
                        <a:solidFill>
                          <a:srgbClr val="C00000"/>
                        </a:solidFill>
                        <a:latin typeface="Arial"/>
                        <a:ea typeface="Arial"/>
                        <a:cs typeface="Arial"/>
                      </a:endParaRPr>
                    </a:p>
                    <a:p>
                      <a:pPr>
                        <a:defRPr/>
                      </a:pPr>
                      <a:endParaRPr sz="1200" b="1" i="0" u="none">
                        <a:solidFill>
                          <a:srgbClr val="C00000"/>
                        </a:solidFill>
                        <a:latin typeface="Arial"/>
                        <a:ea typeface="Arial"/>
                        <a:cs typeface="Arial"/>
                      </a:endParaRPr>
                    </a:p>
                    <a:p>
                      <a:pPr>
                        <a:defRPr/>
                      </a:pPr>
                      <a:endParaRPr sz="1200" b="1" i="0" u="none">
                        <a:solidFill>
                          <a:srgbClr val="171C24"/>
                        </a:solidFill>
                        <a:latin typeface="Arial"/>
                        <a:ea typeface="Arial"/>
                        <a:cs typeface="Arial"/>
                      </a:endParaRPr>
                    </a:p>
                  </a:txBody>
                  <a:tcPr marL="116969" marR="116969" marT="0" marB="58484">
                    <a:lnL w="12699" algn="ctr">
                      <a:noFill/>
                    </a:lnL>
                    <a:lnR w="12699" algn="ctr">
                      <a:noFill/>
                    </a:lnR>
                    <a:lnT w="12699" algn="ctr">
                      <a:noFill/>
                    </a:lnT>
                    <a:lnB w="12699" algn="ctr">
                      <a:noFill/>
                    </a:lnB>
                    <a:noFill/>
                  </a:tcPr>
                </a:tc>
              </a:tr>
              <a:tr h="463447">
                <a:tc>
                  <a:txBody>
                    <a:bodyPr/>
                    <a:p>
                      <a:pPr marL="342900" indent="-342900" algn="l">
                        <a:spcBef>
                          <a:spcPts val="598"/>
                        </a:spcBef>
                        <a:spcAft>
                          <a:spcPts val="598"/>
                        </a:spcAft>
                        <a:buFont typeface="Arial"/>
                        <a:buChar char="•"/>
                        <a:defRPr/>
                      </a:pPr>
                      <a:endParaRPr lang="fr-FR" sz="2000">
                        <a:solidFill>
                          <a:srgbClr val="202020"/>
                        </a:solidFill>
                        <a:latin typeface="Calibri"/>
                      </a:endParaRPr>
                    </a:p>
                  </a:txBody>
                  <a:tcPr marL="116969" marR="116969" marT="0" marB="58484">
                    <a:lnL w="12699" algn="ctr">
                      <a:noFill/>
                    </a:lnL>
                    <a:lnR w="12699" algn="ctr">
                      <a:noFill/>
                    </a:lnR>
                    <a:lnT w="12699" algn="ctr">
                      <a:noFill/>
                    </a:lnT>
                    <a:lnB w="12699" algn="ctr">
                      <a:noFill/>
                    </a:lnB>
                    <a:noFill/>
                  </a:tcPr>
                </a:tc>
              </a:tr>
            </a:tbl>
          </a:graphicData>
        </a:graphic>
      </p:graphicFrame>
      <p:sp>
        <p:nvSpPr>
          <p:cNvPr id="2085554226" name="" hidden="0"/>
          <p:cNvSpPr txBox="1"/>
          <p:nvPr isPhoto="0" userDrawn="0"/>
        </p:nvSpPr>
        <p:spPr bwMode="auto">
          <a:xfrm flipH="0" flipV="0">
            <a:off x="3154180" y="163353"/>
            <a:ext cx="6314396" cy="94491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2002880148" name="" hidden="0"/>
          <p:cNvSpPr/>
          <p:nvPr isPhoto="0" userDrawn="0"/>
        </p:nvSpPr>
        <p:spPr bwMode="auto">
          <a:xfrm flipH="0" flipV="0">
            <a:off x="12717702" y="6479122"/>
            <a:ext cx="151543"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529252717" name="" hidden="0"/>
          <p:cNvSpPr/>
          <p:nvPr isPhoto="0" userDrawn="0"/>
        </p:nvSpPr>
        <p:spPr bwMode="auto">
          <a:xfrm flipH="0" flipV="0">
            <a:off x="12839035" y="1551214"/>
            <a:ext cx="9143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670525080" name="" hidden="0"/>
          <p:cNvSpPr/>
          <p:nvPr isPhoto="0" userDrawn="0"/>
        </p:nvSpPr>
        <p:spPr bwMode="auto">
          <a:xfrm flipH="0" flipV="0">
            <a:off x="11227719" y="5274792"/>
            <a:ext cx="98630"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1730665975" name="" hidden="0"/>
          <p:cNvPicPr>
            <a:picLocks noChangeAspect="1"/>
          </p:cNvPicPr>
          <p:nvPr isPhoto="0" userDrawn="0"/>
        </p:nvPicPr>
        <p:blipFill>
          <a:blip r:embed="rId5"/>
          <a:stretch/>
        </p:blipFill>
        <p:spPr bwMode="auto">
          <a:xfrm flipH="0" flipV="0">
            <a:off x="4741611" y="4423399"/>
            <a:ext cx="4665733" cy="1575247"/>
          </a:xfrm>
          <a:prstGeom prst="rect">
            <a:avLst/>
          </a:prstGeom>
        </p:spPr>
      </p:pic>
      <p:sp>
        <p:nvSpPr>
          <p:cNvPr id="449559137" name="" hidden="0"/>
          <p:cNvSpPr/>
          <p:nvPr isPhoto="0" userDrawn="0"/>
        </p:nvSpPr>
        <p:spPr bwMode="auto">
          <a:xfrm rot="5399976" flipH="0" flipV="0">
            <a:off x="2592630" y="3875497"/>
            <a:ext cx="670150" cy="2263860"/>
          </a:xfrm>
          <a:prstGeom prst="bentUpArrow">
            <a:avLst>
              <a:gd name="adj1" fmla="val 25000"/>
              <a:gd name="adj2" fmla="val 26395"/>
              <a:gd name="adj3" fmla="val 25000"/>
            </a:avLst>
          </a:prstGeom>
          <a:solidFill>
            <a:schemeClr val="accent2">
              <a:lumMod val="60000"/>
              <a:lumOff val="40000"/>
            </a:schemeClr>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882908443" name="Image 1" hidden="0"/>
          <p:cNvPicPr>
            <a:picLocks noChangeAspect="1"/>
          </p:cNvPicPr>
          <p:nvPr isPhoto="0" userDrawn="0"/>
        </p:nvPicPr>
        <p:blipFill>
          <a:blip r:embed="rId2"/>
          <a:stretch/>
        </p:blipFill>
        <p:spPr bwMode="auto">
          <a:xfrm flipH="0" flipV="0">
            <a:off x="0" y="12055"/>
            <a:ext cx="1993079" cy="1396280"/>
          </a:xfrm>
          <a:prstGeom prst="rect">
            <a:avLst/>
          </a:prstGeom>
        </p:spPr>
      </p:pic>
      <p:pic>
        <p:nvPicPr>
          <p:cNvPr id="538126875" name="Image 8" hidden="0"/>
          <p:cNvPicPr>
            <a:picLocks noChangeAspect="1"/>
          </p:cNvPicPr>
          <p:nvPr isPhoto="0" userDrawn="0"/>
        </p:nvPicPr>
        <p:blipFill>
          <a:blip r:embed="rId3"/>
          <a:stretch/>
        </p:blipFill>
        <p:spPr bwMode="auto">
          <a:xfrm flipH="0" flipV="0">
            <a:off x="10240148" y="163355"/>
            <a:ext cx="1675039" cy="546840"/>
          </a:xfrm>
          <a:prstGeom prst="rect">
            <a:avLst/>
          </a:prstGeom>
        </p:spPr>
      </p:pic>
      <p:sp>
        <p:nvSpPr>
          <p:cNvPr id="975239098" name="" hidden="0"/>
          <p:cNvSpPr txBox="1"/>
          <p:nvPr isPhoto="0" userDrawn="0"/>
        </p:nvSpPr>
        <p:spPr bwMode="auto">
          <a:xfrm flipH="0" flipV="0">
            <a:off x="3154180" y="163353"/>
            <a:ext cx="6314396" cy="94491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1822078029" name="" hidden="0"/>
          <p:cNvSpPr/>
          <p:nvPr isPhoto="0" userDrawn="0"/>
        </p:nvSpPr>
        <p:spPr bwMode="auto">
          <a:xfrm flipH="0" flipV="0">
            <a:off x="12717702" y="6479122"/>
            <a:ext cx="151543"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1674829839" name="" hidden="0"/>
          <p:cNvSpPr/>
          <p:nvPr isPhoto="0" userDrawn="0"/>
        </p:nvSpPr>
        <p:spPr bwMode="auto">
          <a:xfrm flipH="0" flipV="0">
            <a:off x="12839035" y="1551214"/>
            <a:ext cx="9143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26043388" name="" hidden="0"/>
          <p:cNvSpPr/>
          <p:nvPr isPhoto="0" userDrawn="0"/>
        </p:nvSpPr>
        <p:spPr bwMode="auto">
          <a:xfrm flipH="0" flipV="0">
            <a:off x="11227719" y="5274792"/>
            <a:ext cx="98630"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2107016467" name="" hidden="0"/>
          <p:cNvSpPr/>
          <p:nvPr isPhoto="0" userDrawn="0"/>
        </p:nvSpPr>
        <p:spPr bwMode="auto">
          <a:xfrm rot="3710771" flipH="0" flipV="0">
            <a:off x="3764313" y="-147007"/>
            <a:ext cx="77361"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1827565572" name="" hidden="0"/>
          <p:cNvSpPr/>
          <p:nvPr isPhoto="0" userDrawn="0"/>
        </p:nvSpPr>
        <p:spPr bwMode="auto">
          <a:xfrm flipH="0" flipV="0">
            <a:off x="4927901" y="1002615"/>
            <a:ext cx="96097"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746986392" name="" hidden="0"/>
          <p:cNvSpPr/>
          <p:nvPr isPhoto="0" userDrawn="0"/>
        </p:nvSpPr>
        <p:spPr bwMode="auto">
          <a:xfrm flipH="0" flipV="0">
            <a:off x="5502463" y="452913"/>
            <a:ext cx="127653"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753173099" name="" hidden="0"/>
          <p:cNvPicPr>
            <a:picLocks noChangeAspect="1"/>
          </p:cNvPicPr>
          <p:nvPr isPhoto="0" userDrawn="0"/>
        </p:nvPicPr>
        <p:blipFill>
          <a:blip r:embed="rId4"/>
          <a:srcRect l="7588" t="9844" r="5817" b="10656"/>
          <a:stretch/>
        </p:blipFill>
        <p:spPr bwMode="auto">
          <a:xfrm flipH="0" flipV="0">
            <a:off x="4662561" y="2606329"/>
            <a:ext cx="3405555" cy="3126495"/>
          </a:xfrm>
          <a:prstGeom prst="rect">
            <a:avLst/>
          </a:prstGeom>
        </p:spPr>
      </p:pic>
      <p:sp>
        <p:nvSpPr>
          <p:cNvPr id="1395648924" name="" hidden="0"/>
          <p:cNvSpPr txBox="1"/>
          <p:nvPr isPhoto="0" userDrawn="0"/>
        </p:nvSpPr>
        <p:spPr bwMode="auto">
          <a:xfrm flipH="0" flipV="0">
            <a:off x="2518016" y="1825516"/>
            <a:ext cx="7866783" cy="365795"/>
          </a:xfrm>
          <a:prstGeom prst="rect">
            <a:avLst/>
          </a:prstGeom>
          <a:noFill/>
        </p:spPr>
        <p:txBody>
          <a:bodyPr vertOverflow="overflow" horzOverflow="clip" vert="horz" wrap="none" lIns="91440" tIns="45720" rIns="91440" bIns="45720" numCol="1" spcCol="0" rtlCol="0" fromWordArt="0" anchor="t" anchorCtr="0" forceAA="0" upright="0" compatLnSpc="0">
            <a:spAutoFit/>
          </a:bodyPr>
          <a:p>
            <a:pPr>
              <a:defRPr/>
            </a:pPr>
            <a:r>
              <a:rPr lang="fr-FR" sz="1800" b="1" i="0" u="none" strike="noStrike" cap="none" spc="0">
                <a:solidFill>
                  <a:schemeClr val="accent1"/>
                </a:solidFill>
                <a:latin typeface="Arial"/>
                <a:ea typeface="Arial"/>
                <a:cs typeface="Arial"/>
              </a:rPr>
              <a:t>BILAN ET POINTS D’ACTUALITE DES GROUPES DE TRAVAIL DU RGV</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095089275" name="Image 1" hidden="0"/>
          <p:cNvPicPr>
            <a:picLocks noChangeAspect="1"/>
          </p:cNvPicPr>
          <p:nvPr isPhoto="0" userDrawn="0"/>
        </p:nvPicPr>
        <p:blipFill>
          <a:blip r:embed="rId2"/>
          <a:stretch/>
        </p:blipFill>
        <p:spPr bwMode="auto">
          <a:xfrm flipH="0" flipV="0">
            <a:off x="0" y="12056"/>
            <a:ext cx="1993080" cy="1396281"/>
          </a:xfrm>
          <a:prstGeom prst="rect">
            <a:avLst/>
          </a:prstGeom>
        </p:spPr>
      </p:pic>
      <p:pic>
        <p:nvPicPr>
          <p:cNvPr id="1375663517" name="Image 8" hidden="0"/>
          <p:cNvPicPr>
            <a:picLocks noChangeAspect="1"/>
          </p:cNvPicPr>
          <p:nvPr isPhoto="0" userDrawn="0"/>
        </p:nvPicPr>
        <p:blipFill>
          <a:blip r:embed="rId3"/>
          <a:stretch/>
        </p:blipFill>
        <p:spPr bwMode="auto">
          <a:xfrm flipH="0" flipV="0">
            <a:off x="10240149" y="163356"/>
            <a:ext cx="1675040" cy="546840"/>
          </a:xfrm>
          <a:prstGeom prst="rect">
            <a:avLst/>
          </a:prstGeom>
        </p:spPr>
      </p:pic>
      <p:graphicFrame>
        <p:nvGraphicFramePr>
          <p:cNvPr id="446273463" name="Tableau 2" hidden="0"/>
          <p:cNvGraphicFramePr>
            <a:graphicFrameLocks xmlns:a="http://schemas.openxmlformats.org/drawingml/2006/main"/>
          </p:cNvGraphicFramePr>
          <p:nvPr isPhoto="0" userDrawn="0"/>
        </p:nvGraphicFramePr>
        <p:xfrm>
          <a:off x="157178" y="475733"/>
          <a:ext cx="11224436" cy="7181635"/>
        </p:xfrm>
        <a:graphic>
          <a:graphicData uri="http://schemas.openxmlformats.org/drawingml/2006/table">
            <a:tbl>
              <a:tblPr firstRow="0" firstCol="0" lastRow="0" lastCol="0" bandRow="0" bandCol="0"/>
              <a:tblGrid>
                <a:gridCol w="12034821"/>
              </a:tblGrid>
              <a:tr h="327334">
                <a:tc>
                  <a:txBody>
                    <a:bodyPr/>
                    <a:p>
                      <a:pPr>
                        <a:defRPr/>
                      </a:pPr>
                      <a:endParaRPr lang="fr-FR" sz="2000">
                        <a:latin typeface="Calibri"/>
                      </a:endParaRPr>
                    </a:p>
                  </a:txBody>
                  <a:tcPr marL="0" marR="0" marT="58485" marB="0">
                    <a:lnL w="12699" algn="ctr">
                      <a:noFill/>
                    </a:lnL>
                    <a:lnR w="12699" algn="ctr">
                      <a:noFill/>
                    </a:lnR>
                    <a:lnT w="12699" algn="ctr">
                      <a:noFill/>
                    </a:lnT>
                    <a:lnB w="12699" algn="ctr">
                      <a:noFill/>
                    </a:lnB>
                    <a:noFill/>
                  </a:tcPr>
                </a:tc>
              </a:tr>
              <a:tr h="1261100">
                <a:tc>
                  <a:txBody>
                    <a:bodyPr/>
                    <a:p>
                      <a:pPr>
                        <a:defRPr/>
                      </a:pPr>
                      <a:endParaRPr/>
                    </a:p>
                  </a:txBody>
                  <a:tcPr marL="116970" marR="116970" marT="0" marB="58485">
                    <a:lnL w="12699" algn="ctr">
                      <a:noFill/>
                    </a:lnL>
                    <a:lnR w="12699" algn="ctr">
                      <a:noFill/>
                    </a:lnR>
                    <a:lnT w="12699" algn="ctr">
                      <a:noFill/>
                    </a:lnT>
                    <a:lnB w="12699" algn="ctr">
                      <a:noFill/>
                    </a:lnB>
                    <a:noFill/>
                  </a:tcPr>
                </a:tc>
              </a:tr>
              <a:tr h="327334">
                <a:tc>
                  <a:txBody>
                    <a:bodyPr/>
                    <a:p>
                      <a:pPr marL="0" indent="0">
                        <a:buFontTx/>
                        <a:buNone/>
                        <a:defRPr/>
                      </a:pPr>
                      <a:endParaRPr lang="fr-FR" sz="2000">
                        <a:latin typeface="Calibri"/>
                      </a:endParaRPr>
                    </a:p>
                  </a:txBody>
                  <a:tcPr marL="0" marR="0" marT="58485" marB="0">
                    <a:lnL w="12699" algn="ctr">
                      <a:noFill/>
                    </a:lnL>
                    <a:lnR w="12699" algn="ctr">
                      <a:noFill/>
                    </a:lnR>
                    <a:lnT w="12699" algn="ctr">
                      <a:noFill/>
                    </a:lnT>
                    <a:lnB w="12699" algn="ctr">
                      <a:noFill/>
                    </a:lnB>
                    <a:noFill/>
                  </a:tcPr>
                </a:tc>
              </a:tr>
              <a:tr h="3142362">
                <a:tc>
                  <a:txBody>
                    <a:bodyPr/>
                    <a:p>
                      <a:pPr marL="0" indent="0" algn="l">
                        <a:buFontTx/>
                        <a:buNone/>
                        <a:defRPr/>
                      </a:pPr>
                      <a:r>
                        <a:rPr lang="fr-FR" sz="1600" b="1" i="0" u="none" strike="noStrike" cap="none" spc="0">
                          <a:solidFill>
                            <a:schemeClr val="accent1"/>
                          </a:solidFill>
                          <a:latin typeface="Arial"/>
                          <a:ea typeface="Arial"/>
                          <a:cs typeface="Arial"/>
                        </a:rPr>
                        <a:t>LES NOUVELLES ACTIONS A PORTER DANS LE CADRE DU RESEAU</a:t>
                      </a:r>
                      <a:endParaRPr sz="1600" b="1" i="0" u="sng" strike="noStrike" cap="none" spc="0">
                        <a:solidFill>
                          <a:schemeClr val="accent1"/>
                        </a:solidFill>
                        <a:latin typeface="Calibri"/>
                        <a:ea typeface="Calibri"/>
                        <a:cs typeface="Calibri"/>
                      </a:endParaRPr>
                    </a:p>
                    <a:p>
                      <a:pPr>
                        <a:defRPr/>
                      </a:pPr>
                      <a:endParaRPr sz="1050" b="1" i="0" u="none">
                        <a:solidFill>
                          <a:srgbClr val="626262"/>
                        </a:solidFill>
                        <a:latin typeface="Arial"/>
                        <a:ea typeface="Arial"/>
                        <a:cs typeface="Arial"/>
                      </a:endParaRPr>
                    </a:p>
                    <a:p>
                      <a:pPr>
                        <a:defRPr/>
                      </a:pPr>
                      <a:r>
                        <a:rPr sz="1800" b="1" i="0" u="none">
                          <a:solidFill>
                            <a:schemeClr val="tx1"/>
                          </a:solidFill>
                          <a:latin typeface="Arial"/>
                          <a:ea typeface="Arial"/>
                          <a:cs typeface="Arial"/>
                        </a:rPr>
                        <a:t>Les nouveaux projets possibles</a:t>
                      </a:r>
                      <a:endParaRPr sz="1200" b="1" i="0" u="none">
                        <a:solidFill>
                          <a:schemeClr val="tx1"/>
                        </a:solidFill>
                        <a:latin typeface="Arial"/>
                        <a:ea typeface="Arial"/>
                        <a:cs typeface="Arial"/>
                      </a:endParaRPr>
                    </a:p>
                    <a:p>
                      <a:pPr>
                        <a:defRPr/>
                      </a:pPr>
                      <a:endParaRPr sz="1050" b="1" i="0" u="none">
                        <a:solidFill>
                          <a:srgbClr val="626262"/>
                        </a:solidFill>
                        <a:latin typeface="Arial"/>
                        <a:ea typeface="Arial"/>
                        <a:cs typeface="Arial"/>
                      </a:endParaRPr>
                    </a:p>
                    <a:p>
                      <a:pPr>
                        <a:defRPr/>
                      </a:pPr>
                      <a:r>
                        <a:rPr sz="1400" b="1" i="0" u="none">
                          <a:solidFill>
                            <a:srgbClr val="C00000"/>
                          </a:solidFill>
                          <a:latin typeface="Arial"/>
                          <a:ea typeface="Arial"/>
                          <a:cs typeface="Arial"/>
                        </a:rPr>
                        <a:t>Plan Vélo : Echanges des données de mobilités douces</a:t>
                      </a:r>
                      <a:endParaRPr sz="1400" b="1" i="0" u="none">
                        <a:solidFill>
                          <a:srgbClr val="626262"/>
                        </a:solidFill>
                        <a:latin typeface="Arial"/>
                        <a:ea typeface="Arial"/>
                        <a:cs typeface="Arial"/>
                      </a:endParaRPr>
                    </a:p>
                    <a:p>
                      <a:pPr>
                        <a:defRPr/>
                      </a:pPr>
                      <a:endParaRPr sz="1050" b="1" i="0" u="none" strike="noStrike" cap="none" spc="0">
                        <a:solidFill>
                          <a:schemeClr val="accent2"/>
                        </a:solidFill>
                        <a:latin typeface="Arial"/>
                        <a:ea typeface="Arial"/>
                        <a:cs typeface="Arial"/>
                      </a:endParaRPr>
                    </a:p>
                    <a:p>
                      <a:pPr>
                        <a:defRPr/>
                      </a:pPr>
                      <a:r>
                        <a:rPr lang="fr-FR" sz="1050" b="1" i="0" u="none" strike="noStrike" cap="none" spc="0">
                          <a:solidFill>
                            <a:schemeClr val="accent2"/>
                          </a:solidFill>
                          <a:latin typeface="Arial"/>
                          <a:ea typeface="Arial"/>
                          <a:cs typeface="Arial"/>
                        </a:rPr>
                        <a:t>           CDVAR, </a:t>
                      </a:r>
                      <a:r>
                        <a:rPr lang="fr-FR" sz="1050" b="1" i="0" u="none" strike="noStrike" cap="none" spc="0">
                          <a:solidFill>
                            <a:schemeClr val="accent2"/>
                          </a:solidFill>
                          <a:latin typeface="Arial"/>
                          <a:ea typeface="Arial"/>
                          <a:cs typeface="Arial"/>
                        </a:rPr>
                        <a:t>Yannick Daniel</a:t>
                      </a:r>
                      <a:endParaRPr lang="fr-FR" sz="1050" b="1" i="0" u="none" strike="noStrike" cap="none" spc="0">
                        <a:solidFill>
                          <a:schemeClr val="accent2"/>
                        </a:solidFill>
                        <a:latin typeface="Arial"/>
                        <a:ea typeface="Arial"/>
                        <a:cs typeface="Arial"/>
                      </a:endParaRPr>
                    </a:p>
                    <a:p>
                      <a:pPr>
                        <a:defRPr/>
                      </a:pPr>
                      <a:endParaRPr sz="1050" b="1" i="0" u="none">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endParaRPr lang="fr-FR" sz="1050" b="1" i="0" u="none" strike="noStrike" cap="none" spc="0">
                        <a:solidFill>
                          <a:srgbClr val="626262"/>
                        </a:solidFill>
                        <a:latin typeface="Arial"/>
                        <a:ea typeface="Arial"/>
                        <a:cs typeface="Arial"/>
                      </a:endParaRPr>
                    </a:p>
                    <a:p>
                      <a:pPr>
                        <a:defRPr/>
                      </a:pPr>
                      <a:r>
                        <a:rPr lang="fr-FR" sz="1050" b="0" i="0" u="none" strike="noStrike" cap="none" spc="0">
                          <a:solidFill>
                            <a:schemeClr val="tx1"/>
                          </a:solidFill>
                          <a:latin typeface="Arial"/>
                          <a:ea typeface="Arial"/>
                          <a:cs typeface="Arial"/>
                        </a:rPr>
                        <a:t>Lien :</a:t>
                      </a:r>
                      <a:r>
                        <a:rPr lang="fr-FR" sz="1050" b="1" i="0" u="none" strike="noStrike" cap="none" spc="0">
                          <a:solidFill>
                            <a:srgbClr val="626262"/>
                          </a:solidFill>
                          <a:latin typeface="Arial"/>
                          <a:ea typeface="Arial"/>
                          <a:cs typeface="Arial"/>
                        </a:rPr>
                        <a:t> </a:t>
                      </a:r>
                      <a:endParaRPr lang="fr-FR" sz="1050" b="1" i="0" u="none" strike="noStrike" cap="none" spc="0">
                        <a:solidFill>
                          <a:srgbClr val="626262"/>
                        </a:solidFill>
                        <a:latin typeface="Arial"/>
                        <a:ea typeface="Arial"/>
                        <a:cs typeface="Arial"/>
                      </a:endParaRPr>
                    </a:p>
                    <a:p>
                      <a:pPr>
                        <a:defRPr/>
                      </a:pPr>
                      <a:r>
                        <a:rPr lang="fr-FR" sz="1050" b="1" i="0" u="sng" strike="noStrike" cap="none" spc="0">
                          <a:solidFill>
                            <a:srgbClr val="626262"/>
                          </a:solidFill>
                          <a:latin typeface="Arial"/>
                          <a:ea typeface="Arial"/>
                          <a:cs typeface="Arial"/>
                          <a:hlinkClick r:id="rId4" tooltip="https://nextcloud.crige-paca.org/index.php/apps/onlyoffice/s/FZWRfJZSgHDPBRY?fileId=72899"/>
                        </a:rPr>
                        <a:t>https://nextcloud.crige-paca.org/index.php/apps/onlyoffice/s/FZWRfJZSgHDPBRY?fileId=72899</a:t>
                      </a:r>
                      <a:endParaRPr lang="fr-FR" sz="1050" b="1" i="0" u="none" strike="noStrike" cap="none" spc="0">
                        <a:solidFill>
                          <a:srgbClr val="626262"/>
                        </a:solidFill>
                        <a:latin typeface="Arial"/>
                        <a:ea typeface="Arial"/>
                        <a:cs typeface="Arial"/>
                      </a:endParaRPr>
                    </a:p>
                    <a:p>
                      <a:pPr>
                        <a:defRPr/>
                      </a:pPr>
                      <a:endParaRPr sz="1050" b="1" i="0" u="none">
                        <a:solidFill>
                          <a:srgbClr val="C00000"/>
                        </a:solidFill>
                        <a:latin typeface="Arial"/>
                        <a:ea typeface="Arial"/>
                        <a:cs typeface="Arial"/>
                      </a:endParaRPr>
                    </a:p>
                    <a:p>
                      <a:pPr>
                        <a:defRPr/>
                      </a:pPr>
                      <a:endParaRPr sz="1050" b="1" i="0" u="none">
                        <a:solidFill>
                          <a:srgbClr val="C00000"/>
                        </a:solidFill>
                        <a:latin typeface="Arial"/>
                        <a:ea typeface="Arial"/>
                        <a:cs typeface="Arial"/>
                      </a:endParaRPr>
                    </a:p>
                    <a:p>
                      <a:pPr>
                        <a:defRPr/>
                      </a:pPr>
                      <a:endParaRPr sz="1050" b="1" i="0" u="none">
                        <a:solidFill>
                          <a:srgbClr val="C00000"/>
                        </a:solidFill>
                        <a:latin typeface="Arial"/>
                        <a:ea typeface="Arial"/>
                        <a:cs typeface="Arial"/>
                      </a:endParaRPr>
                    </a:p>
                  </a:txBody>
                  <a:tcPr marL="116970" marR="116970" marT="0" marB="58485">
                    <a:lnL w="12699" algn="ctr">
                      <a:noFill/>
                    </a:lnL>
                    <a:lnR w="12699" algn="ctr">
                      <a:noFill/>
                    </a:lnR>
                    <a:lnT w="12699" algn="ctr">
                      <a:noFill/>
                    </a:lnT>
                    <a:lnB w="12699" algn="ctr">
                      <a:noFill/>
                    </a:lnB>
                    <a:noFill/>
                  </a:tcPr>
                </a:tc>
              </a:tr>
              <a:tr h="866931">
                <a:tc>
                  <a:txBody>
                    <a:bodyPr/>
                    <a:p>
                      <a:pPr marL="342900" indent="-342900" algn="l">
                        <a:spcBef>
                          <a:spcPts val="599"/>
                        </a:spcBef>
                        <a:spcAft>
                          <a:spcPts val="599"/>
                        </a:spcAft>
                        <a:buFont typeface="Arial"/>
                        <a:buChar char="•"/>
                        <a:defRPr/>
                      </a:pPr>
                      <a:endParaRPr lang="fr-FR" sz="2000">
                        <a:solidFill>
                          <a:srgbClr val="202020"/>
                        </a:solidFill>
                        <a:latin typeface="Calibri"/>
                      </a:endParaRPr>
                    </a:p>
                  </a:txBody>
                  <a:tcPr marL="116970" marR="116970" marT="0" marB="58485">
                    <a:lnL w="12699" algn="ctr">
                      <a:noFill/>
                    </a:lnL>
                    <a:lnR w="12699" algn="ctr">
                      <a:noFill/>
                    </a:lnR>
                    <a:lnT w="12699" algn="ctr">
                      <a:noFill/>
                    </a:lnT>
                    <a:lnB w="12699" algn="ctr">
                      <a:noFill/>
                    </a:lnB>
                    <a:noFill/>
                  </a:tcPr>
                </a:tc>
              </a:tr>
            </a:tbl>
          </a:graphicData>
        </a:graphic>
      </p:graphicFrame>
      <p:sp>
        <p:nvSpPr>
          <p:cNvPr id="1057049005" name="" hidden="0"/>
          <p:cNvSpPr txBox="1"/>
          <p:nvPr isPhoto="0" userDrawn="0"/>
        </p:nvSpPr>
        <p:spPr bwMode="auto">
          <a:xfrm flipH="0" flipV="0">
            <a:off x="3154180" y="163353"/>
            <a:ext cx="6314396" cy="94491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ctr">
              <a:defRPr/>
            </a:pPr>
            <a:r>
              <a:rPr lang="fr-FR" sz="2800" b="1" i="0" u="none" strike="noStrike" cap="none" spc="0">
                <a:solidFill>
                  <a:srgbClr val="202020"/>
                </a:solidFill>
                <a:latin typeface="Calibri"/>
                <a:ea typeface="Calibri"/>
                <a:cs typeface="Calibri"/>
              </a:rPr>
              <a:t>Rencontre du Réseau Géomatique Varois</a:t>
            </a:r>
            <a:endParaRPr sz="2800" b="1" i="0">
              <a:solidFill>
                <a:srgbClr val="202020"/>
              </a:solidFill>
              <a:latin typeface="Calibri"/>
            </a:endParaRPr>
          </a:p>
          <a:p>
            <a:pPr algn="ctr">
              <a:defRPr/>
            </a:pPr>
            <a:r>
              <a:rPr lang="fr-FR" sz="2800" b="1" i="0" u="none" strike="noStrike" cap="none" spc="0">
                <a:solidFill>
                  <a:srgbClr val="800080"/>
                </a:solidFill>
                <a:latin typeface="Calibri"/>
                <a:ea typeface="Calibri"/>
                <a:cs typeface="Calibri"/>
              </a:rPr>
              <a:t>JEUDI 27 JUIN 2024</a:t>
            </a:r>
            <a:endParaRPr sz="2800" b="1" i="0">
              <a:solidFill>
                <a:srgbClr val="202020"/>
              </a:solidFill>
              <a:latin typeface="Calibri"/>
            </a:endParaRPr>
          </a:p>
        </p:txBody>
      </p:sp>
      <p:sp>
        <p:nvSpPr>
          <p:cNvPr id="1369494676" name="" hidden="0"/>
          <p:cNvSpPr/>
          <p:nvPr isPhoto="0" userDrawn="0"/>
        </p:nvSpPr>
        <p:spPr bwMode="auto">
          <a:xfrm flipH="0" flipV="0">
            <a:off x="11162442" y="4846067"/>
            <a:ext cx="142994"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832747520" name="" hidden="0"/>
          <p:cNvSpPr/>
          <p:nvPr isPhoto="0" userDrawn="0"/>
        </p:nvSpPr>
        <p:spPr bwMode="auto">
          <a:xfrm>
            <a:off x="10677478" y="6469571"/>
            <a:ext cx="254916"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1618163098" name="" hidden="0"/>
          <p:cNvPicPr>
            <a:picLocks noChangeAspect="1"/>
          </p:cNvPicPr>
          <p:nvPr isPhoto="0" userDrawn="0"/>
        </p:nvPicPr>
        <p:blipFill>
          <a:blip r:embed="rId5"/>
          <a:srcRect l="0" t="0" r="0" b="7670"/>
          <a:stretch/>
        </p:blipFill>
        <p:spPr bwMode="auto">
          <a:xfrm flipH="0" flipV="0">
            <a:off x="9034940" y="3423011"/>
            <a:ext cx="3006521" cy="1992958"/>
          </a:xfrm>
          <a:prstGeom prst="rect">
            <a:avLst/>
          </a:prstGeom>
        </p:spPr>
      </p:pic>
      <p:sp>
        <p:nvSpPr>
          <p:cNvPr id="666116388" name="" hidden="0"/>
          <p:cNvSpPr/>
          <p:nvPr isPhoto="0" userDrawn="0"/>
        </p:nvSpPr>
        <p:spPr bwMode="auto">
          <a:xfrm rot="5399976" flipH="0" flipV="0">
            <a:off x="2531396" y="3355025"/>
            <a:ext cx="670150" cy="2263860"/>
          </a:xfrm>
          <a:prstGeom prst="bentUpArrow">
            <a:avLst>
              <a:gd name="adj1" fmla="val 25000"/>
              <a:gd name="adj2" fmla="val 26395"/>
              <a:gd name="adj3" fmla="val 25000"/>
            </a:avLst>
          </a:prstGeom>
          <a:solidFill>
            <a:schemeClr val="accent2">
              <a:lumMod val="60000"/>
              <a:lumOff val="40000"/>
            </a:schemeClr>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1336501150" name="" hidden="0"/>
          <p:cNvSpPr txBox="1"/>
          <p:nvPr isPhoto="0" userDrawn="0"/>
        </p:nvSpPr>
        <p:spPr bwMode="auto">
          <a:xfrm flipH="0" flipV="0">
            <a:off x="4130463" y="3686837"/>
            <a:ext cx="4851126" cy="1600236"/>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defRPr/>
            </a:pPr>
            <a:r>
              <a:rPr lang="fr-FR" sz="1100" b="1" i="0" u="none" strike="noStrike" cap="none" spc="0">
                <a:solidFill>
                  <a:srgbClr val="304E4E"/>
                </a:solidFill>
                <a:latin typeface="Noto Serif Sinhala"/>
                <a:ea typeface="Noto Serif Sinhala"/>
                <a:cs typeface="Noto Serif Sinhala"/>
              </a:rPr>
              <a:t>ENJEUX : </a:t>
            </a:r>
            <a:endParaRPr sz="1100" b="1" i="0" u="none">
              <a:solidFill>
                <a:srgbClr val="304E4E"/>
              </a:solidFill>
              <a:latin typeface="Noto Serif Sinhala"/>
              <a:ea typeface="Noto Serif Sinhala"/>
              <a:cs typeface="Noto Serif Sinhala"/>
            </a:endParaRPr>
          </a:p>
          <a:p>
            <a:pPr>
              <a:defRPr/>
            </a:pPr>
            <a:endParaRPr sz="1100" b="1" i="0" u="none">
              <a:solidFill>
                <a:srgbClr val="304E4E"/>
              </a:solidFill>
              <a:latin typeface="Noto Serif Sinhala"/>
              <a:ea typeface="Noto Serif Sinhala"/>
              <a:cs typeface="Noto Serif Sinhala"/>
            </a:endParaRPr>
          </a:p>
          <a:p>
            <a:pPr marL="245328" indent="-245328">
              <a:buFont typeface="Arial"/>
              <a:buChar char="•"/>
              <a:defRPr/>
            </a:pPr>
            <a:r>
              <a:rPr lang="fr-FR" sz="1100" b="1" i="0" u="none" strike="noStrike" cap="none" spc="0">
                <a:solidFill>
                  <a:srgbClr val="304E4E"/>
                </a:solidFill>
                <a:latin typeface="Noto Serif Sinhala"/>
                <a:ea typeface="Noto Serif Sinhala"/>
                <a:cs typeface="Noto Serif Sinhala"/>
              </a:rPr>
              <a:t>La question de la mobilité douce (aménagements cyclables) ne s’arrête aux limites de chaque territoire,</a:t>
            </a:r>
            <a:endParaRPr sz="1100" b="1" i="0" u="none">
              <a:solidFill>
                <a:srgbClr val="304E4E"/>
              </a:solidFill>
              <a:latin typeface="Noto Serif Sinhala"/>
              <a:ea typeface="Noto Serif Sinhala"/>
              <a:cs typeface="Noto Serif Sinhala"/>
            </a:endParaRPr>
          </a:p>
          <a:p>
            <a:pPr marL="245328" indent="-245328">
              <a:buFont typeface="Arial"/>
              <a:buChar char="•"/>
              <a:defRPr/>
            </a:pPr>
            <a:endParaRPr sz="1100" b="1" i="0" u="none">
              <a:solidFill>
                <a:srgbClr val="304E4E"/>
              </a:solidFill>
              <a:latin typeface="Noto Serif Sinhala"/>
              <a:ea typeface="Noto Serif Sinhala"/>
              <a:cs typeface="Noto Serif Sinhala"/>
            </a:endParaRPr>
          </a:p>
          <a:p>
            <a:pPr marL="245328" indent="-245328">
              <a:buFont typeface="Arial"/>
              <a:buChar char="•"/>
              <a:defRPr/>
            </a:pPr>
            <a:r>
              <a:rPr lang="fr-FR" sz="1100" b="1" i="0" u="none" strike="noStrike" cap="none" spc="0">
                <a:solidFill>
                  <a:srgbClr val="304E4E"/>
                </a:solidFill>
                <a:latin typeface="Noto Serif Sinhala"/>
                <a:ea typeface="Noto Serif Sinhala"/>
                <a:cs typeface="Noto Serif Sinhala"/>
              </a:rPr>
              <a:t>La question de la mobilité douce (aménagements cyclables) sur un même territoire peut concerner plusieurs gestionnaires,</a:t>
            </a:r>
            <a:endParaRPr sz="1100" b="1" i="0" u="none" strike="noStrike" cap="none" spc="0">
              <a:solidFill>
                <a:srgbClr val="304E4E"/>
              </a:solidFill>
              <a:latin typeface="Noto Serif Sinhala"/>
              <a:ea typeface="Noto Serif Sinhala"/>
              <a:cs typeface="Noto Serif Sinhala"/>
            </a:endParaRPr>
          </a:p>
          <a:p>
            <a:pPr marL="245328" indent="-245328">
              <a:buFont typeface="Arial"/>
              <a:buChar char="•"/>
              <a:defRPr/>
            </a:pPr>
            <a:endParaRPr sz="1100" b="1" i="0" u="none">
              <a:solidFill>
                <a:srgbClr val="304E4E"/>
              </a:solidFill>
              <a:latin typeface="Noto Serif Sinhala"/>
              <a:ea typeface="Noto Serif Sinhala"/>
              <a:cs typeface="Noto Serif Sinhala"/>
            </a:endParaRPr>
          </a:p>
          <a:p>
            <a:pPr marL="206777" indent="-206777">
              <a:buFont typeface="Arial"/>
              <a:buChar char="•"/>
              <a:defRPr/>
            </a:pPr>
            <a:r>
              <a:rPr lang="fr-FR" sz="1100" b="1" i="0" u="none" strike="noStrike" cap="none" spc="0">
                <a:solidFill>
                  <a:srgbClr val="304E4E"/>
                </a:solidFill>
                <a:latin typeface="Noto Serif Sinhala"/>
                <a:ea typeface="Noto Serif Sinhala"/>
                <a:cs typeface="Noto Serif Sinhala"/>
              </a:rPr>
              <a:t>La donnée doit être disponible et mise à jour,</a:t>
            </a:r>
            <a:endParaRPr sz="1100" b="1" i="0" u="none">
              <a:solidFill>
                <a:srgbClr val="304E4E"/>
              </a:solidFill>
              <a:latin typeface="Noto Serif Sinhala"/>
              <a:ea typeface="Noto Serif Sinhala"/>
              <a:cs typeface="Noto Serif Sinhala"/>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ONLYOFFICE/7.1.1.23</Application>
  <DocSecurity>0</DocSecurity>
  <PresentationFormat>Grand écran</PresentationFormat>
  <Paragraphs>0</Paragraphs>
  <Slides>14</Slides>
  <Notes>14</Notes>
  <HiddenSlides>0</HiddenSlides>
  <MMClips>2</MMClips>
  <ScaleCrop>0</ScaleCrop>
  <HeadingPairs>
    <vt:vector size="4" baseType="variant">
      <vt:variant>
        <vt:lpstr>Theme</vt:lpstr>
      </vt:variant>
      <vt:variant>
        <vt:i4>1</vt:i4>
      </vt:variant>
      <vt:variant>
        <vt:lpstr>Slide Titles</vt:lpstr>
      </vt:variant>
      <vt:variant>
        <vt:i4>14</vt:i4>
      </vt:variant>
    </vt:vector>
  </HeadingPairs>
  <TitlesOfParts>
    <vt:vector size="1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Romain</dc:creator>
  <cp:keywords/>
  <dc:description/>
  <dc:identifier/>
  <dc:language/>
  <cp:lastModifiedBy>null</cp:lastModifiedBy>
  <cp:revision>42</cp:revision>
  <dcterms:created xsi:type="dcterms:W3CDTF">2021-04-15T23:33:53Z</dcterms:created>
  <dcterms:modified xsi:type="dcterms:W3CDTF">2024-07-26T06:18:19Z</dcterms:modified>
  <cp:category/>
  <cp:contentStatus/>
  <cp:version/>
</cp:coreProperties>
</file>