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12192000" cy="6858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presProps" Target="presProps.xml" /><Relationship Id="rId16" Type="http://schemas.openxmlformats.org/officeDocument/2006/relationships/tableStyles" Target="tableStyles.xml" /><Relationship Id="rId17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Diapositive de titr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Sous-titr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sp>
        <p:nvSpPr>
          <p:cNvPr id="4" name="Espace réservé de la date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70482351-9EC7-F740-85F8-9DD16C3BAD33}" type="datetimeFigureOut">
              <a:rPr lang="fr-FR"/>
              <a:t/>
            </a:fld>
            <a:endParaRPr lang="fr-FR"/>
          </a:p>
        </p:txBody>
      </p:sp>
      <p:sp>
        <p:nvSpPr>
          <p:cNvPr id="5" name="Espace réservé du pied de page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ACFCCB2B-C068-A04F-B0A3-ECA1EE7CBF05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Titre et texte vertical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vertical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>
              <a:defRPr/>
            </a:pPr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e la date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70482351-9EC7-F740-85F8-9DD16C3BAD33}" type="datetimeFigureOut">
              <a:rPr lang="fr-FR"/>
              <a:t/>
            </a:fld>
            <a:endParaRPr lang="fr-FR"/>
          </a:p>
        </p:txBody>
      </p:sp>
      <p:sp>
        <p:nvSpPr>
          <p:cNvPr id="5" name="Espace réservé du pied de page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ACFCCB2B-C068-A04F-B0A3-ECA1EE7CBF05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Titre vertical et text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vertical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vertical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e la date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70482351-9EC7-F740-85F8-9DD16C3BAD33}" type="datetimeFigureOut">
              <a:rPr lang="fr-FR"/>
              <a:t/>
            </a:fld>
            <a:endParaRPr lang="fr-FR"/>
          </a:p>
        </p:txBody>
      </p:sp>
      <p:sp>
        <p:nvSpPr>
          <p:cNvPr id="5" name="Espace réservé du pied de page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ACFCCB2B-C068-A04F-B0A3-ECA1EE7CBF05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re et contenu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contenu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e la date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70482351-9EC7-F740-85F8-9DD16C3BAD33}" type="datetimeFigureOut">
              <a:rPr lang="fr-FR"/>
              <a:t/>
            </a:fld>
            <a:endParaRPr lang="fr-FR"/>
          </a:p>
        </p:txBody>
      </p:sp>
      <p:sp>
        <p:nvSpPr>
          <p:cNvPr id="5" name="Espace réservé du pied de page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ACFCCB2B-C068-A04F-B0A3-ECA1EE7CBF05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Titre de sec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e la date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70482351-9EC7-F740-85F8-9DD16C3BAD33}" type="datetimeFigureOut">
              <a:rPr lang="fr-FR"/>
              <a:t/>
            </a:fld>
            <a:endParaRPr lang="fr-FR"/>
          </a:p>
        </p:txBody>
      </p:sp>
      <p:sp>
        <p:nvSpPr>
          <p:cNvPr id="5" name="Espace réservé du pied de page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ACFCCB2B-C068-A04F-B0A3-ECA1EE7CBF05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Deux contenus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contenu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>
              <a:defRPr/>
            </a:pPr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u contenu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>
              <a:defRPr/>
            </a:pPr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  <a:endParaRPr/>
          </a:p>
        </p:txBody>
      </p:sp>
      <p:sp>
        <p:nvSpPr>
          <p:cNvPr id="5" name="Espace réservé de la date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70482351-9EC7-F740-85F8-9DD16C3BAD33}" type="datetimeFigureOut">
              <a:rPr lang="fr-FR"/>
              <a:t/>
            </a:fld>
            <a:endParaRPr lang="fr-FR"/>
          </a:p>
        </p:txBody>
      </p:sp>
      <p:sp>
        <p:nvSpPr>
          <p:cNvPr id="6" name="Espace réservé du pied de page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ACFCCB2B-C068-A04F-B0A3-ECA1EE7CBF05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Comparais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>
              <a:defRPr/>
            </a:pPr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u contenu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>
              <a:defRPr/>
            </a:pPr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  <a:endParaRPr/>
          </a:p>
        </p:txBody>
      </p:sp>
      <p:sp>
        <p:nvSpPr>
          <p:cNvPr id="5" name="Espace réservé du texte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>
              <a:defRPr/>
            </a:pPr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u contenu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>
              <a:defRPr/>
            </a:pPr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  <a:endParaRPr/>
          </a:p>
        </p:txBody>
      </p:sp>
      <p:sp>
        <p:nvSpPr>
          <p:cNvPr id="7" name="Espace réservé de la date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70482351-9EC7-F740-85F8-9DD16C3BAD33}" type="datetimeFigureOut">
              <a:rPr lang="fr-FR"/>
              <a:t/>
            </a:fld>
            <a:endParaRPr lang="fr-FR"/>
          </a:p>
        </p:txBody>
      </p:sp>
      <p:sp>
        <p:nvSpPr>
          <p:cNvPr id="8" name="Espace réservé du pied de page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ACFCCB2B-C068-A04F-B0A3-ECA1EE7CBF05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re seul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e la date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70482351-9EC7-F740-85F8-9DD16C3BAD33}" type="datetimeFigureOut">
              <a:rPr lang="fr-FR"/>
              <a:t/>
            </a:fld>
            <a:endParaRPr lang="fr-FR"/>
          </a:p>
        </p:txBody>
      </p:sp>
      <p:sp>
        <p:nvSpPr>
          <p:cNvPr id="4" name="Espace réservé du pied de page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ACFCCB2B-C068-A04F-B0A3-ECA1EE7CBF05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V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70482351-9EC7-F740-85F8-9DD16C3BAD33}" type="datetimeFigureOut">
              <a:rPr lang="fr-FR"/>
              <a:t/>
            </a:fld>
            <a:endParaRPr lang="fr-FR"/>
          </a:p>
        </p:txBody>
      </p:sp>
      <p:sp>
        <p:nvSpPr>
          <p:cNvPr id="3" name="Espace réservé du pied de page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ACFCCB2B-C068-A04F-B0A3-ECA1EE7CBF05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Contenu avec légen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contenu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>
              <a:defRPr/>
            </a:pPr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u texte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defRPr/>
            </a:pPr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  <a:endParaRPr/>
          </a:p>
        </p:txBody>
      </p:sp>
      <p:sp>
        <p:nvSpPr>
          <p:cNvPr id="5" name="Espace réservé de la date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70482351-9EC7-F740-85F8-9DD16C3BAD33}" type="datetimeFigureOut">
              <a:rPr lang="fr-FR"/>
              <a:t/>
            </a:fld>
            <a:endParaRPr lang="fr-FR"/>
          </a:p>
        </p:txBody>
      </p:sp>
      <p:sp>
        <p:nvSpPr>
          <p:cNvPr id="6" name="Espace réservé du pied de page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ACFCCB2B-C068-A04F-B0A3-ECA1EE7CBF05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Image avec légen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pour une image  2" hidden="0"/>
          <p:cNvSpPr>
            <a:spLocks noGrp="1"/>
          </p:cNvSpPr>
          <p:nvPr isPhoto="0" userDrawn="0">
            <p:ph type="pic" idx="1" hasCustomPrompt="0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texte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defRPr/>
            </a:pPr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  <a:endParaRPr/>
          </a:p>
        </p:txBody>
      </p:sp>
      <p:sp>
        <p:nvSpPr>
          <p:cNvPr id="5" name="Espace réservé de la date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70482351-9EC7-F740-85F8-9DD16C3BAD33}" type="datetimeFigureOut">
              <a:rPr lang="fr-FR"/>
              <a:t/>
            </a:fld>
            <a:endParaRPr lang="fr-FR"/>
          </a:p>
        </p:txBody>
      </p:sp>
      <p:sp>
        <p:nvSpPr>
          <p:cNvPr id="6" name="Espace réservé du pied de page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ACFCCB2B-C068-A04F-B0A3-ECA1EE7CBF05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defRPr/>
            </a:pPr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e la date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0482351-9EC7-F740-85F8-9DD16C3BAD33}" type="datetimeFigureOut">
              <a:rPr lang="fr-FR"/>
              <a:t/>
            </a:fld>
            <a:endParaRPr lang="fr-FR"/>
          </a:p>
        </p:txBody>
      </p:sp>
      <p:sp>
        <p:nvSpPr>
          <p:cNvPr id="5" name="Espace réservé du pied de page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CFCCB2B-C068-A04F-B0A3-ECA1EE7CBF05}" type="slidenum">
              <a:rPr lang="fr-FR"/>
              <a:t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hyperlink" Target="https://www.ign.fr/institut/un-jumeau-numerique-de-la-france-pour-piloter-la-transition-ecologique" TargetMode="External"/><Relationship Id="rId7" Type="http://schemas.openxmlformats.org/officeDocument/2006/relationships/hyperlink" Target="https://www.ign.fr/reperes/la-recherche-au-defi-du-jumeau-numerique-de-la-france" TargetMode="External"/><Relationship Id="rId8" Type="http://schemas.openxmlformats.org/officeDocument/2006/relationships/hyperlink" Target="https://www.youtube.com/watch?v=4jT9FGDCd30" TargetMode="External"/><Relationship Id="rId9" Type="http://schemas.openxmlformats.org/officeDocument/2006/relationships/hyperlink" Target="https://www.youtube.com/watch?v=Bor0OmNbpUs" TargetMode="External"/><Relationship Id="rId10" Type="http://schemas.openxmlformats.org/officeDocument/2006/relationships/hyperlink" Target="mailto:sebastien.bourdeau@ign.fr" TargetMode="External"/><Relationship Id="rId11" Type="http://schemas.openxmlformats.org/officeDocument/2006/relationships/hyperlink" Target="mailto:provence-alpes-cote-d-azur@ign.fr" TargetMode="Externa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jp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jpg"/><Relationship Id="rId12" Type="http://schemas.openxmlformats.org/officeDocument/2006/relationships/image" Target="../media/image14.png"/><Relationship Id="rId13" Type="http://schemas.openxmlformats.org/officeDocument/2006/relationships/image" Target="../media/image15.jpg"/><Relationship Id="rId14" Type="http://schemas.openxmlformats.org/officeDocument/2006/relationships/image" Target="../media/image16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7.jpg"/><Relationship Id="rId7" Type="http://schemas.openxmlformats.org/officeDocument/2006/relationships/image" Target="../media/image18.jpg"/><Relationship Id="rId8" Type="http://schemas.openxmlformats.org/officeDocument/2006/relationships/image" Target="../media/image19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20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hyperlink" Target="https://www.demarches-simplifiees.fr/commencer/appel-a-communs-jumeau-numerique-de-la-france-et-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82962434" name="Image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12056"/>
            <a:ext cx="1993080" cy="1396281"/>
          </a:xfrm>
          <a:prstGeom prst="rect">
            <a:avLst/>
          </a:prstGeom>
        </p:spPr>
      </p:pic>
      <p:pic>
        <p:nvPicPr>
          <p:cNvPr id="1960062376" name="Image 8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0240149" y="163356"/>
            <a:ext cx="1675040" cy="546840"/>
          </a:xfrm>
          <a:prstGeom prst="rect">
            <a:avLst/>
          </a:prstGeom>
        </p:spPr>
      </p:pic>
      <p:sp>
        <p:nvSpPr>
          <p:cNvPr id="521521668" name="Rectangle 1" hidden="0"/>
          <p:cNvSpPr>
            <a:spLocks noChangeArrowheads="1"/>
          </p:cNvSpPr>
          <p:nvPr isPhoto="0" userDrawn="0"/>
        </p:nvSpPr>
        <p:spPr bwMode="auto">
          <a:xfrm>
            <a:off x="2508249" y="1825624"/>
            <a:ext cx="12191999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/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lang="fr-FR" sz="1800" b="0" i="0" u="none" strike="noStrike" cap="none">
                <a:ln>
                  <a:noFill/>
                </a:ln>
                <a:solidFill>
                  <a:schemeClr val="tx1"/>
                </a:solidFill>
                <a:latin typeface="Arial"/>
              </a:rPr>
            </a:b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6" name="ZoneTexte 5" hidden="0"/>
          <p:cNvSpPr txBox="1"/>
          <p:nvPr isPhoto="0" userDrawn="0"/>
        </p:nvSpPr>
        <p:spPr bwMode="auto">
          <a:xfrm>
            <a:off x="1187777" y="1490857"/>
            <a:ext cx="9813303" cy="126188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fr-FR" sz="3800">
                <a:solidFill>
                  <a:srgbClr val="FF0080"/>
                </a:solidFill>
                <a:latin typeface="Marianne ExtraBold"/>
              </a:rPr>
              <a:t>Le jumeau numérique de la France </a:t>
            </a:r>
            <a:endParaRPr/>
          </a:p>
          <a:p>
            <a:pPr algn="ctr">
              <a:defRPr/>
            </a:pPr>
            <a:r>
              <a:rPr lang="fr-FR" sz="3800">
                <a:solidFill>
                  <a:srgbClr val="FF0080"/>
                </a:solidFill>
                <a:latin typeface="Marianne ExtraBold"/>
              </a:rPr>
              <a:t>et de ses territoires</a:t>
            </a:r>
            <a:endParaRPr/>
          </a:p>
        </p:txBody>
      </p:sp>
      <p:pic>
        <p:nvPicPr>
          <p:cNvPr id="7" name="Image 4" hidden="0"/>
          <p:cNvPicPr/>
          <p:nvPr isPhoto="0" userDrawn="0"/>
        </p:nvPicPr>
        <p:blipFill>
          <a:blip r:embed="rId4"/>
          <a:stretch/>
        </p:blipFill>
        <p:spPr bwMode="auto">
          <a:xfrm>
            <a:off x="4606032" y="3573454"/>
            <a:ext cx="2830253" cy="868512"/>
          </a:xfrm>
          <a:prstGeom prst="rect">
            <a:avLst/>
          </a:prstGeom>
          <a:ln w="0">
            <a:noFill/>
          </a:ln>
        </p:spPr>
      </p:pic>
      <p:pic>
        <p:nvPicPr>
          <p:cNvPr id="8" name="Picture 2" descr="inr_logo_rouge_300.jpg" hidden="0"/>
          <p:cNvPicPr/>
          <p:nvPr isPhoto="0" userDrawn="0"/>
        </p:nvPicPr>
        <p:blipFill>
          <a:blip r:embed="rId5"/>
          <a:stretch/>
        </p:blipFill>
        <p:spPr bwMode="auto">
          <a:xfrm>
            <a:off x="8409696" y="3573454"/>
            <a:ext cx="1724119" cy="752474"/>
          </a:xfrm>
          <a:prstGeom prst="rect">
            <a:avLst/>
          </a:prstGeom>
          <a:ln w="0">
            <a:noFill/>
          </a:ln>
        </p:spPr>
      </p:pic>
      <p:pic>
        <p:nvPicPr>
          <p:cNvPr id="9" name="Image" descr="Image" hidden="0"/>
          <p:cNvPicPr>
            <a:picLocks noChangeAspect="1"/>
          </p:cNvPicPr>
          <p:nvPr isPhoto="0" userDrawn="0"/>
        </p:nvPicPr>
        <p:blipFill>
          <a:blip r:embed="rId6"/>
          <a:srcRect l="0" t="0" r="2528" b="0"/>
          <a:stretch/>
        </p:blipFill>
        <p:spPr bwMode="auto">
          <a:xfrm>
            <a:off x="1645648" y="3384728"/>
            <a:ext cx="1935752" cy="10032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 9" hidden="0"/>
          <p:cNvPicPr>
            <a:picLocks noChangeAspect="1"/>
          </p:cNvPicPr>
          <p:nvPr isPhoto="0" userDrawn="0"/>
        </p:nvPicPr>
        <p:blipFill>
          <a:blip r:embed="rId7"/>
          <a:stretch/>
        </p:blipFill>
        <p:spPr bwMode="auto">
          <a:xfrm flipV="1">
            <a:off x="550863" y="6415768"/>
            <a:ext cx="10914380" cy="60521"/>
          </a:xfrm>
          <a:prstGeom prst="rect">
            <a:avLst/>
          </a:prstGeom>
        </p:spPr>
      </p:pic>
      <p:sp>
        <p:nvSpPr>
          <p:cNvPr id="11" name="Espace réservé du pied de page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581400" y="6471764"/>
            <a:ext cx="5029200" cy="365125"/>
          </a:xfrm>
        </p:spPr>
        <p:txBody>
          <a:bodyPr/>
          <a:lstStyle/>
          <a:p>
            <a:pPr>
              <a:defRPr/>
            </a:pPr>
            <a:r>
              <a:rPr lang="fr-FR"/>
              <a:t>Jumeau numérique de la France et des territoires</a:t>
            </a:r>
            <a:endParaRPr/>
          </a:p>
        </p:txBody>
      </p:sp>
      <p:sp>
        <p:nvSpPr>
          <p:cNvPr id="12" name="Rectangle 11" hidden="0"/>
          <p:cNvSpPr/>
          <p:nvPr isPhoto="0" userDrawn="0"/>
        </p:nvSpPr>
        <p:spPr bwMode="auto">
          <a:xfrm>
            <a:off x="952378" y="5232796"/>
            <a:ext cx="1014794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ctr">
              <a:defRPr/>
            </a:pPr>
            <a:r>
              <a:rPr lang="fr-FR" sz="2800" b="1">
                <a:ln w="0"/>
                <a:gradFill>
                  <a:gsLst>
                    <a:gs pos="0">
                      <a:srgbClr val="004F8A"/>
                    </a:gs>
                    <a:gs pos="50000">
                      <a:schemeClr val="bg1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Marianne"/>
              </a:rPr>
              <a:t>Vers u</a:t>
            </a:r>
            <a:r>
              <a:rPr lang="fr-FR" sz="2800" b="1" cap="none" spc="0">
                <a:ln w="0"/>
                <a:gradFill>
                  <a:gsLst>
                    <a:gs pos="0">
                      <a:srgbClr val="004F8A"/>
                    </a:gs>
                    <a:gs pos="50000">
                      <a:schemeClr val="bg1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Marianne"/>
              </a:rPr>
              <a:t>ne « équipe de France » des jumeaux numériques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95604326" name="Image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12056"/>
            <a:ext cx="1993080" cy="1396281"/>
          </a:xfrm>
          <a:prstGeom prst="rect">
            <a:avLst/>
          </a:prstGeom>
        </p:spPr>
      </p:pic>
      <p:pic>
        <p:nvPicPr>
          <p:cNvPr id="2086675963" name="Image 8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0240149" y="231392"/>
            <a:ext cx="1675040" cy="546840"/>
          </a:xfrm>
          <a:prstGeom prst="rect">
            <a:avLst/>
          </a:prstGeom>
        </p:spPr>
      </p:pic>
      <p:pic>
        <p:nvPicPr>
          <p:cNvPr id="5" name="Image 4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 flipV="1">
            <a:off x="550863" y="6415768"/>
            <a:ext cx="10914380" cy="60521"/>
          </a:xfrm>
          <a:prstGeom prst="rect">
            <a:avLst/>
          </a:prstGeom>
        </p:spPr>
      </p:pic>
      <p:sp>
        <p:nvSpPr>
          <p:cNvPr id="6" name="Espace réservé du pied de page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581400" y="6471764"/>
            <a:ext cx="5029200" cy="365125"/>
          </a:xfrm>
        </p:spPr>
        <p:txBody>
          <a:bodyPr/>
          <a:lstStyle/>
          <a:p>
            <a:pPr>
              <a:defRPr/>
            </a:pPr>
            <a:r>
              <a:rPr lang="fr-FR"/>
              <a:t>Jumeau numérique de la France et des territoires</a:t>
            </a:r>
            <a:endParaRPr/>
          </a:p>
        </p:txBody>
      </p:sp>
      <p:pic>
        <p:nvPicPr>
          <p:cNvPr id="8" name="Image 7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>
            <a:off x="4277851" y="285266"/>
            <a:ext cx="3400425" cy="676275"/>
          </a:xfrm>
          <a:prstGeom prst="rect">
            <a:avLst/>
          </a:prstGeom>
        </p:spPr>
      </p:pic>
      <p:sp>
        <p:nvSpPr>
          <p:cNvPr id="12" name="Rectangle 11" hidden="0"/>
          <p:cNvSpPr/>
          <p:nvPr isPhoto="0" userDrawn="0"/>
        </p:nvSpPr>
        <p:spPr bwMode="auto">
          <a:xfrm>
            <a:off x="309205" y="3464899"/>
            <a:ext cx="2186232" cy="1780504"/>
          </a:xfrm>
          <a:prstGeom prst="rect">
            <a:avLst/>
          </a:prstGeom>
          <a:solidFill>
            <a:srgbClr val="4285F4">
              <a:alpha val="41961"/>
            </a:srgbClr>
          </a:solidFill>
          <a:ln>
            <a:solidFill>
              <a:srgbClr val="2E60B3">
                <a:alpha val="4392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b="1"/>
          </a:p>
        </p:txBody>
      </p:sp>
      <p:sp>
        <p:nvSpPr>
          <p:cNvPr id="13" name="Rectangle 12" hidden="0"/>
          <p:cNvSpPr/>
          <p:nvPr isPhoto="0" userDrawn="0"/>
        </p:nvSpPr>
        <p:spPr bwMode="auto">
          <a:xfrm>
            <a:off x="309208" y="2881040"/>
            <a:ext cx="2186230" cy="5595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b="1"/>
          </a:p>
        </p:txBody>
      </p:sp>
      <p:sp>
        <p:nvSpPr>
          <p:cNvPr id="14" name="ZoneTexte 13" hidden="0"/>
          <p:cNvSpPr txBox="1"/>
          <p:nvPr isPhoto="0" userDrawn="0"/>
        </p:nvSpPr>
        <p:spPr bwMode="auto">
          <a:xfrm>
            <a:off x="333223" y="2983985"/>
            <a:ext cx="2186232" cy="217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fr-FR" sz="1600" b="1" i="0">
                <a:solidFill>
                  <a:srgbClr val="333333"/>
                </a:solidFill>
                <a:latin typeface="Marianne"/>
              </a:rPr>
              <a:t>Cas d’usage n°1</a:t>
            </a:r>
            <a:endParaRPr/>
          </a:p>
          <a:p>
            <a:pPr algn="ctr">
              <a:defRPr/>
            </a:pPr>
            <a:endParaRPr lang="fr-FR" sz="1200" b="1" i="0">
              <a:solidFill>
                <a:srgbClr val="333333"/>
              </a:solidFill>
              <a:latin typeface="Marianne"/>
            </a:endParaRPr>
          </a:p>
          <a:p>
            <a:pPr algn="ctr">
              <a:defRPr/>
            </a:pPr>
            <a:endParaRPr lang="fr-FR" sz="1200" b="1">
              <a:solidFill>
                <a:srgbClr val="333333"/>
              </a:solidFill>
              <a:latin typeface="Marianne"/>
            </a:endParaRPr>
          </a:p>
          <a:p>
            <a:pPr algn="ctr">
              <a:defRPr/>
            </a:pPr>
            <a:r>
              <a:rPr lang="fr-FR" b="1" i="0">
                <a:solidFill>
                  <a:srgbClr val="333333"/>
                </a:solidFill>
                <a:latin typeface="Marianne"/>
              </a:rPr>
              <a:t>Planification écologique et aménagement durable des territoires</a:t>
            </a:r>
            <a:endParaRPr/>
          </a:p>
        </p:txBody>
      </p:sp>
      <p:sp>
        <p:nvSpPr>
          <p:cNvPr id="15" name="Rectangle 14" hidden="0"/>
          <p:cNvSpPr/>
          <p:nvPr isPhoto="0" userDrawn="0"/>
        </p:nvSpPr>
        <p:spPr bwMode="auto">
          <a:xfrm>
            <a:off x="2666726" y="2881040"/>
            <a:ext cx="2186228" cy="569119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16" name="Groupe 15" hidden="0"/>
          <p:cNvGrpSpPr/>
          <p:nvPr isPhoto="0" userDrawn="0"/>
        </p:nvGrpSpPr>
        <p:grpSpPr bwMode="auto">
          <a:xfrm>
            <a:off x="2666725" y="2994432"/>
            <a:ext cx="2199050" cy="2250975"/>
            <a:chOff x="2595705" y="2631961"/>
            <a:chExt cx="1845204" cy="1928620"/>
          </a:xfrm>
        </p:grpSpPr>
        <p:sp>
          <p:nvSpPr>
            <p:cNvPr id="17" name="Rectangle 16" hidden="0"/>
            <p:cNvSpPr/>
            <p:nvPr isPhoto="0" userDrawn="0"/>
          </p:nvSpPr>
          <p:spPr bwMode="auto">
            <a:xfrm>
              <a:off x="2595705" y="3035057"/>
              <a:ext cx="1834445" cy="1525523"/>
            </a:xfrm>
            <a:prstGeom prst="rect">
              <a:avLst/>
            </a:prstGeom>
            <a:solidFill>
              <a:srgbClr val="0097A7">
                <a:alpha val="41961"/>
              </a:srgb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8" name="ZoneTexte 17" hidden="0"/>
            <p:cNvSpPr txBox="1"/>
            <p:nvPr isPhoto="0" userDrawn="0"/>
          </p:nvSpPr>
          <p:spPr bwMode="auto">
            <a:xfrm>
              <a:off x="2606463" y="2631961"/>
              <a:ext cx="1834446" cy="11998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  <a:defRPr/>
              </a:pPr>
              <a:r>
                <a:rPr lang="fr-FR" sz="1600" b="1" i="0">
                  <a:solidFill>
                    <a:srgbClr val="333333"/>
                  </a:solidFill>
                  <a:latin typeface="Marianne"/>
                </a:rPr>
                <a:t>Cas d’usage n°2 </a:t>
              </a:r>
              <a:endParaRPr lang="fr-FR" sz="1600" b="1">
                <a:solidFill>
                  <a:srgbClr val="333333"/>
                </a:solidFill>
                <a:latin typeface="Marianne"/>
              </a:endParaRPr>
            </a:p>
            <a:p>
              <a:pPr algn="ctr">
                <a:defRPr/>
              </a:pPr>
              <a:endParaRPr lang="fr-FR" sz="1400" b="1" i="0">
                <a:solidFill>
                  <a:srgbClr val="333333"/>
                </a:solidFill>
                <a:latin typeface="Marianne"/>
              </a:endParaRPr>
            </a:p>
            <a:p>
              <a:pPr algn="ctr">
                <a:defRPr/>
              </a:pPr>
              <a:endParaRPr lang="fr-FR" sz="1400" b="1">
                <a:solidFill>
                  <a:srgbClr val="333333"/>
                </a:solidFill>
                <a:latin typeface="Marianne"/>
              </a:endParaRPr>
            </a:p>
            <a:p>
              <a:pPr algn="ctr">
                <a:defRPr/>
              </a:pPr>
              <a:r>
                <a:rPr lang="fr-FR" b="1" i="0">
                  <a:solidFill>
                    <a:srgbClr val="333333"/>
                  </a:solidFill>
                  <a:latin typeface="Marianne"/>
                </a:rPr>
                <a:t>Gestion du littoral</a:t>
              </a:r>
              <a:endParaRPr/>
            </a:p>
          </p:txBody>
        </p:sp>
      </p:grpSp>
      <p:grpSp>
        <p:nvGrpSpPr>
          <p:cNvPr id="19" name="Groupe 18" hidden="0"/>
          <p:cNvGrpSpPr/>
          <p:nvPr isPhoto="0" userDrawn="0"/>
        </p:nvGrpSpPr>
        <p:grpSpPr bwMode="auto">
          <a:xfrm>
            <a:off x="5024240" y="2881040"/>
            <a:ext cx="2186229" cy="2364363"/>
            <a:chOff x="5309154" y="2534808"/>
            <a:chExt cx="1623342" cy="2025771"/>
          </a:xfrm>
        </p:grpSpPr>
        <p:sp>
          <p:nvSpPr>
            <p:cNvPr id="20" name="Rectangle 19" hidden="0"/>
            <p:cNvSpPr/>
            <p:nvPr isPhoto="0" userDrawn="0"/>
          </p:nvSpPr>
          <p:spPr bwMode="auto">
            <a:xfrm>
              <a:off x="5309154" y="3035059"/>
              <a:ext cx="1595989" cy="1525520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45098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1" name="Rectangle 20" hidden="0"/>
            <p:cNvSpPr/>
            <p:nvPr isPhoto="0" userDrawn="0"/>
          </p:nvSpPr>
          <p:spPr bwMode="auto">
            <a:xfrm>
              <a:off x="5309155" y="2534808"/>
              <a:ext cx="1595989" cy="47943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2" name="ZoneTexte 21" hidden="0"/>
            <p:cNvSpPr txBox="1"/>
            <p:nvPr isPhoto="0" userDrawn="0"/>
          </p:nvSpPr>
          <p:spPr bwMode="auto">
            <a:xfrm>
              <a:off x="5336507" y="2631826"/>
              <a:ext cx="1595989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fr-FR" b="1">
                  <a:solidFill>
                    <a:srgbClr val="333333"/>
                  </a:solidFill>
                  <a:latin typeface="Marianne"/>
                </a:rPr>
                <a:t>Cas d’usage n°3 </a:t>
              </a:r>
              <a:endParaRPr/>
            </a:p>
            <a:p>
              <a:pPr algn="ctr">
                <a:defRPr/>
              </a:pPr>
              <a:endParaRPr lang="fr-FR" b="1">
                <a:solidFill>
                  <a:srgbClr val="333333"/>
                </a:solidFill>
                <a:latin typeface="Marianne"/>
              </a:endParaRPr>
            </a:p>
            <a:p>
              <a:pPr algn="ctr">
                <a:defRPr/>
              </a:pPr>
              <a:endParaRPr lang="fr-FR" b="1">
                <a:solidFill>
                  <a:srgbClr val="333333"/>
                </a:solidFill>
                <a:latin typeface="Marianne"/>
              </a:endParaRPr>
            </a:p>
            <a:p>
              <a:pPr algn="ctr">
                <a:defRPr/>
              </a:pPr>
              <a:r>
                <a:rPr lang="fr-FR" b="1">
                  <a:solidFill>
                    <a:srgbClr val="333333"/>
                  </a:solidFill>
                  <a:latin typeface="Marianne"/>
                </a:rPr>
                <a:t>Agriculture</a:t>
              </a:r>
              <a:endParaRPr/>
            </a:p>
          </p:txBody>
        </p:sp>
      </p:grpSp>
      <p:grpSp>
        <p:nvGrpSpPr>
          <p:cNvPr id="23" name="Groupe 22" hidden="0"/>
          <p:cNvGrpSpPr/>
          <p:nvPr isPhoto="0" userDrawn="0"/>
        </p:nvGrpSpPr>
        <p:grpSpPr bwMode="auto">
          <a:xfrm>
            <a:off x="7214288" y="2881040"/>
            <a:ext cx="2140581" cy="2364363"/>
            <a:chOff x="7471397" y="2534808"/>
            <a:chExt cx="1797039" cy="2025771"/>
          </a:xfrm>
        </p:grpSpPr>
        <p:sp>
          <p:nvSpPr>
            <p:cNvPr id="24" name="Rectangle 23" hidden="0"/>
            <p:cNvSpPr/>
            <p:nvPr isPhoto="0" userDrawn="0"/>
          </p:nvSpPr>
          <p:spPr bwMode="auto">
            <a:xfrm>
              <a:off x="7591825" y="3035059"/>
              <a:ext cx="1595989" cy="1525520"/>
            </a:xfrm>
            <a:prstGeom prst="rect">
              <a:avLst/>
            </a:prstGeom>
            <a:solidFill>
              <a:srgbClr val="00B050">
                <a:alpha val="45098"/>
              </a:srgb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5" name="Rectangle 24" hidden="0"/>
            <p:cNvSpPr/>
            <p:nvPr isPhoto="0" userDrawn="0"/>
          </p:nvSpPr>
          <p:spPr bwMode="auto">
            <a:xfrm>
              <a:off x="7591826" y="2534808"/>
              <a:ext cx="1595989" cy="479432"/>
            </a:xfrm>
            <a:prstGeom prst="rect">
              <a:avLst/>
            </a:prstGeom>
            <a:solidFill>
              <a:srgbClr val="278505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6" name="ZoneTexte 25" hidden="0"/>
            <p:cNvSpPr txBox="1"/>
            <p:nvPr isPhoto="0" userDrawn="0"/>
          </p:nvSpPr>
          <p:spPr bwMode="auto">
            <a:xfrm>
              <a:off x="7471397" y="2632337"/>
              <a:ext cx="1797039" cy="10284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fr-FR" b="1">
                  <a:solidFill>
                    <a:srgbClr val="333333"/>
                  </a:solidFill>
                  <a:latin typeface="Marianne"/>
                </a:rPr>
                <a:t>Cas d’usage n°4 </a:t>
              </a:r>
              <a:endParaRPr/>
            </a:p>
            <a:p>
              <a:pPr algn="ctr">
                <a:defRPr/>
              </a:pPr>
              <a:endParaRPr lang="fr-FR" b="1">
                <a:solidFill>
                  <a:srgbClr val="333333"/>
                </a:solidFill>
                <a:latin typeface="Marianne"/>
              </a:endParaRPr>
            </a:p>
            <a:p>
              <a:pPr algn="ctr">
                <a:defRPr/>
              </a:pPr>
              <a:endParaRPr lang="fr-FR" b="1">
                <a:solidFill>
                  <a:srgbClr val="333333"/>
                </a:solidFill>
                <a:latin typeface="Marianne"/>
              </a:endParaRPr>
            </a:p>
            <a:p>
              <a:pPr algn="ctr">
                <a:defRPr/>
              </a:pPr>
              <a:r>
                <a:rPr lang="fr-FR" b="1">
                  <a:solidFill>
                    <a:srgbClr val="333333"/>
                  </a:solidFill>
                  <a:latin typeface="Marianne"/>
                </a:rPr>
                <a:t>Forêts</a:t>
              </a:r>
              <a:endParaRPr/>
            </a:p>
          </p:txBody>
        </p:sp>
      </p:grpSp>
      <p:sp>
        <p:nvSpPr>
          <p:cNvPr id="27" name="Rectangle 26" hidden="0"/>
          <p:cNvSpPr/>
          <p:nvPr isPhoto="0" userDrawn="0"/>
        </p:nvSpPr>
        <p:spPr bwMode="auto">
          <a:xfrm>
            <a:off x="9508634" y="3464903"/>
            <a:ext cx="2149566" cy="1780500"/>
          </a:xfrm>
          <a:prstGeom prst="rect">
            <a:avLst/>
          </a:prstGeom>
          <a:solidFill>
            <a:srgbClr val="C683C9">
              <a:alpha val="44706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8" name="Rectangle 27" hidden="0"/>
          <p:cNvSpPr/>
          <p:nvPr isPhoto="0" userDrawn="0"/>
        </p:nvSpPr>
        <p:spPr bwMode="auto">
          <a:xfrm>
            <a:off x="9508634" y="2881039"/>
            <a:ext cx="2149566" cy="559565"/>
          </a:xfrm>
          <a:prstGeom prst="rect">
            <a:avLst/>
          </a:prstGeom>
          <a:solidFill>
            <a:srgbClr val="C08BC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9" name="ZoneTexte 28" hidden="0"/>
          <p:cNvSpPr txBox="1"/>
          <p:nvPr isPhoto="0" userDrawn="0"/>
        </p:nvSpPr>
        <p:spPr bwMode="auto">
          <a:xfrm>
            <a:off x="9521455" y="2983985"/>
            <a:ext cx="2149566" cy="2337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b="1">
                <a:solidFill>
                  <a:srgbClr val="333333"/>
                </a:solidFill>
                <a:latin typeface="Marianne"/>
              </a:rPr>
              <a:t>Cas d’usage n°5 </a:t>
            </a:r>
            <a:endParaRPr/>
          </a:p>
          <a:p>
            <a:pPr algn="ctr">
              <a:defRPr/>
            </a:pPr>
            <a:endParaRPr lang="fr-FR" b="1">
              <a:solidFill>
                <a:srgbClr val="333333"/>
              </a:solidFill>
              <a:latin typeface="Marianne"/>
            </a:endParaRPr>
          </a:p>
          <a:p>
            <a:pPr algn="ctr">
              <a:defRPr/>
            </a:pPr>
            <a:endParaRPr lang="fr-FR" b="1">
              <a:solidFill>
                <a:srgbClr val="333333"/>
              </a:solidFill>
              <a:latin typeface="Marianne"/>
            </a:endParaRPr>
          </a:p>
          <a:p>
            <a:pPr algn="ctr">
              <a:defRPr/>
            </a:pPr>
            <a:r>
              <a:rPr lang="fr-FR" b="1">
                <a:solidFill>
                  <a:srgbClr val="333333"/>
                </a:solidFill>
                <a:latin typeface="Marianne"/>
              </a:rPr>
              <a:t>Propagation d’épidémie et épidémiologie d’intervention</a:t>
            </a:r>
            <a:endParaRPr/>
          </a:p>
        </p:txBody>
      </p:sp>
      <p:sp>
        <p:nvSpPr>
          <p:cNvPr id="30" name="Titre 8" hidden="0"/>
          <p:cNvSpPr txBox="1"/>
          <p:nvPr isPhoto="0" userDrawn="0"/>
        </p:nvSpPr>
        <p:spPr bwMode="auto">
          <a:xfrm>
            <a:off x="720263" y="1132197"/>
            <a:ext cx="10515600" cy="10341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4000">
                <a:solidFill>
                  <a:srgbClr val="FF0080"/>
                </a:solidFill>
                <a:latin typeface="Marianne ExtraBold"/>
              </a:rPr>
              <a:t>Familles de cas d’usage proposés</a:t>
            </a:r>
            <a:endParaRPr lang="fr-FR" sz="4000">
              <a:latin typeface="Marianne Extra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95604326" name="Image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12056"/>
            <a:ext cx="1993080" cy="1396281"/>
          </a:xfrm>
          <a:prstGeom prst="rect">
            <a:avLst/>
          </a:prstGeom>
        </p:spPr>
      </p:pic>
      <p:pic>
        <p:nvPicPr>
          <p:cNvPr id="2086675963" name="Image 8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0240149" y="231392"/>
            <a:ext cx="1675040" cy="546840"/>
          </a:xfrm>
          <a:prstGeom prst="rect">
            <a:avLst/>
          </a:prstGeom>
        </p:spPr>
      </p:pic>
      <p:pic>
        <p:nvPicPr>
          <p:cNvPr id="5" name="Image 4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 flipV="1">
            <a:off x="550863" y="6415768"/>
            <a:ext cx="10914380" cy="60521"/>
          </a:xfrm>
          <a:prstGeom prst="rect">
            <a:avLst/>
          </a:prstGeom>
        </p:spPr>
      </p:pic>
      <p:sp>
        <p:nvSpPr>
          <p:cNvPr id="6" name="Espace réservé du pied de page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581400" y="6471764"/>
            <a:ext cx="5029200" cy="365125"/>
          </a:xfrm>
        </p:spPr>
        <p:txBody>
          <a:bodyPr/>
          <a:lstStyle/>
          <a:p>
            <a:pPr>
              <a:defRPr/>
            </a:pPr>
            <a:r>
              <a:rPr lang="fr-FR"/>
              <a:t>Jumeau numérique de la France et des territoires</a:t>
            </a:r>
            <a:endParaRPr/>
          </a:p>
        </p:txBody>
      </p:sp>
      <p:pic>
        <p:nvPicPr>
          <p:cNvPr id="8" name="Image 7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>
            <a:off x="4277851" y="285266"/>
            <a:ext cx="3400425" cy="676275"/>
          </a:xfrm>
          <a:prstGeom prst="rect">
            <a:avLst/>
          </a:prstGeom>
        </p:spPr>
      </p:pic>
      <p:sp>
        <p:nvSpPr>
          <p:cNvPr id="7" name="Titre 1" hidden="0"/>
          <p:cNvSpPr txBox="1"/>
          <p:nvPr isPhoto="0" userDrawn="0"/>
        </p:nvSpPr>
        <p:spPr bwMode="auto">
          <a:xfrm>
            <a:off x="838200" y="1029810"/>
            <a:ext cx="10515600" cy="10341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4800">
                <a:solidFill>
                  <a:srgbClr val="FF0080"/>
                </a:solidFill>
                <a:latin typeface="Marianne ExtraBold"/>
              </a:rPr>
              <a:t>Pourquoi contribuer ?</a:t>
            </a:r>
            <a:endParaRPr lang="fr-FR" sz="3600">
              <a:latin typeface="Marianne ExtraBold"/>
            </a:endParaRPr>
          </a:p>
        </p:txBody>
      </p:sp>
      <p:sp>
        <p:nvSpPr>
          <p:cNvPr id="9" name="Espace réservé du contenu 2" hidden="0"/>
          <p:cNvSpPr txBox="1"/>
          <p:nvPr isPhoto="0" userDrawn="0"/>
        </p:nvSpPr>
        <p:spPr bwMode="auto">
          <a:xfrm>
            <a:off x="335360" y="2559004"/>
            <a:ext cx="11521280" cy="41281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2200">
                <a:solidFill>
                  <a:srgbClr val="A1009A"/>
                </a:solidFill>
                <a:latin typeface="Marianne"/>
                <a:ea typeface="+mn-lt"/>
                <a:cs typeface="+mn-lt"/>
              </a:rPr>
              <a:t>Les besoins exprimés par les usagers pilotes seront traités en </a:t>
            </a:r>
            <a:r>
              <a:rPr lang="fr-FR" sz="2200" b="1">
                <a:solidFill>
                  <a:srgbClr val="A1009A"/>
                </a:solidFill>
                <a:latin typeface="Marianne"/>
                <a:ea typeface="+mn-lt"/>
                <a:cs typeface="+mn-lt"/>
              </a:rPr>
              <a:t>priorité</a:t>
            </a:r>
            <a:r>
              <a:rPr lang="fr-FR" sz="2200">
                <a:solidFill>
                  <a:srgbClr val="A1009A"/>
                </a:solidFill>
                <a:latin typeface="Marianne"/>
                <a:ea typeface="+mn-lt"/>
                <a:cs typeface="+mn-lt"/>
              </a:rPr>
              <a:t>, et ces derniers bénéficieront des services offerts par le jumeau </a:t>
            </a:r>
            <a:r>
              <a:rPr lang="fr-FR" sz="2200" b="1">
                <a:solidFill>
                  <a:srgbClr val="A1009A"/>
                </a:solidFill>
                <a:latin typeface="Marianne"/>
                <a:ea typeface="+mn-lt"/>
                <a:cs typeface="+mn-lt"/>
              </a:rPr>
              <a:t>dès les phases de test</a:t>
            </a:r>
            <a:r>
              <a:rPr lang="fr-FR" sz="2200">
                <a:solidFill>
                  <a:srgbClr val="A1009A"/>
                </a:solidFill>
                <a:latin typeface="Marianne"/>
                <a:ea typeface="+mn-lt"/>
                <a:cs typeface="+mn-lt"/>
              </a:rPr>
              <a:t>.  </a:t>
            </a:r>
            <a:endParaRPr lang="fr-FR" sz="2200"/>
          </a:p>
          <a:p>
            <a:pPr>
              <a:defRPr/>
            </a:pPr>
            <a:endParaRPr lang="fr-FR" sz="2200">
              <a:solidFill>
                <a:srgbClr val="A1009A"/>
              </a:solidFill>
              <a:latin typeface="Marianne"/>
              <a:cs typeface="Calibri"/>
            </a:endParaRPr>
          </a:p>
          <a:p>
            <a:pPr>
              <a:defRPr/>
            </a:pPr>
            <a:r>
              <a:rPr lang="fr-FR" sz="2200">
                <a:solidFill>
                  <a:srgbClr val="A1009A"/>
                </a:solidFill>
                <a:latin typeface="Marianne"/>
                <a:ea typeface="+mn-lt"/>
                <a:cs typeface="+mn-lt"/>
              </a:rPr>
              <a:t>Le jumeau sera construit en prenant en compte les </a:t>
            </a:r>
            <a:r>
              <a:rPr lang="fr-FR" sz="2200" b="1">
                <a:solidFill>
                  <a:srgbClr val="A1009A"/>
                </a:solidFill>
                <a:latin typeface="Marianne"/>
                <a:ea typeface="+mn-lt"/>
                <a:cs typeface="+mn-lt"/>
              </a:rPr>
              <a:t>spécificités des contributions</a:t>
            </a:r>
            <a:r>
              <a:rPr lang="fr-FR" sz="2200">
                <a:solidFill>
                  <a:srgbClr val="A1009A"/>
                </a:solidFill>
                <a:latin typeface="Marianne"/>
                <a:ea typeface="+mn-lt"/>
                <a:cs typeface="+mn-lt"/>
              </a:rPr>
              <a:t> proposées et les </a:t>
            </a:r>
            <a:r>
              <a:rPr lang="fr-FR" sz="2200" b="1">
                <a:solidFill>
                  <a:srgbClr val="A1009A"/>
                </a:solidFill>
                <a:latin typeface="Marianne"/>
                <a:ea typeface="+mn-lt"/>
                <a:cs typeface="+mn-lt"/>
              </a:rPr>
              <a:t>opportunités </a:t>
            </a:r>
            <a:r>
              <a:rPr lang="fr-FR" sz="2200">
                <a:solidFill>
                  <a:srgbClr val="A1009A"/>
                </a:solidFill>
                <a:latin typeface="Marianne"/>
                <a:ea typeface="+mn-lt"/>
                <a:cs typeface="+mn-lt"/>
              </a:rPr>
              <a:t>d’interconnexion recensées lors de cet appel.  </a:t>
            </a:r>
            <a:endParaRPr/>
          </a:p>
          <a:p>
            <a:pPr>
              <a:defRPr/>
            </a:pPr>
            <a:endParaRPr lang="fr-FR" sz="2200">
              <a:solidFill>
                <a:srgbClr val="A1009A"/>
              </a:solidFill>
              <a:latin typeface="Marianne"/>
              <a:ea typeface="+mn-lt"/>
              <a:cs typeface="+mn-lt"/>
            </a:endParaRPr>
          </a:p>
          <a:p>
            <a:pPr>
              <a:defRPr/>
            </a:pPr>
            <a:r>
              <a:rPr lang="fr-FR" sz="2200">
                <a:solidFill>
                  <a:srgbClr val="A1009A"/>
                </a:solidFill>
                <a:latin typeface="Marianne"/>
                <a:ea typeface="+mn-lt"/>
                <a:cs typeface="+mn-lt"/>
              </a:rPr>
              <a:t>Le jumeau numérique de la France sera une </a:t>
            </a:r>
            <a:r>
              <a:rPr lang="fr-FR" sz="2200" b="1">
                <a:solidFill>
                  <a:srgbClr val="A1009A"/>
                </a:solidFill>
                <a:latin typeface="Marianne"/>
                <a:ea typeface="+mn-lt"/>
                <a:cs typeface="+mn-lt"/>
              </a:rPr>
              <a:t>plateforme de référence</a:t>
            </a:r>
            <a:r>
              <a:rPr lang="fr-FR" sz="2200">
                <a:solidFill>
                  <a:srgbClr val="A1009A"/>
                </a:solidFill>
                <a:latin typeface="Marianne"/>
                <a:ea typeface="+mn-lt"/>
                <a:cs typeface="+mn-lt"/>
              </a:rPr>
              <a:t> et les solutions qui y seront référencées atteindront un </a:t>
            </a:r>
            <a:r>
              <a:rPr lang="fr-FR" sz="2200" b="1">
                <a:solidFill>
                  <a:srgbClr val="A1009A"/>
                </a:solidFill>
                <a:latin typeface="Marianne"/>
                <a:ea typeface="+mn-lt"/>
                <a:cs typeface="+mn-lt"/>
              </a:rPr>
              <a:t>public large</a:t>
            </a:r>
            <a:r>
              <a:rPr lang="fr-FR" sz="2200">
                <a:solidFill>
                  <a:srgbClr val="A1009A"/>
                </a:solidFill>
                <a:latin typeface="Marianne"/>
                <a:ea typeface="+mn-lt"/>
                <a:cs typeface="+mn-lt"/>
              </a:rPr>
              <a:t>. 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95604326" name="Image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12056"/>
            <a:ext cx="1993080" cy="1396281"/>
          </a:xfrm>
          <a:prstGeom prst="rect">
            <a:avLst/>
          </a:prstGeom>
        </p:spPr>
      </p:pic>
      <p:pic>
        <p:nvPicPr>
          <p:cNvPr id="2086675963" name="Image 8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0240149" y="231392"/>
            <a:ext cx="1675040" cy="546840"/>
          </a:xfrm>
          <a:prstGeom prst="rect">
            <a:avLst/>
          </a:prstGeom>
        </p:spPr>
      </p:pic>
      <p:pic>
        <p:nvPicPr>
          <p:cNvPr id="5" name="Image 4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 flipV="1">
            <a:off x="550863" y="6415768"/>
            <a:ext cx="10914380" cy="60521"/>
          </a:xfrm>
          <a:prstGeom prst="rect">
            <a:avLst/>
          </a:prstGeom>
        </p:spPr>
      </p:pic>
      <p:sp>
        <p:nvSpPr>
          <p:cNvPr id="6" name="Espace réservé du pied de page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581400" y="6471764"/>
            <a:ext cx="5029200" cy="365125"/>
          </a:xfrm>
        </p:spPr>
        <p:txBody>
          <a:bodyPr/>
          <a:lstStyle/>
          <a:p>
            <a:pPr>
              <a:defRPr/>
            </a:pPr>
            <a:r>
              <a:rPr lang="fr-FR"/>
              <a:t>Jumeau numérique de la France et des territoires</a:t>
            </a:r>
            <a:endParaRPr/>
          </a:p>
        </p:txBody>
      </p:sp>
      <p:pic>
        <p:nvPicPr>
          <p:cNvPr id="8" name="Image 7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>
            <a:off x="4277851" y="285266"/>
            <a:ext cx="3400425" cy="676275"/>
          </a:xfrm>
          <a:prstGeom prst="rect">
            <a:avLst/>
          </a:prstGeom>
        </p:spPr>
      </p:pic>
      <p:sp>
        <p:nvSpPr>
          <p:cNvPr id="7" name="Titre 1" hidden="0"/>
          <p:cNvSpPr txBox="1"/>
          <p:nvPr isPhoto="0" userDrawn="0"/>
        </p:nvSpPr>
        <p:spPr bwMode="auto">
          <a:xfrm>
            <a:off x="838200" y="1029810"/>
            <a:ext cx="10515600" cy="10341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4000">
                <a:solidFill>
                  <a:srgbClr val="FF0080"/>
                </a:solidFill>
                <a:latin typeface="Marianne ExtraBold"/>
              </a:rPr>
              <a:t>Plus d’informations</a:t>
            </a:r>
            <a:endParaRPr/>
          </a:p>
        </p:txBody>
      </p:sp>
      <p:sp>
        <p:nvSpPr>
          <p:cNvPr id="9" name="ZoneTexte 8" hidden="0"/>
          <p:cNvSpPr txBox="1"/>
          <p:nvPr isPhoto="0" userDrawn="0"/>
        </p:nvSpPr>
        <p:spPr bwMode="auto">
          <a:xfrm>
            <a:off x="227841" y="2027661"/>
            <a:ext cx="11661484" cy="2956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fr-FR">
              <a:solidFill>
                <a:srgbClr val="FF0080"/>
              </a:solidFill>
              <a:latin typeface="Marianne ExtraBold"/>
            </a:endParaRPr>
          </a:p>
          <a:p>
            <a:pPr>
              <a:defRPr/>
            </a:pPr>
            <a:r>
              <a:rPr lang="fr-FR" u="sng">
                <a:hlinkClick r:id="rId6" tooltip="https://www.ign.fr/institut/un-jumeau-numerique-de-la-france-pour-piloter-la-transition-ecologique"/>
              </a:rPr>
              <a:t>Un jumeau numérique de la France pour piloter la transition écologique - Institut – IGN</a:t>
            </a:r>
            <a:endParaRPr lang="fr-FR"/>
          </a:p>
          <a:p>
            <a:pPr>
              <a:defRPr/>
            </a:pPr>
            <a:endParaRPr lang="fr-FR">
              <a:solidFill>
                <a:srgbClr val="FF0080"/>
              </a:solidFill>
              <a:latin typeface="Marianne ExtraBold"/>
            </a:endParaRPr>
          </a:p>
          <a:p>
            <a:pPr>
              <a:defRPr/>
            </a:pPr>
            <a:r>
              <a:rPr lang="fr-FR" u="sng">
                <a:hlinkClick r:id="rId7" tooltip="https://www.ign.fr/reperes/la-recherche-au-defi-du-jumeau-numerique-de-la-france"/>
              </a:rPr>
              <a:t>La recherche au défi du jumeau numérique de la France - Portail IGN – IGN</a:t>
            </a:r>
            <a:endParaRPr lang="fr-FR">
              <a:solidFill>
                <a:srgbClr val="FF0080"/>
              </a:solidFill>
              <a:latin typeface="Marianne ExtraBold"/>
            </a:endParaRPr>
          </a:p>
          <a:p>
            <a:pPr>
              <a:defRPr/>
            </a:pPr>
            <a:endParaRPr lang="fr-FR">
              <a:solidFill>
                <a:srgbClr val="FF0080"/>
              </a:solidFill>
              <a:latin typeface="Marianne ExtraBold"/>
            </a:endParaRPr>
          </a:p>
          <a:p>
            <a:pPr>
              <a:defRPr/>
            </a:pPr>
            <a:r>
              <a:rPr lang="fr-FR">
                <a:solidFill>
                  <a:srgbClr val="FF0080"/>
                </a:solidFill>
                <a:latin typeface="Marianne ExtraBold"/>
              </a:rPr>
              <a:t>Les replay des webinaires « Jumeau Numérique de la France et de ses territoires - appels à communs </a:t>
            </a:r>
            <a:endParaRPr/>
          </a:p>
          <a:p>
            <a:pPr>
              <a:defRPr/>
            </a:pPr>
            <a:endParaRPr sz="800">
              <a:solidFill>
                <a:srgbClr val="FF0080"/>
              </a:solidFill>
              <a:latin typeface="Marianne ExtraBold"/>
            </a:endParaRPr>
          </a:p>
          <a:p>
            <a:pPr marL="285750" indent="-285750">
              <a:buFontTx/>
              <a:buChar char="-"/>
              <a:defRPr/>
            </a:pPr>
            <a:r>
              <a:rPr lang="fr-FR" u="sng">
                <a:solidFill>
                  <a:srgbClr val="0070C0"/>
                </a:solidFill>
                <a:hlinkClick r:id="rId8" tooltip="https://www.youtube.com/watch?v=4jT9FGDCd30"/>
              </a:rPr>
              <a:t>Du 31 mai 2024</a:t>
            </a:r>
            <a:r>
              <a:rPr lang="fr-FR">
                <a:solidFill>
                  <a:srgbClr val="0070C0"/>
                </a:solidFill>
              </a:rPr>
              <a:t> </a:t>
            </a:r>
            <a:endParaRPr/>
          </a:p>
          <a:p>
            <a:pPr marL="285750" indent="-285750">
              <a:buFontTx/>
              <a:buChar char="-"/>
              <a:defRPr/>
            </a:pPr>
            <a:r>
              <a:rPr lang="fr-FR" u="sng">
                <a:solidFill>
                  <a:srgbClr val="0070C0"/>
                </a:solidFill>
                <a:hlinkClick r:id="rId9" tooltip="https://www.youtube.com/watch?v=Bor0OmNbpUs"/>
              </a:rPr>
              <a:t>Du 19 juin 2024</a:t>
            </a:r>
            <a:endParaRPr/>
          </a:p>
          <a:p>
            <a:pPr marL="285750" indent="-285750">
              <a:buFontTx/>
              <a:buChar char="-"/>
              <a:defRPr/>
            </a:pPr>
            <a:endParaRPr lang="fr-FR">
              <a:solidFill>
                <a:srgbClr val="0070C0"/>
              </a:solidFill>
            </a:endParaRPr>
          </a:p>
          <a:p>
            <a:pPr>
              <a:defRPr/>
            </a:pPr>
            <a:r>
              <a:rPr lang="fr-FR" sz="1600" b="0" i="0" u="none" strike="noStrike" cap="none" spc="0">
                <a:solidFill>
                  <a:srgbClr val="FF0080"/>
                </a:solidFill>
                <a:latin typeface="Marianne ExtraBold"/>
                <a:ea typeface="Marianne ExtraBold"/>
                <a:cs typeface="Marianne ExtraBold"/>
              </a:rPr>
              <a:t>Et n’hésitez pas à solliciter l’IGN en local :</a:t>
            </a:r>
            <a:r>
              <a:rPr lang="fr-FR" sz="1800" b="0" i="0" u="none" strike="noStrike" cap="none" spc="0">
                <a:solidFill>
                  <a:srgbClr val="FF0080"/>
                </a:solidFill>
                <a:latin typeface="Marianne ExtraBold"/>
                <a:ea typeface="Marianne ExtraBold"/>
                <a:cs typeface="Marianne ExtraBold"/>
              </a:rPr>
              <a:t> </a:t>
            </a:r>
            <a:r>
              <a:rPr lang="fr-FR" sz="1800" b="0" i="0" u="sng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 tooltip="mailto:sebastien.bourdeau@ign.fr"/>
              </a:rPr>
              <a:t>sebastien.bourdeau@ign.fr</a:t>
            </a:r>
            <a:r>
              <a:rPr lang="fr-FR"/>
              <a:t> </a:t>
            </a:r>
            <a:r>
              <a:rPr lang="fr-FR" sz="1600" b="0" i="0" u="none" strike="noStrike" cap="none" spc="0">
                <a:solidFill>
                  <a:srgbClr val="FF0080"/>
                </a:solidFill>
                <a:latin typeface="Marianne ExtraBold"/>
                <a:ea typeface="Marianne ExtraBold"/>
                <a:cs typeface="Marianne ExtraBold"/>
              </a:rPr>
              <a:t>ou</a:t>
            </a:r>
            <a:r>
              <a:rPr lang="fr-FR"/>
              <a:t> </a:t>
            </a:r>
            <a:r>
              <a:rPr lang="fr-FR" sz="1800" b="0" i="0" u="sng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  <a:hlinkClick r:id="rId11" tooltip="mailto:provence-alpes-cote-d-azur@ign.fr"/>
              </a:rPr>
              <a:t>provence-alpes-cote-d-azur@ign.fr</a:t>
            </a:r>
            <a:endParaRPr lang="fr-FR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75813800" name="Image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12056"/>
            <a:ext cx="1993080" cy="1396281"/>
          </a:xfrm>
          <a:prstGeom prst="rect">
            <a:avLst/>
          </a:prstGeom>
        </p:spPr>
      </p:pic>
      <p:pic>
        <p:nvPicPr>
          <p:cNvPr id="487372143" name="Image 8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0240149" y="163356"/>
            <a:ext cx="1675040" cy="546840"/>
          </a:xfrm>
          <a:prstGeom prst="rect">
            <a:avLst/>
          </a:prstGeom>
        </p:spPr>
      </p:pic>
      <p:sp>
        <p:nvSpPr>
          <p:cNvPr id="245176048" name="Rectangle 1" hidden="0"/>
          <p:cNvSpPr>
            <a:spLocks noChangeArrowheads="1"/>
          </p:cNvSpPr>
          <p:nvPr isPhoto="0" userDrawn="0"/>
        </p:nvSpPr>
        <p:spPr bwMode="auto">
          <a:xfrm>
            <a:off x="2508249" y="1825624"/>
            <a:ext cx="12191999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/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lang="fr-FR" sz="1800" b="0" i="0" u="none" strike="noStrike" cap="none">
                <a:ln>
                  <a:noFill/>
                </a:ln>
                <a:solidFill>
                  <a:schemeClr val="tx1"/>
                </a:solidFill>
                <a:latin typeface="Arial"/>
              </a:rPr>
            </a:b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9" name="ZoneTexte 8" hidden="0"/>
          <p:cNvSpPr txBox="1"/>
          <p:nvPr isPhoto="0" userDrawn="0"/>
        </p:nvSpPr>
        <p:spPr bwMode="auto">
          <a:xfrm>
            <a:off x="540124" y="3868592"/>
            <a:ext cx="3439487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  <a:defRPr/>
            </a:pPr>
            <a:r>
              <a:rPr lang="fr-FR" sz="1800">
                <a:solidFill>
                  <a:srgbClr val="A1009A"/>
                </a:solidFill>
                <a:latin typeface="Marianne Light"/>
              </a:rPr>
              <a:t>Nouvelles réglementations</a:t>
            </a:r>
            <a:endParaRPr/>
          </a:p>
          <a:p>
            <a:pPr marL="285750" indent="-285750">
              <a:spcAft>
                <a:spcPts val="600"/>
              </a:spcAft>
              <a:buFont typeface="Arial"/>
              <a:buChar char="•"/>
              <a:defRPr/>
            </a:pPr>
            <a:r>
              <a:rPr lang="fr-FR">
                <a:solidFill>
                  <a:srgbClr val="A1009A"/>
                </a:solidFill>
                <a:latin typeface="Marianne Light"/>
              </a:rPr>
              <a:t>Préservation de l’environnement</a:t>
            </a:r>
            <a:endParaRPr/>
          </a:p>
          <a:p>
            <a:pPr marL="285750" indent="-285750">
              <a:spcAft>
                <a:spcPts val="600"/>
              </a:spcAft>
              <a:buFont typeface="Arial"/>
              <a:buChar char="•"/>
              <a:defRPr/>
            </a:pPr>
            <a:r>
              <a:rPr lang="fr-FR">
                <a:solidFill>
                  <a:srgbClr val="A1009A"/>
                </a:solidFill>
                <a:latin typeface="Marianne Light"/>
              </a:rPr>
              <a:t>Adaptation au dérèglement climatique</a:t>
            </a:r>
            <a:endParaRPr/>
          </a:p>
          <a:p>
            <a:pPr marL="285750" indent="-285750">
              <a:spcAft>
                <a:spcPts val="600"/>
              </a:spcAft>
              <a:buFont typeface="Arial"/>
              <a:buChar char="•"/>
              <a:defRPr/>
            </a:pPr>
            <a:r>
              <a:rPr lang="fr-FR">
                <a:solidFill>
                  <a:srgbClr val="A1009A"/>
                </a:solidFill>
                <a:latin typeface="Marianne Light"/>
              </a:rPr>
              <a:t>Enjeu de territorialisation des transitions</a:t>
            </a:r>
            <a:endParaRPr lang="fr-FR">
              <a:latin typeface="Marianne Light"/>
            </a:endParaRPr>
          </a:p>
        </p:txBody>
      </p:sp>
      <p:sp>
        <p:nvSpPr>
          <p:cNvPr id="10" name="ZoneTexte 9" hidden="0"/>
          <p:cNvSpPr txBox="1"/>
          <p:nvPr isPhoto="0" userDrawn="0"/>
        </p:nvSpPr>
        <p:spPr bwMode="auto">
          <a:xfrm>
            <a:off x="4357739" y="3868591"/>
            <a:ext cx="3578137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285750" indent="-285750">
              <a:buFont typeface="Arial"/>
              <a:buChar char="•"/>
              <a:defRPr>
                <a:solidFill>
                  <a:srgbClr val="A1009A"/>
                </a:solidFill>
                <a:latin typeface="Marianne Light"/>
              </a:defRPr>
            </a:lvl1pPr>
          </a:lstStyle>
          <a:p>
            <a:pPr>
              <a:spcAft>
                <a:spcPts val="600"/>
              </a:spcAft>
              <a:defRPr/>
            </a:pPr>
            <a:r>
              <a:rPr lang="fr-FR"/>
              <a:t>Anticiper les effets du changement climatique</a:t>
            </a:r>
            <a:endParaRPr/>
          </a:p>
          <a:p>
            <a:pPr>
              <a:spcAft>
                <a:spcPts val="600"/>
              </a:spcAft>
              <a:defRPr/>
            </a:pPr>
            <a:r>
              <a:rPr lang="fr-FR"/>
              <a:t>Simuler des projets (adaptation, aménagement) </a:t>
            </a:r>
            <a:endParaRPr/>
          </a:p>
          <a:p>
            <a:pPr>
              <a:spcAft>
                <a:spcPts val="600"/>
              </a:spcAft>
              <a:defRPr/>
            </a:pPr>
            <a:r>
              <a:rPr lang="fr-FR"/>
              <a:t>Comparer des scénarii d’action</a:t>
            </a:r>
            <a:endParaRPr/>
          </a:p>
          <a:p>
            <a:pPr>
              <a:spcAft>
                <a:spcPts val="600"/>
              </a:spcAft>
              <a:defRPr/>
            </a:pPr>
            <a:r>
              <a:rPr lang="fr-FR"/>
              <a:t>Faciliter une compréhension commune</a:t>
            </a:r>
            <a:endParaRPr/>
          </a:p>
        </p:txBody>
      </p:sp>
      <p:sp>
        <p:nvSpPr>
          <p:cNvPr id="11" name="ZoneTexte 10" hidden="0"/>
          <p:cNvSpPr txBox="1"/>
          <p:nvPr isPhoto="0" userDrawn="0"/>
        </p:nvSpPr>
        <p:spPr bwMode="auto">
          <a:xfrm>
            <a:off x="8216051" y="3868589"/>
            <a:ext cx="3356099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285750" indent="-285750">
              <a:buFont typeface="Arial"/>
              <a:buChar char="•"/>
              <a:defRPr>
                <a:solidFill>
                  <a:srgbClr val="A1009A"/>
                </a:solidFill>
                <a:latin typeface="Marianne Light"/>
              </a:defRPr>
            </a:lvl1pPr>
          </a:lstStyle>
          <a:p>
            <a:pPr>
              <a:spcAft>
                <a:spcPts val="600"/>
              </a:spcAft>
              <a:defRPr/>
            </a:pPr>
            <a:r>
              <a:rPr lang="fr-FR"/>
              <a:t>Socle de données multithématiques</a:t>
            </a:r>
            <a:endParaRPr/>
          </a:p>
          <a:p>
            <a:pPr>
              <a:spcAft>
                <a:spcPts val="600"/>
              </a:spcAft>
              <a:defRPr/>
            </a:pPr>
            <a:r>
              <a:rPr lang="fr-FR"/>
              <a:t>Visualisation immersive</a:t>
            </a:r>
            <a:endParaRPr/>
          </a:p>
          <a:p>
            <a:pPr>
              <a:spcAft>
                <a:spcPts val="600"/>
              </a:spcAft>
              <a:defRPr/>
            </a:pPr>
            <a:r>
              <a:rPr lang="fr-FR"/>
              <a:t>Capacités de simulation</a:t>
            </a:r>
            <a:endParaRPr/>
          </a:p>
          <a:p>
            <a:pPr>
              <a:spcAft>
                <a:spcPts val="600"/>
              </a:spcAft>
              <a:defRPr/>
            </a:pPr>
            <a:r>
              <a:rPr lang="fr-FR"/>
              <a:t>Outil d’aide à la décision et au passage à l’action</a:t>
            </a:r>
            <a:endParaRPr/>
          </a:p>
        </p:txBody>
      </p:sp>
      <p:sp>
        <p:nvSpPr>
          <p:cNvPr id="12" name="ZoneTexte 11" hidden="0"/>
          <p:cNvSpPr txBox="1"/>
          <p:nvPr isPhoto="0" userDrawn="0"/>
        </p:nvSpPr>
        <p:spPr bwMode="auto">
          <a:xfrm>
            <a:off x="623391" y="2856956"/>
            <a:ext cx="3439487" cy="646331"/>
          </a:xfrm>
          <a:prstGeom prst="rect">
            <a:avLst/>
          </a:prstGeom>
          <a:noFill/>
          <a:ln>
            <a:solidFill>
              <a:srgbClr val="A1009A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800">
                <a:solidFill>
                  <a:srgbClr val="A1009A"/>
                </a:solidFill>
                <a:latin typeface="Marianne ExtraBold"/>
              </a:rPr>
              <a:t>1) </a:t>
            </a:r>
            <a:r>
              <a:rPr lang="fr-FR" sz="1800" u="sng">
                <a:solidFill>
                  <a:srgbClr val="A1009A"/>
                </a:solidFill>
                <a:latin typeface="Marianne ExtraBold"/>
              </a:rPr>
              <a:t>Contexte</a:t>
            </a:r>
            <a:r>
              <a:rPr lang="fr-FR" sz="1800">
                <a:solidFill>
                  <a:srgbClr val="A1009A"/>
                </a:solidFill>
                <a:latin typeface="Marianne ExtraBold"/>
              </a:rPr>
              <a:t> : </a:t>
            </a:r>
            <a:endParaRPr/>
          </a:p>
          <a:p>
            <a:pPr>
              <a:defRPr/>
            </a:pPr>
            <a:r>
              <a:rPr lang="fr-FR" sz="1800" i="1">
                <a:solidFill>
                  <a:srgbClr val="A1009A"/>
                </a:solidFill>
                <a:latin typeface="Marianne ExtraBold"/>
              </a:rPr>
              <a:t>Planifier les transitions</a:t>
            </a:r>
            <a:endParaRPr lang="fr-FR" i="1"/>
          </a:p>
        </p:txBody>
      </p:sp>
      <p:sp>
        <p:nvSpPr>
          <p:cNvPr id="13" name="ZoneTexte 12" hidden="0"/>
          <p:cNvSpPr txBox="1"/>
          <p:nvPr isPhoto="0" userDrawn="0"/>
        </p:nvSpPr>
        <p:spPr bwMode="auto">
          <a:xfrm>
            <a:off x="4445760" y="2856955"/>
            <a:ext cx="3439486" cy="646331"/>
          </a:xfrm>
          <a:prstGeom prst="rect">
            <a:avLst/>
          </a:prstGeom>
          <a:noFill/>
          <a:ln>
            <a:solidFill>
              <a:srgbClr val="A1009A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>
                <a:solidFill>
                  <a:srgbClr val="A1009A"/>
                </a:solidFill>
                <a:latin typeface="Marianne ExtraBold"/>
              </a:defRPr>
            </a:lvl1pPr>
          </a:lstStyle>
          <a:p>
            <a:pPr>
              <a:defRPr/>
            </a:pPr>
            <a:r>
              <a:rPr lang="fr-FR"/>
              <a:t>2) </a:t>
            </a:r>
            <a:r>
              <a:rPr lang="fr-FR" u="sng"/>
              <a:t>Besoin</a:t>
            </a:r>
            <a:r>
              <a:rPr lang="fr-FR"/>
              <a:t> : </a:t>
            </a:r>
            <a:endParaRPr/>
          </a:p>
          <a:p>
            <a:pPr>
              <a:defRPr/>
            </a:pPr>
            <a:r>
              <a:rPr lang="fr-FR" i="1"/>
              <a:t>Comprendre et se projeter</a:t>
            </a:r>
            <a:endParaRPr/>
          </a:p>
        </p:txBody>
      </p:sp>
      <p:sp>
        <p:nvSpPr>
          <p:cNvPr id="14" name="ZoneTexte 13" hidden="0"/>
          <p:cNvSpPr txBox="1"/>
          <p:nvPr isPhoto="0" userDrawn="0"/>
        </p:nvSpPr>
        <p:spPr bwMode="auto">
          <a:xfrm>
            <a:off x="8299320" y="2856955"/>
            <a:ext cx="3356099" cy="646331"/>
          </a:xfrm>
          <a:prstGeom prst="rect">
            <a:avLst/>
          </a:prstGeom>
          <a:noFill/>
          <a:ln>
            <a:solidFill>
              <a:srgbClr val="A1009A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>
                <a:solidFill>
                  <a:srgbClr val="A1009A"/>
                </a:solidFill>
                <a:latin typeface="Marianne ExtraBold"/>
              </a:defRPr>
            </a:lvl1pPr>
          </a:lstStyle>
          <a:p>
            <a:pPr>
              <a:defRPr/>
            </a:pPr>
            <a:r>
              <a:rPr lang="fr-FR"/>
              <a:t>3) </a:t>
            </a:r>
            <a:r>
              <a:rPr lang="fr-FR" u="sng"/>
              <a:t>Solution</a:t>
            </a:r>
            <a:r>
              <a:rPr lang="fr-FR"/>
              <a:t> : </a:t>
            </a:r>
            <a:endParaRPr/>
          </a:p>
          <a:p>
            <a:pPr>
              <a:defRPr/>
            </a:pPr>
            <a:r>
              <a:rPr lang="fr-FR" i="1"/>
              <a:t>Le jumeau numérique</a:t>
            </a:r>
            <a:endParaRPr/>
          </a:p>
        </p:txBody>
      </p:sp>
      <p:pic>
        <p:nvPicPr>
          <p:cNvPr id="15" name="Image 14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 flipV="1">
            <a:off x="550863" y="6415768"/>
            <a:ext cx="10914380" cy="60521"/>
          </a:xfrm>
          <a:prstGeom prst="rect">
            <a:avLst/>
          </a:prstGeom>
        </p:spPr>
      </p:pic>
      <p:sp>
        <p:nvSpPr>
          <p:cNvPr id="16" name="Espace réservé du pied de page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581400" y="6471764"/>
            <a:ext cx="5029200" cy="365125"/>
          </a:xfrm>
        </p:spPr>
        <p:txBody>
          <a:bodyPr/>
          <a:lstStyle/>
          <a:p>
            <a:pPr>
              <a:defRPr/>
            </a:pPr>
            <a:r>
              <a:rPr lang="fr-FR"/>
              <a:t>Jumeau numérique de la France et des territoires</a:t>
            </a:r>
            <a:endParaRPr/>
          </a:p>
        </p:txBody>
      </p:sp>
      <p:pic>
        <p:nvPicPr>
          <p:cNvPr id="17" name="Image 16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>
            <a:off x="4277851" y="285266"/>
            <a:ext cx="3400425" cy="676275"/>
          </a:xfrm>
          <a:prstGeom prst="rect">
            <a:avLst/>
          </a:prstGeom>
        </p:spPr>
      </p:pic>
      <p:sp>
        <p:nvSpPr>
          <p:cNvPr id="18" name="Titre 20" hidden="0"/>
          <p:cNvSpPr txBox="1"/>
          <p:nvPr isPhoto="0" userDrawn="0"/>
        </p:nvSpPr>
        <p:spPr bwMode="auto">
          <a:xfrm>
            <a:off x="580746" y="1118585"/>
            <a:ext cx="10515600" cy="10341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3600">
                <a:solidFill>
                  <a:srgbClr val="FF0080"/>
                </a:solidFill>
                <a:latin typeface="Marianne ExtraBold"/>
              </a:rPr>
              <a:t>Le jumeau numérique de la France</a:t>
            </a:r>
            <a:br>
              <a:rPr lang="fr-FR" sz="3200">
                <a:solidFill>
                  <a:srgbClr val="FF0080"/>
                </a:solidFill>
                <a:latin typeface="Marianne ExtraBold"/>
              </a:rPr>
            </a:br>
            <a:r>
              <a:rPr lang="fr-FR" sz="2400">
                <a:solidFill>
                  <a:srgbClr val="FF0080"/>
                </a:solidFill>
                <a:latin typeface="Marianne ExtraBold"/>
              </a:rPr>
              <a:t>Un outil au service de la transition écologique</a:t>
            </a:r>
            <a:endParaRPr lang="fr-FR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95604326" name="Image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12056"/>
            <a:ext cx="1993080" cy="1396281"/>
          </a:xfrm>
          <a:prstGeom prst="rect">
            <a:avLst/>
          </a:prstGeom>
        </p:spPr>
      </p:pic>
      <p:pic>
        <p:nvPicPr>
          <p:cNvPr id="2086675963" name="Image 8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0240149" y="231392"/>
            <a:ext cx="1675040" cy="546840"/>
          </a:xfrm>
          <a:prstGeom prst="rect">
            <a:avLst/>
          </a:prstGeom>
        </p:spPr>
      </p:pic>
      <p:pic>
        <p:nvPicPr>
          <p:cNvPr id="5" name="Image 4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 flipV="1">
            <a:off x="550863" y="6415768"/>
            <a:ext cx="10914380" cy="60521"/>
          </a:xfrm>
          <a:prstGeom prst="rect">
            <a:avLst/>
          </a:prstGeom>
        </p:spPr>
      </p:pic>
      <p:sp>
        <p:nvSpPr>
          <p:cNvPr id="6" name="Espace réservé du pied de page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581400" y="6471764"/>
            <a:ext cx="5029200" cy="365125"/>
          </a:xfrm>
        </p:spPr>
        <p:txBody>
          <a:bodyPr/>
          <a:lstStyle/>
          <a:p>
            <a:pPr>
              <a:defRPr/>
            </a:pPr>
            <a:r>
              <a:rPr lang="fr-FR"/>
              <a:t>Jumeau numérique de la France et des territoires</a:t>
            </a:r>
            <a:endParaRPr/>
          </a:p>
        </p:txBody>
      </p:sp>
      <p:pic>
        <p:nvPicPr>
          <p:cNvPr id="7" name="Image 6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>
            <a:off x="4277851" y="285266"/>
            <a:ext cx="3400425" cy="676275"/>
          </a:xfrm>
          <a:prstGeom prst="rect">
            <a:avLst/>
          </a:prstGeom>
        </p:spPr>
      </p:pic>
      <p:sp>
        <p:nvSpPr>
          <p:cNvPr id="8" name="ZoneTexte 7" hidden="0"/>
          <p:cNvSpPr txBox="1"/>
          <p:nvPr isPhoto="0" userDrawn="0"/>
        </p:nvSpPr>
        <p:spPr bwMode="auto">
          <a:xfrm>
            <a:off x="683578" y="2249799"/>
            <a:ext cx="5119459" cy="2877711"/>
          </a:xfrm>
          <a:prstGeom prst="rect">
            <a:avLst/>
          </a:prstGeom>
          <a:solidFill>
            <a:schemeClr val="bg1"/>
          </a:solidFill>
          <a:ln w="28575">
            <a:solidFill>
              <a:srgbClr val="A1009A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200"/>
              </a:spcAft>
              <a:defRPr/>
            </a:pPr>
            <a:endParaRPr lang="fr-FR" sz="1300" b="1">
              <a:solidFill>
                <a:srgbClr val="A1009A"/>
              </a:solidFill>
              <a:latin typeface="Marianne ExtraBold"/>
            </a:endParaRPr>
          </a:p>
          <a:p>
            <a:pPr>
              <a:spcAft>
                <a:spcPts val="1200"/>
              </a:spcAft>
              <a:defRPr/>
            </a:pPr>
            <a:r>
              <a:rPr lang="fr-FR" sz="1300" b="1">
                <a:solidFill>
                  <a:srgbClr val="A1009A"/>
                </a:solidFill>
                <a:latin typeface="Marianne ExtraBold"/>
              </a:rPr>
              <a:t>1. </a:t>
            </a:r>
            <a:r>
              <a:rPr lang="fr-FR" sz="1300" b="1" u="sng">
                <a:solidFill>
                  <a:srgbClr val="A1009A"/>
                </a:solidFill>
                <a:latin typeface="Marianne ExtraBold"/>
              </a:rPr>
              <a:t>Une nécessité en matière d’appui aux politiques publiques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fr-FR" sz="1300">
                <a:latin typeface="Marianne"/>
              </a:rPr>
              <a:t>Aménager le territoire différemment, 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fr-FR" sz="1300">
                <a:latin typeface="Marianne"/>
              </a:rPr>
              <a:t>Anticiper face aux effets du dérèglement climatique</a:t>
            </a:r>
            <a:endParaRPr lang="fr-FR" sz="1300">
              <a:latin typeface="Marianne"/>
              <a:cs typeface="Calibri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fr-FR" sz="1300">
                <a:latin typeface="Marianne"/>
              </a:rPr>
              <a:t>Optimiser l’efficience de politiques publiques territorialisées.</a:t>
            </a:r>
            <a:endParaRPr lang="fr-FR" sz="1300">
              <a:latin typeface="Marianne"/>
              <a:cs typeface="Calibri"/>
            </a:endParaRPr>
          </a:p>
          <a:p>
            <a:pPr>
              <a:defRPr/>
            </a:pPr>
            <a:endParaRPr lang="fr-FR" sz="1300" b="1">
              <a:latin typeface="Marianne"/>
              <a:cs typeface="Calibri"/>
            </a:endParaRPr>
          </a:p>
          <a:p>
            <a:pPr marL="285750" indent="-285750">
              <a:buFont typeface="Wingdings"/>
              <a:buChar char="à"/>
              <a:defRPr/>
            </a:pPr>
            <a:r>
              <a:rPr lang="fr-FR" sz="1300" b="1">
                <a:latin typeface="Marianne"/>
                <a:cs typeface="Calibri"/>
              </a:rPr>
              <a:t>Besoin accru de pouvoir simuler/représenter les impacts de phénomènes naturels, d'aménagement et de réglementations (en lien avec les objectifs de </a:t>
            </a:r>
            <a:r>
              <a:rPr lang="fr-FR" sz="1300" b="1" u="sng">
                <a:solidFill>
                  <a:srgbClr val="00B050"/>
                </a:solidFill>
                <a:latin typeface="Marianne"/>
              </a:rPr>
              <a:t>France nation verte</a:t>
            </a:r>
            <a:r>
              <a:rPr lang="fr-FR" sz="1300" b="1">
                <a:latin typeface="Marianne"/>
                <a:cs typeface="Calibri"/>
              </a:rPr>
              <a:t>)</a:t>
            </a:r>
            <a:endParaRPr/>
          </a:p>
          <a:p>
            <a:pPr>
              <a:defRPr/>
            </a:pPr>
            <a:endParaRPr/>
          </a:p>
        </p:txBody>
      </p:sp>
      <p:sp>
        <p:nvSpPr>
          <p:cNvPr id="9" name="Rectangle 8" hidden="0"/>
          <p:cNvSpPr/>
          <p:nvPr isPhoto="0" userDrawn="0"/>
        </p:nvSpPr>
        <p:spPr bwMode="auto">
          <a:xfrm>
            <a:off x="6455462" y="2204449"/>
            <a:ext cx="5119459" cy="2877711"/>
          </a:xfrm>
          <a:prstGeom prst="rect">
            <a:avLst/>
          </a:prstGeom>
          <a:ln w="28575">
            <a:solidFill>
              <a:srgbClr val="A1009A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1200"/>
              </a:spcAft>
              <a:defRPr/>
            </a:pPr>
            <a:endParaRPr lang="fr-FR" sz="1300" b="1">
              <a:solidFill>
                <a:srgbClr val="A1009A"/>
              </a:solidFill>
              <a:latin typeface="Marianne ExtraBold"/>
            </a:endParaRPr>
          </a:p>
          <a:p>
            <a:pPr>
              <a:spcAft>
                <a:spcPts val="1200"/>
              </a:spcAft>
              <a:defRPr/>
            </a:pPr>
            <a:r>
              <a:rPr lang="fr-FR" sz="1300" b="1">
                <a:solidFill>
                  <a:srgbClr val="A1009A"/>
                </a:solidFill>
                <a:latin typeface="Marianne ExtraBold"/>
              </a:rPr>
              <a:t>2. </a:t>
            </a:r>
            <a:r>
              <a:rPr lang="fr-FR" sz="1300" b="1" u="sng">
                <a:solidFill>
                  <a:srgbClr val="A1009A"/>
                </a:solidFill>
                <a:latin typeface="Marianne ExtraBold"/>
              </a:rPr>
              <a:t>Une opportunité sur le plan économique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fr-FR" sz="1300">
                <a:latin typeface="Marianne"/>
              </a:rPr>
              <a:t>Fédérer / mutualiser les jumeaux publics et privés, locaux ou nationaux,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fr-FR" sz="1300">
                <a:latin typeface="Marianne"/>
              </a:rPr>
              <a:t>Accompagner l’émergence d’acteurs industriels et le développement de services à forte valeur ajoutée</a:t>
            </a:r>
            <a:endParaRPr/>
          </a:p>
          <a:p>
            <a:pPr>
              <a:defRPr/>
            </a:pPr>
            <a:endParaRPr lang="fr-FR" sz="1300" b="1">
              <a:latin typeface="Marianne"/>
              <a:cs typeface="Calibri"/>
            </a:endParaRPr>
          </a:p>
          <a:p>
            <a:pPr marL="285750" indent="-285750">
              <a:spcAft>
                <a:spcPts val="600"/>
              </a:spcAft>
              <a:buFont typeface="Wingdings"/>
              <a:buChar char="à"/>
              <a:defRPr/>
            </a:pPr>
            <a:r>
              <a:rPr lang="fr-FR" sz="1300" b="1">
                <a:latin typeface="Marianne"/>
                <a:cs typeface="Calibri"/>
              </a:rPr>
              <a:t>Opportunité d’accompagner la structuration d’une filière économique / industrielle autour du jumeau et de ses services (</a:t>
            </a:r>
            <a:r>
              <a:rPr lang="fr-FR" sz="1300" b="1" u="sng">
                <a:solidFill>
                  <a:srgbClr val="C00000"/>
                </a:solidFill>
                <a:latin typeface="Marianne"/>
                <a:cs typeface="Calibri"/>
              </a:rPr>
              <a:t>dans le contexte de France 2030</a:t>
            </a:r>
            <a:r>
              <a:rPr lang="fr-FR" sz="1300" b="1">
                <a:latin typeface="Marianne"/>
                <a:cs typeface="Calibri"/>
              </a:rPr>
              <a:t>)</a:t>
            </a:r>
            <a:endParaRPr/>
          </a:p>
          <a:p>
            <a:pPr marL="285750" indent="-285750">
              <a:buFont typeface="Wingdings"/>
              <a:buChar char="à"/>
              <a:defRPr/>
            </a:pPr>
            <a:endParaRPr lang="fr-FR" sz="1300" b="1">
              <a:latin typeface="Marianne"/>
              <a:cs typeface="Calibri"/>
            </a:endParaRPr>
          </a:p>
          <a:p>
            <a:pPr marL="285750" indent="-285750">
              <a:buFont typeface="Wingdings"/>
              <a:buChar char="à"/>
              <a:defRPr/>
            </a:pPr>
            <a:endParaRPr lang="fr-FR" sz="1300" b="1">
              <a:latin typeface="Marianne"/>
              <a:cs typeface="Calibri"/>
            </a:endParaRPr>
          </a:p>
        </p:txBody>
      </p:sp>
      <p:sp>
        <p:nvSpPr>
          <p:cNvPr id="10" name="Rectangle 9" hidden="0"/>
          <p:cNvSpPr/>
          <p:nvPr isPhoto="0" userDrawn="0"/>
        </p:nvSpPr>
        <p:spPr bwMode="auto">
          <a:xfrm>
            <a:off x="923278" y="5535599"/>
            <a:ext cx="1023055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>
                <a:solidFill>
                  <a:srgbClr val="A1009A"/>
                </a:solidFill>
                <a:latin typeface="Marianne ExtraBold"/>
                <a:cs typeface="72 Black"/>
              </a:rPr>
              <a:t>Un jumeau numérique de la France et de ses territoires </a:t>
            </a:r>
            <a:endParaRPr/>
          </a:p>
          <a:p>
            <a:pPr algn="ctr">
              <a:defRPr/>
            </a:pPr>
            <a:r>
              <a:rPr lang="fr-FR" b="1">
                <a:latin typeface="Marianne"/>
              </a:rPr>
              <a:t>pour aider l’Etat, les collectivités et les entreprises à opérer la transition écologique </a:t>
            </a:r>
            <a:endParaRPr sz="2000" b="1">
              <a:latin typeface="Marianne"/>
            </a:endParaRPr>
          </a:p>
        </p:txBody>
      </p:sp>
      <p:sp>
        <p:nvSpPr>
          <p:cNvPr id="11" name="Flèche vers le bas 8" hidden="0"/>
          <p:cNvSpPr/>
          <p:nvPr isPhoto="0" userDrawn="0"/>
        </p:nvSpPr>
        <p:spPr bwMode="auto">
          <a:xfrm>
            <a:off x="5978064" y="4992785"/>
            <a:ext cx="312762" cy="50135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28575">
            <a:solidFill>
              <a:srgbClr val="A100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Titre 20" hidden="0"/>
          <p:cNvSpPr txBox="1"/>
          <p:nvPr isPhoto="0" userDrawn="0"/>
        </p:nvSpPr>
        <p:spPr bwMode="auto">
          <a:xfrm>
            <a:off x="580746" y="1118585"/>
            <a:ext cx="10515600" cy="10341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3600">
                <a:solidFill>
                  <a:srgbClr val="FF0080"/>
                </a:solidFill>
                <a:latin typeface="Marianne ExtraBold"/>
              </a:rPr>
              <a:t>Le jumeau numérique de la France</a:t>
            </a:r>
            <a:br>
              <a:rPr lang="fr-FR" sz="3200">
                <a:solidFill>
                  <a:srgbClr val="FF0080"/>
                </a:solidFill>
                <a:latin typeface="Marianne ExtraBold"/>
              </a:rPr>
            </a:br>
            <a:r>
              <a:rPr lang="fr-FR" sz="2400">
                <a:solidFill>
                  <a:srgbClr val="FF0080"/>
                </a:solidFill>
                <a:latin typeface="Marianne ExtraBold"/>
              </a:rPr>
              <a:t>Un outil au service de la transition écologique</a:t>
            </a:r>
            <a:endParaRPr lang="fr-FR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95604326" name="Image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12056"/>
            <a:ext cx="1993080" cy="1396281"/>
          </a:xfrm>
          <a:prstGeom prst="rect">
            <a:avLst/>
          </a:prstGeom>
        </p:spPr>
      </p:pic>
      <p:pic>
        <p:nvPicPr>
          <p:cNvPr id="2086675963" name="Image 8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0240149" y="231392"/>
            <a:ext cx="1675040" cy="546840"/>
          </a:xfrm>
          <a:prstGeom prst="rect">
            <a:avLst/>
          </a:prstGeom>
        </p:spPr>
      </p:pic>
      <p:pic>
        <p:nvPicPr>
          <p:cNvPr id="5" name="Image 4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 flipV="1">
            <a:off x="550863" y="6415768"/>
            <a:ext cx="10914380" cy="60521"/>
          </a:xfrm>
          <a:prstGeom prst="rect">
            <a:avLst/>
          </a:prstGeom>
        </p:spPr>
      </p:pic>
      <p:sp>
        <p:nvSpPr>
          <p:cNvPr id="6" name="Espace réservé du pied de page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581400" y="6471764"/>
            <a:ext cx="5029200" cy="365125"/>
          </a:xfrm>
        </p:spPr>
        <p:txBody>
          <a:bodyPr/>
          <a:lstStyle/>
          <a:p>
            <a:pPr>
              <a:defRPr/>
            </a:pPr>
            <a:r>
              <a:rPr lang="fr-FR"/>
              <a:t>Jumeau numérique de la France et des territoires</a:t>
            </a:r>
            <a:endParaRPr/>
          </a:p>
        </p:txBody>
      </p:sp>
      <p:pic>
        <p:nvPicPr>
          <p:cNvPr id="8" name="Image 7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>
            <a:off x="4277851" y="285266"/>
            <a:ext cx="3400425" cy="676275"/>
          </a:xfrm>
          <a:prstGeom prst="rect">
            <a:avLst/>
          </a:prstGeom>
        </p:spPr>
      </p:pic>
      <p:sp>
        <p:nvSpPr>
          <p:cNvPr id="9" name="Titre 1" hidden="0"/>
          <p:cNvSpPr txBox="1"/>
          <p:nvPr isPhoto="0" userDrawn="0"/>
        </p:nvSpPr>
        <p:spPr bwMode="auto">
          <a:xfrm>
            <a:off x="838200" y="834227"/>
            <a:ext cx="10515600" cy="10341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3200">
                <a:solidFill>
                  <a:srgbClr val="FF0080"/>
                </a:solidFill>
                <a:latin typeface="Marianne ExtraBold"/>
              </a:rPr>
              <a:t>Des réponses existantes mais incomplètes</a:t>
            </a:r>
            <a:endParaRPr/>
          </a:p>
        </p:txBody>
      </p:sp>
      <p:sp>
        <p:nvSpPr>
          <p:cNvPr id="10" name="Espace réservé du contenu 2" hidden="0"/>
          <p:cNvSpPr txBox="1"/>
          <p:nvPr isPhoto="0" userDrawn="0"/>
        </p:nvSpPr>
        <p:spPr bwMode="auto">
          <a:xfrm>
            <a:off x="838200" y="2175029"/>
            <a:ext cx="10515600" cy="41281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>
              <a:spcAft>
                <a:spcPts val="1200"/>
              </a:spcAft>
              <a:buFont typeface="Arial"/>
              <a:buNone/>
              <a:defRPr/>
            </a:pPr>
            <a:r>
              <a:rPr lang="fr-FR" sz="2200">
                <a:solidFill>
                  <a:srgbClr val="A1009A"/>
                </a:solidFill>
                <a:latin typeface="Marianne ExtraBold"/>
              </a:rPr>
              <a:t>Des initiatives, mais circonscrites :</a:t>
            </a:r>
            <a:endParaRPr/>
          </a:p>
          <a:p>
            <a:pPr marL="285750" indent="-285750">
              <a:defRPr/>
            </a:pPr>
            <a:r>
              <a:rPr lang="fr-FR" sz="1900">
                <a:solidFill>
                  <a:srgbClr val="A1009A"/>
                </a:solidFill>
                <a:latin typeface="Marianne"/>
              </a:rPr>
              <a:t>A un </a:t>
            </a:r>
            <a:r>
              <a:rPr lang="fr-FR" sz="1900" b="1">
                <a:solidFill>
                  <a:srgbClr val="A1009A"/>
                </a:solidFill>
                <a:latin typeface="Marianne"/>
              </a:rPr>
              <a:t>domaine thématique </a:t>
            </a:r>
            <a:endParaRPr/>
          </a:p>
          <a:p>
            <a:pPr marL="809625" lvl="1" indent="-180975">
              <a:spcAft>
                <a:spcPts val="1200"/>
              </a:spcAft>
              <a:defRPr/>
            </a:pPr>
            <a:r>
              <a:rPr lang="fr-FR" sz="1800">
                <a:solidFill>
                  <a:srgbClr val="D81174"/>
                </a:solidFill>
                <a:latin typeface="Marianne"/>
              </a:rPr>
              <a:t>Exemples : jumeau numérique d’un réseau de transport électrique, de transport de gaz, du système ferroviaire, de systèmes biologiques…</a:t>
            </a:r>
            <a:endParaRPr/>
          </a:p>
          <a:p>
            <a:pPr marL="285750" indent="-285750">
              <a:defRPr/>
            </a:pPr>
            <a:r>
              <a:rPr lang="fr-FR" sz="1800">
                <a:solidFill>
                  <a:srgbClr val="A1009A"/>
                </a:solidFill>
                <a:latin typeface="Marianne"/>
              </a:rPr>
              <a:t>Ou à une </a:t>
            </a:r>
            <a:r>
              <a:rPr lang="fr-FR" sz="1800" b="1">
                <a:solidFill>
                  <a:srgbClr val="A1009A"/>
                </a:solidFill>
                <a:latin typeface="Marianne"/>
              </a:rPr>
              <a:t>emprise géographique </a:t>
            </a:r>
            <a:r>
              <a:rPr lang="fr-FR" sz="1800">
                <a:solidFill>
                  <a:srgbClr val="A1009A"/>
                </a:solidFill>
                <a:latin typeface="Marianne"/>
              </a:rPr>
              <a:t>(très souvent en milieu urbain) </a:t>
            </a:r>
            <a:endParaRPr/>
          </a:p>
          <a:p>
            <a:pPr marL="809625" lvl="1" indent="-180975">
              <a:lnSpc>
                <a:spcPct val="125000"/>
              </a:lnSpc>
              <a:spcAft>
                <a:spcPts val="1000"/>
              </a:spcAft>
              <a:defRPr/>
            </a:pPr>
            <a:r>
              <a:rPr lang="fr-FR" sz="1900">
                <a:solidFill>
                  <a:srgbClr val="D81174"/>
                </a:solidFill>
                <a:latin typeface="Marianne"/>
              </a:rPr>
              <a:t>Exemples : Dijon, Angers métropole, Monaco, Montpellier, Rennes, Strasbourg….</a:t>
            </a:r>
            <a:endParaRPr lang="fr-FR" sz="1900">
              <a:solidFill>
                <a:srgbClr val="D81174"/>
              </a:solidFill>
              <a:latin typeface="Marianne"/>
            </a:endParaRPr>
          </a:p>
          <a:p>
            <a:pPr marL="285750" indent="-285750">
              <a:buFont typeface="Wingdings"/>
              <a:buChar char="à"/>
              <a:defRPr/>
            </a:pPr>
            <a:endParaRPr lang="fr-FR" sz="2200" b="1">
              <a:latin typeface="Marianne ExtraBold"/>
            </a:endParaRPr>
          </a:p>
          <a:p>
            <a:pPr marL="285750" indent="-285750">
              <a:spcAft>
                <a:spcPts val="600"/>
              </a:spcAft>
              <a:buFont typeface="Wingdings"/>
              <a:buChar char="à"/>
              <a:defRPr/>
            </a:pPr>
            <a:r>
              <a:rPr lang="fr-FR" sz="2200" b="1">
                <a:solidFill>
                  <a:srgbClr val="A1009A"/>
                </a:solidFill>
                <a:latin typeface="Marianne ExtraBold"/>
              </a:rPr>
              <a:t> Besoin d’une vision plus large (géographiquement, thématiquement) :</a:t>
            </a:r>
            <a:endParaRPr/>
          </a:p>
          <a:p>
            <a:pPr marL="809625" lvl="1" indent="-180975">
              <a:spcAft>
                <a:spcPts val="600"/>
              </a:spcAft>
              <a:defRPr/>
            </a:pPr>
            <a:r>
              <a:rPr lang="fr-FR" sz="1900">
                <a:solidFill>
                  <a:srgbClr val="A1009A"/>
                </a:solidFill>
                <a:latin typeface="Marianne"/>
              </a:rPr>
              <a:t>pour appréhender les dynamiques globales </a:t>
            </a:r>
            <a:endParaRPr/>
          </a:p>
          <a:p>
            <a:pPr marL="809625" lvl="1" indent="-180975">
              <a:spcAft>
                <a:spcPts val="600"/>
              </a:spcAft>
              <a:defRPr/>
            </a:pPr>
            <a:r>
              <a:rPr lang="fr-FR" sz="1900">
                <a:solidFill>
                  <a:srgbClr val="A1009A"/>
                </a:solidFill>
                <a:latin typeface="Marianne"/>
              </a:rPr>
              <a:t>pour analyser les phénomènes de façon décloisonnée/systémique</a:t>
            </a:r>
            <a:endParaRPr lang="fr-FR" sz="1900">
              <a:solidFill>
                <a:srgbClr val="A1009A"/>
              </a:solidFill>
              <a:latin typeface="Mariann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95604326" name="Image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12056"/>
            <a:ext cx="1993080" cy="1396281"/>
          </a:xfrm>
          <a:prstGeom prst="rect">
            <a:avLst/>
          </a:prstGeom>
        </p:spPr>
      </p:pic>
      <p:pic>
        <p:nvPicPr>
          <p:cNvPr id="2086675963" name="Image 8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0240149" y="231392"/>
            <a:ext cx="1675040" cy="546840"/>
          </a:xfrm>
          <a:prstGeom prst="rect">
            <a:avLst/>
          </a:prstGeom>
        </p:spPr>
      </p:pic>
      <p:pic>
        <p:nvPicPr>
          <p:cNvPr id="5" name="Image 4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 flipV="1">
            <a:off x="550863" y="6415768"/>
            <a:ext cx="10914380" cy="60521"/>
          </a:xfrm>
          <a:prstGeom prst="rect">
            <a:avLst/>
          </a:prstGeom>
        </p:spPr>
      </p:pic>
      <p:sp>
        <p:nvSpPr>
          <p:cNvPr id="6" name="Espace réservé du pied de page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581400" y="6471764"/>
            <a:ext cx="5029200" cy="365125"/>
          </a:xfrm>
        </p:spPr>
        <p:txBody>
          <a:bodyPr/>
          <a:lstStyle/>
          <a:p>
            <a:pPr>
              <a:defRPr/>
            </a:pPr>
            <a:r>
              <a:rPr lang="fr-FR"/>
              <a:t>Jumeau numérique de la France et des territoires</a:t>
            </a:r>
            <a:endParaRPr/>
          </a:p>
        </p:txBody>
      </p:sp>
      <p:pic>
        <p:nvPicPr>
          <p:cNvPr id="8" name="Image 7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>
            <a:off x="4277851" y="285266"/>
            <a:ext cx="3400425" cy="676275"/>
          </a:xfrm>
          <a:prstGeom prst="rect">
            <a:avLst/>
          </a:prstGeom>
        </p:spPr>
      </p:pic>
      <p:sp>
        <p:nvSpPr>
          <p:cNvPr id="9" name="Titre 1" hidden="0"/>
          <p:cNvSpPr txBox="1"/>
          <p:nvPr isPhoto="0" userDrawn="0"/>
        </p:nvSpPr>
        <p:spPr bwMode="auto">
          <a:xfrm>
            <a:off x="750253" y="891256"/>
            <a:ext cx="10515600" cy="10341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3200">
                <a:solidFill>
                  <a:srgbClr val="FF0080"/>
                </a:solidFill>
                <a:latin typeface="Marianne ExtraBold"/>
                <a:ea typeface="+mn-ea"/>
                <a:cs typeface="+mn-cs"/>
              </a:rPr>
              <a:t>Un projet structuré autour de 3 axes</a:t>
            </a:r>
            <a:endParaRPr/>
          </a:p>
        </p:txBody>
      </p:sp>
      <p:sp>
        <p:nvSpPr>
          <p:cNvPr id="10" name="Espace réservé du texte 6" hidden="0"/>
          <p:cNvSpPr txBox="1"/>
          <p:nvPr isPhoto="0" userDrawn="0"/>
        </p:nvSpPr>
        <p:spPr bwMode="auto">
          <a:xfrm>
            <a:off x="720068" y="3338942"/>
            <a:ext cx="3106375" cy="3224343"/>
          </a:xfrm>
          <a:prstGeom prst="rect">
            <a:avLst/>
          </a:prstGeom>
        </p:spPr>
        <p:txBody>
          <a:bodyPr/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ctr">
              <a:defRPr/>
            </a:pPr>
            <a:r>
              <a:rPr lang="fr-FR" sz="1800" b="1">
                <a:solidFill>
                  <a:srgbClr val="7030A0"/>
                </a:solidFill>
                <a:latin typeface="Marianne ExtraBold"/>
                <a:cs typeface="Arial"/>
              </a:rPr>
              <a:t>Un socle technique</a:t>
            </a:r>
            <a:endParaRPr/>
          </a:p>
          <a:p>
            <a:pPr algn="ctr">
              <a:defRPr/>
            </a:pPr>
            <a:r>
              <a:rPr lang="fr-FR" sz="1800" b="1">
                <a:solidFill>
                  <a:srgbClr val="7030A0"/>
                </a:solidFill>
                <a:latin typeface="Marianne ExtraBold"/>
                <a:cs typeface="Arial"/>
              </a:rPr>
              <a:t>de données et de services</a:t>
            </a:r>
            <a:r>
              <a:rPr lang="fr-FR" sz="1800">
                <a:solidFill>
                  <a:srgbClr val="7030A0"/>
                </a:solidFill>
                <a:latin typeface="Marianne ExtraBold"/>
                <a:cs typeface="Arial"/>
              </a:rPr>
              <a:t> </a:t>
            </a:r>
            <a:endParaRPr/>
          </a:p>
          <a:p>
            <a:pPr algn="ctr">
              <a:defRPr/>
            </a:pPr>
            <a:endParaRPr lang="fr-FR">
              <a:solidFill>
                <a:srgbClr val="7030A0"/>
              </a:solidFill>
              <a:latin typeface="Mariannne"/>
              <a:cs typeface="Arial"/>
            </a:endParaRPr>
          </a:p>
          <a:p>
            <a:pPr algn="ctr">
              <a:defRPr/>
            </a:pPr>
            <a:r>
              <a:rPr lang="fr-FR" sz="1600">
                <a:solidFill>
                  <a:srgbClr val="7030A0"/>
                </a:solidFill>
                <a:latin typeface="Mariannne"/>
                <a:cs typeface="Arial"/>
              </a:rPr>
              <a:t>Offrant une mutualisation pour faciliter le passage à l’échelle. </a:t>
            </a:r>
            <a:endParaRPr/>
          </a:p>
          <a:p>
            <a:pPr algn="ctr">
              <a:defRPr/>
            </a:pPr>
            <a:endParaRPr lang="fr-FR" sz="1600">
              <a:solidFill>
                <a:srgbClr val="7030A0"/>
              </a:solidFill>
              <a:latin typeface="Mariannne"/>
              <a:cs typeface="Arial"/>
            </a:endParaRPr>
          </a:p>
          <a:p>
            <a:pPr algn="ctr">
              <a:defRPr/>
            </a:pPr>
            <a:r>
              <a:rPr lang="fr-FR" sz="1600">
                <a:solidFill>
                  <a:srgbClr val="7030A0"/>
                </a:solidFill>
                <a:latin typeface="Mariannne"/>
                <a:cs typeface="Arial"/>
              </a:rPr>
              <a:t>Basé sur </a:t>
            </a:r>
            <a:r>
              <a:rPr lang="fr-FR" sz="1600" b="1">
                <a:solidFill>
                  <a:srgbClr val="7030A0"/>
                </a:solidFill>
                <a:latin typeface="Mariannne"/>
                <a:cs typeface="Arial"/>
              </a:rPr>
              <a:t>des données et briques technologiques existantes </a:t>
            </a:r>
            <a:r>
              <a:rPr lang="fr-FR" sz="1600">
                <a:solidFill>
                  <a:srgbClr val="7030A0"/>
                </a:solidFill>
                <a:latin typeface="Mariannne"/>
                <a:cs typeface="Arial"/>
              </a:rPr>
              <a:t>proposées par des acteurs publics ou des industriels</a:t>
            </a:r>
            <a:endParaRPr/>
          </a:p>
        </p:txBody>
      </p:sp>
      <p:sp>
        <p:nvSpPr>
          <p:cNvPr id="11" name="Espace réservé du texte 7" hidden="0"/>
          <p:cNvSpPr txBox="1"/>
          <p:nvPr isPhoto="0" userDrawn="0"/>
        </p:nvSpPr>
        <p:spPr bwMode="auto">
          <a:xfrm>
            <a:off x="4308536" y="3321330"/>
            <a:ext cx="3299627" cy="2574000"/>
          </a:xfrm>
          <a:prstGeom prst="rect">
            <a:avLst/>
          </a:prstGeom>
        </p:spPr>
        <p:txBody>
          <a:bodyPr/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ctr">
              <a:defRPr/>
            </a:pPr>
            <a:r>
              <a:rPr lang="fr-FR" sz="1800" b="1">
                <a:solidFill>
                  <a:srgbClr val="7030A0"/>
                </a:solidFill>
                <a:latin typeface="Marianne ExtraBold"/>
                <a:cs typeface="Arial"/>
              </a:rPr>
              <a:t>L’instruction en local</a:t>
            </a:r>
            <a:endParaRPr/>
          </a:p>
          <a:p>
            <a:pPr algn="ctr">
              <a:defRPr/>
            </a:pPr>
            <a:r>
              <a:rPr lang="fr-FR" sz="1800" b="1">
                <a:solidFill>
                  <a:srgbClr val="7030A0"/>
                </a:solidFill>
                <a:latin typeface="Marianne ExtraBold"/>
                <a:cs typeface="Arial"/>
              </a:rPr>
              <a:t>de cas d’usage thématiques</a:t>
            </a:r>
            <a:endParaRPr/>
          </a:p>
          <a:p>
            <a:pPr algn="ctr">
              <a:defRPr/>
            </a:pPr>
            <a:endParaRPr lang="fr-FR" b="1">
              <a:solidFill>
                <a:srgbClr val="7030A0"/>
              </a:solidFill>
              <a:latin typeface="Mariannne"/>
              <a:cs typeface="Arial"/>
            </a:endParaRPr>
          </a:p>
          <a:p>
            <a:pPr algn="ctr">
              <a:defRPr/>
            </a:pPr>
            <a:r>
              <a:rPr lang="fr-FR" sz="1600">
                <a:solidFill>
                  <a:srgbClr val="7030A0"/>
                </a:solidFill>
                <a:latin typeface="Mariannne"/>
                <a:cs typeface="Arial"/>
              </a:rPr>
              <a:t>Qui viendra </a:t>
            </a:r>
            <a:r>
              <a:rPr lang="fr-FR" sz="1600" b="1">
                <a:solidFill>
                  <a:srgbClr val="7030A0"/>
                </a:solidFill>
                <a:latin typeface="Mariannne"/>
                <a:cs typeface="Arial"/>
              </a:rPr>
              <a:t>prioriser</a:t>
            </a:r>
            <a:r>
              <a:rPr lang="fr-FR" sz="1600">
                <a:solidFill>
                  <a:srgbClr val="7030A0"/>
                </a:solidFill>
                <a:latin typeface="Mariannne"/>
                <a:cs typeface="Arial"/>
              </a:rPr>
              <a:t> et </a:t>
            </a:r>
            <a:r>
              <a:rPr lang="fr-FR" sz="1600" b="1">
                <a:solidFill>
                  <a:srgbClr val="7030A0"/>
                </a:solidFill>
                <a:latin typeface="Mariannne"/>
                <a:cs typeface="Arial"/>
              </a:rPr>
              <a:t>challenger</a:t>
            </a:r>
            <a:r>
              <a:rPr lang="fr-FR" sz="1600">
                <a:solidFill>
                  <a:srgbClr val="7030A0"/>
                </a:solidFill>
                <a:latin typeface="Mariannne"/>
                <a:cs typeface="Arial"/>
              </a:rPr>
              <a:t> les développements du socle technique. </a:t>
            </a:r>
            <a:endParaRPr/>
          </a:p>
          <a:p>
            <a:pPr algn="ctr">
              <a:defRPr/>
            </a:pPr>
            <a:endParaRPr lang="fr-FR">
              <a:solidFill>
                <a:srgbClr val="7030A0"/>
              </a:solidFill>
              <a:latin typeface="Mariannne"/>
              <a:cs typeface="Arial"/>
            </a:endParaRPr>
          </a:p>
          <a:p>
            <a:pPr algn="ctr">
              <a:defRPr/>
            </a:pPr>
            <a:r>
              <a:rPr lang="fr-FR" sz="1600">
                <a:solidFill>
                  <a:srgbClr val="7030A0"/>
                </a:solidFill>
                <a:latin typeface="Mariannne"/>
                <a:cs typeface="Arial"/>
              </a:rPr>
              <a:t>Au fil de l’eau, et incrémental pour amener progressivement le jumeau vers des capacités d’analyse systémique</a:t>
            </a:r>
            <a:endParaRPr lang="fr-FR" sz="2000">
              <a:solidFill>
                <a:srgbClr val="7030A0"/>
              </a:solidFill>
              <a:latin typeface="Mariannne"/>
              <a:cs typeface="Arial"/>
            </a:endParaRPr>
          </a:p>
        </p:txBody>
      </p:sp>
      <p:sp>
        <p:nvSpPr>
          <p:cNvPr id="12" name="Espace réservé du texte 8" hidden="0"/>
          <p:cNvSpPr txBox="1"/>
          <p:nvPr isPhoto="0" userDrawn="0"/>
        </p:nvSpPr>
        <p:spPr bwMode="auto">
          <a:xfrm>
            <a:off x="8270183" y="3339085"/>
            <a:ext cx="2991231" cy="2574000"/>
          </a:xfrm>
          <a:prstGeom prst="rect">
            <a:avLst/>
          </a:prstGeom>
        </p:spPr>
        <p:txBody>
          <a:bodyPr/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ctr">
              <a:defRPr/>
            </a:pPr>
            <a:r>
              <a:rPr lang="fr-FR" sz="1800" b="1">
                <a:solidFill>
                  <a:srgbClr val="7030A0"/>
                </a:solidFill>
                <a:latin typeface="Marianne ExtraBold"/>
                <a:cs typeface="Arial"/>
              </a:rPr>
              <a:t>Un programme de travail en recherche</a:t>
            </a:r>
            <a:endParaRPr/>
          </a:p>
          <a:p>
            <a:pPr algn="ctr">
              <a:defRPr/>
            </a:pPr>
            <a:endParaRPr lang="fr-FR" b="1">
              <a:solidFill>
                <a:srgbClr val="7030A0"/>
              </a:solidFill>
            </a:endParaRPr>
          </a:p>
          <a:p>
            <a:pPr algn="ctr">
              <a:defRPr/>
            </a:pPr>
            <a:r>
              <a:rPr lang="fr-FR" sz="1600">
                <a:solidFill>
                  <a:srgbClr val="7030A0"/>
                </a:solidFill>
                <a:latin typeface="Mariannne"/>
                <a:cs typeface="Arial"/>
              </a:rPr>
              <a:t>Pour </a:t>
            </a:r>
            <a:r>
              <a:rPr lang="fr-FR" sz="1600" b="1">
                <a:solidFill>
                  <a:srgbClr val="7030A0"/>
                </a:solidFill>
                <a:latin typeface="Mariannne"/>
                <a:cs typeface="Arial"/>
              </a:rPr>
              <a:t>lever les verrous technologiques </a:t>
            </a:r>
            <a:r>
              <a:rPr lang="fr-FR" sz="1600">
                <a:solidFill>
                  <a:srgbClr val="7030A0"/>
                </a:solidFill>
                <a:latin typeface="Mariannne"/>
                <a:cs typeface="Arial"/>
              </a:rPr>
              <a:t>en continu, en lien avec les communautés de chercheurs</a:t>
            </a:r>
            <a:endParaRPr lang="fr-FR" sz="1600" b="1">
              <a:solidFill>
                <a:srgbClr val="7030A0"/>
              </a:solidFill>
              <a:latin typeface="Mariannne"/>
              <a:cs typeface="Arial"/>
            </a:endParaRPr>
          </a:p>
          <a:p>
            <a:pPr algn="ctr">
              <a:defRPr/>
            </a:pPr>
            <a:endParaRPr lang="fr-FR" sz="1600" b="1">
              <a:solidFill>
                <a:srgbClr val="7030A0"/>
              </a:solidFill>
              <a:latin typeface="Mariannne"/>
              <a:cs typeface="Arial"/>
            </a:endParaRPr>
          </a:p>
          <a:p>
            <a:pPr algn="ctr">
              <a:defRPr/>
            </a:pPr>
            <a:r>
              <a:rPr lang="fr-FR" sz="1600">
                <a:solidFill>
                  <a:srgbClr val="7030A0"/>
                </a:solidFill>
                <a:latin typeface="Mariannne"/>
                <a:cs typeface="Arial"/>
              </a:rPr>
              <a:t>Dont les résultats pourront être intégrés dans la suite du projet.</a:t>
            </a:r>
            <a:endParaRPr lang="fr-FR">
              <a:solidFill>
                <a:srgbClr val="7030A0"/>
              </a:solidFill>
            </a:endParaRPr>
          </a:p>
          <a:p>
            <a:pPr>
              <a:defRPr/>
            </a:pPr>
            <a:endParaRPr lang="fr-FR" sz="1600">
              <a:solidFill>
                <a:srgbClr val="7030A0"/>
              </a:solidFill>
              <a:latin typeface="Mariannne"/>
              <a:cs typeface="Arial"/>
            </a:endParaRPr>
          </a:p>
        </p:txBody>
      </p:sp>
      <p:sp>
        <p:nvSpPr>
          <p:cNvPr id="13" name="Ellipse 12" hidden="0"/>
          <p:cNvSpPr>
            <a:spLocks noChangeAspect="1"/>
          </p:cNvSpPr>
          <p:nvPr isPhoto="0" userDrawn="0"/>
        </p:nvSpPr>
        <p:spPr bwMode="auto">
          <a:xfrm>
            <a:off x="1969184" y="2446091"/>
            <a:ext cx="576000" cy="576000"/>
          </a:xfrm>
          <a:prstGeom prst="ellipse">
            <a:avLst/>
          </a:prstGeom>
          <a:solidFill>
            <a:srgbClr val="D8117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>
                <a:solidFill>
                  <a:schemeClr val="bg1"/>
                </a:solidFill>
                <a:latin typeface="Marianne ExtraBold"/>
              </a:rPr>
              <a:t>1</a:t>
            </a:r>
            <a:endParaRPr/>
          </a:p>
        </p:txBody>
      </p:sp>
      <p:sp>
        <p:nvSpPr>
          <p:cNvPr id="14" name="Ellipse 13" hidden="0"/>
          <p:cNvSpPr>
            <a:spLocks noChangeAspect="1"/>
          </p:cNvSpPr>
          <p:nvPr isPhoto="0" userDrawn="0"/>
        </p:nvSpPr>
        <p:spPr bwMode="auto">
          <a:xfrm>
            <a:off x="5670349" y="2446091"/>
            <a:ext cx="576000" cy="576000"/>
          </a:xfrm>
          <a:prstGeom prst="ellipse">
            <a:avLst/>
          </a:prstGeom>
          <a:solidFill>
            <a:srgbClr val="D8117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>
                <a:solidFill>
                  <a:schemeClr val="bg1"/>
                </a:solidFill>
                <a:latin typeface="Marianne ExtraBold"/>
              </a:rPr>
              <a:t>2</a:t>
            </a:r>
            <a:endParaRPr/>
          </a:p>
        </p:txBody>
      </p:sp>
      <p:sp>
        <p:nvSpPr>
          <p:cNvPr id="15" name="Ellipse 14" hidden="0"/>
          <p:cNvSpPr/>
          <p:nvPr isPhoto="0" userDrawn="0"/>
        </p:nvSpPr>
        <p:spPr bwMode="auto">
          <a:xfrm>
            <a:off x="9424067" y="2446091"/>
            <a:ext cx="576000" cy="576000"/>
          </a:xfrm>
          <a:prstGeom prst="ellipse">
            <a:avLst/>
          </a:prstGeom>
          <a:solidFill>
            <a:srgbClr val="D8117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>
                <a:solidFill>
                  <a:schemeClr val="bg1"/>
                </a:solidFill>
                <a:latin typeface="Marianne ExtraBold"/>
              </a:rPr>
              <a:t>3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95604326" name="Image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12056"/>
            <a:ext cx="1993080" cy="1396281"/>
          </a:xfrm>
          <a:prstGeom prst="rect">
            <a:avLst/>
          </a:prstGeom>
        </p:spPr>
      </p:pic>
      <p:pic>
        <p:nvPicPr>
          <p:cNvPr id="2086675963" name="Image 8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0240149" y="231392"/>
            <a:ext cx="1675040" cy="546840"/>
          </a:xfrm>
          <a:prstGeom prst="rect">
            <a:avLst/>
          </a:prstGeom>
        </p:spPr>
      </p:pic>
      <p:pic>
        <p:nvPicPr>
          <p:cNvPr id="5" name="Image 4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 flipV="1">
            <a:off x="550863" y="6415768"/>
            <a:ext cx="10914380" cy="60521"/>
          </a:xfrm>
          <a:prstGeom prst="rect">
            <a:avLst/>
          </a:prstGeom>
        </p:spPr>
      </p:pic>
      <p:sp>
        <p:nvSpPr>
          <p:cNvPr id="6" name="Espace réservé du pied de page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581400" y="6471764"/>
            <a:ext cx="5029200" cy="365125"/>
          </a:xfrm>
        </p:spPr>
        <p:txBody>
          <a:bodyPr/>
          <a:lstStyle/>
          <a:p>
            <a:pPr>
              <a:defRPr/>
            </a:pPr>
            <a:r>
              <a:rPr lang="fr-FR"/>
              <a:t>Jumeau numérique de la France et des territoires</a:t>
            </a:r>
            <a:endParaRPr/>
          </a:p>
        </p:txBody>
      </p:sp>
      <p:pic>
        <p:nvPicPr>
          <p:cNvPr id="8" name="Image 7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>
            <a:off x="4277851" y="285266"/>
            <a:ext cx="3400425" cy="676275"/>
          </a:xfrm>
          <a:prstGeom prst="rect">
            <a:avLst/>
          </a:prstGeom>
        </p:spPr>
      </p:pic>
      <p:sp>
        <p:nvSpPr>
          <p:cNvPr id="9" name="Titre 1" hidden="0"/>
          <p:cNvSpPr txBox="1"/>
          <p:nvPr isPhoto="0" userDrawn="0"/>
        </p:nvSpPr>
        <p:spPr bwMode="auto">
          <a:xfrm>
            <a:off x="838200" y="887399"/>
            <a:ext cx="10515600" cy="10341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3200">
                <a:solidFill>
                  <a:srgbClr val="FF0080"/>
                </a:solidFill>
                <a:latin typeface="Marianne ExtraBold"/>
              </a:rPr>
              <a:t>Le socle de données et de services</a:t>
            </a:r>
            <a:endParaRPr/>
          </a:p>
        </p:txBody>
      </p:sp>
      <p:sp>
        <p:nvSpPr>
          <p:cNvPr id="10" name="Espace réservé du contenu 2" hidden="0"/>
          <p:cNvSpPr txBox="1"/>
          <p:nvPr isPhoto="0" userDrawn="0"/>
        </p:nvSpPr>
        <p:spPr bwMode="auto">
          <a:xfrm>
            <a:off x="263352" y="2175029"/>
            <a:ext cx="11737303" cy="41281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SzPts val="1400"/>
              <a:buFont typeface="Arial"/>
              <a:buChar char="•"/>
              <a:defRPr/>
            </a:pPr>
            <a:r>
              <a:rPr lang="fr-FR" b="1">
                <a:solidFill>
                  <a:srgbClr val="FF0080"/>
                </a:solidFill>
                <a:latin typeface="Marianne"/>
              </a:rPr>
              <a:t>Une réplique numérique dynamique du territoire </a:t>
            </a:r>
            <a:endParaRPr/>
          </a:p>
          <a:p>
            <a:pPr marL="285750" indent="-285750">
              <a:buSzPts val="1400"/>
              <a:buFont typeface="Arial"/>
              <a:buChar char="•"/>
              <a:defRPr/>
            </a:pPr>
            <a:endParaRPr lang="fr-FR" sz="2800">
              <a:solidFill>
                <a:srgbClr val="076356"/>
              </a:solidFill>
              <a:latin typeface="Marianne"/>
            </a:endParaRPr>
          </a:p>
          <a:p>
            <a:pPr marL="285750" indent="-285750">
              <a:buSzPts val="1400"/>
              <a:buFont typeface="Arial"/>
              <a:buChar char="•"/>
              <a:defRPr/>
            </a:pPr>
            <a:endParaRPr lang="fr-FR" sz="2800">
              <a:solidFill>
                <a:srgbClr val="076356"/>
              </a:solidFill>
              <a:latin typeface="Marianne"/>
            </a:endParaRPr>
          </a:p>
          <a:p>
            <a:pPr>
              <a:buSzPts val="1400"/>
              <a:defRPr/>
            </a:pPr>
            <a:endParaRPr lang="fr-FR" sz="1500">
              <a:solidFill>
                <a:srgbClr val="076356"/>
              </a:solidFill>
              <a:latin typeface="Marianne"/>
            </a:endParaRPr>
          </a:p>
          <a:p>
            <a:pPr marL="285750" indent="-285750" algn="l">
              <a:spcAft>
                <a:spcPts val="1200"/>
              </a:spcAft>
              <a:buSzPts val="1400"/>
              <a:buFont typeface="Arial"/>
              <a:buChar char="•"/>
              <a:defRPr/>
            </a:pPr>
            <a:endParaRPr lang="fr-FR">
              <a:solidFill>
                <a:srgbClr val="7030A0"/>
              </a:solidFill>
              <a:latin typeface="Marianne"/>
            </a:endParaRPr>
          </a:p>
          <a:p>
            <a:pPr marL="285750" indent="-285750" algn="l">
              <a:lnSpc>
                <a:spcPct val="110000"/>
              </a:lnSpc>
              <a:spcAft>
                <a:spcPts val="1200"/>
              </a:spcAft>
              <a:buSzPts val="1400"/>
              <a:buFont typeface="Arial"/>
              <a:buChar char="•"/>
              <a:defRPr/>
            </a:pPr>
            <a:r>
              <a:rPr lang="fr-FR">
                <a:solidFill>
                  <a:srgbClr val="7030A0"/>
                </a:solidFill>
                <a:latin typeface="Marianne"/>
              </a:rPr>
              <a:t>Des </a:t>
            </a:r>
            <a:r>
              <a:rPr lang="fr-FR" b="1">
                <a:solidFill>
                  <a:srgbClr val="FF0080"/>
                </a:solidFill>
                <a:latin typeface="Marianne"/>
              </a:rPr>
              <a:t>services en ligne </a:t>
            </a:r>
            <a:r>
              <a:rPr lang="fr-FR">
                <a:solidFill>
                  <a:srgbClr val="7030A0"/>
                </a:solidFill>
                <a:latin typeface="Marianne"/>
              </a:rPr>
              <a:t>pour interagir</a:t>
            </a:r>
            <a:r>
              <a:rPr lang="fr-FR" sz="2600">
                <a:solidFill>
                  <a:srgbClr val="7030A0"/>
                </a:solidFill>
                <a:latin typeface="Marianne"/>
              </a:rPr>
              <a:t> </a:t>
            </a:r>
            <a:endParaRPr lang="fr-FR" sz="1900">
              <a:solidFill>
                <a:srgbClr val="7030A0"/>
              </a:solidFill>
              <a:latin typeface="Marianne"/>
            </a:endParaRPr>
          </a:p>
          <a:p>
            <a:pPr marL="742950" lvl="1" indent="-285750" algn="l">
              <a:spcAft>
                <a:spcPts val="1200"/>
              </a:spcAft>
              <a:buSzPts val="1400"/>
              <a:buFont typeface="Arial"/>
              <a:buChar char="•"/>
              <a:defRPr/>
            </a:pPr>
            <a:r>
              <a:rPr lang="fr-FR" sz="1500">
                <a:solidFill>
                  <a:srgbClr val="7030A0"/>
                </a:solidFill>
                <a:latin typeface="Marianne"/>
              </a:rPr>
              <a:t>visualisation, navigation, interaction et simulation</a:t>
            </a:r>
            <a:endParaRPr lang="fr-FR" sz="1500">
              <a:solidFill>
                <a:srgbClr val="7030A0"/>
              </a:solidFill>
            </a:endParaRPr>
          </a:p>
          <a:p>
            <a:pPr marL="285750" indent="-285750" algn="l">
              <a:lnSpc>
                <a:spcPct val="110000"/>
              </a:lnSpc>
              <a:spcAft>
                <a:spcPts val="1200"/>
              </a:spcAft>
              <a:buSzPts val="1400"/>
              <a:buFont typeface="Arial"/>
              <a:buChar char="•"/>
              <a:defRPr/>
            </a:pPr>
            <a:r>
              <a:rPr lang="fr-FR" b="1" u="sng">
                <a:solidFill>
                  <a:srgbClr val="7030A0"/>
                </a:solidFill>
                <a:latin typeface="Marianne"/>
              </a:rPr>
              <a:t>ET</a:t>
            </a:r>
            <a:r>
              <a:rPr lang="fr-FR">
                <a:solidFill>
                  <a:srgbClr val="7030A0"/>
                </a:solidFill>
                <a:latin typeface="Marianne"/>
              </a:rPr>
              <a:t> des </a:t>
            </a:r>
            <a:r>
              <a:rPr lang="fr-FR" b="1">
                <a:solidFill>
                  <a:srgbClr val="FF0080"/>
                </a:solidFill>
                <a:latin typeface="Marianne"/>
              </a:rPr>
              <a:t>capacités de simulation </a:t>
            </a:r>
            <a:r>
              <a:rPr lang="fr-FR">
                <a:solidFill>
                  <a:srgbClr val="7030A0"/>
                </a:solidFill>
                <a:latin typeface="Marianne"/>
              </a:rPr>
              <a:t>pour projeter </a:t>
            </a:r>
            <a:endParaRPr/>
          </a:p>
          <a:p>
            <a:pPr marL="742950" lvl="1" indent="-285750" algn="l">
              <a:spcAft>
                <a:spcPts val="1200"/>
              </a:spcAft>
              <a:buSzPts val="1400"/>
              <a:buFont typeface="Arial"/>
              <a:buChar char="•"/>
              <a:defRPr/>
            </a:pPr>
            <a:r>
              <a:rPr lang="fr-FR" sz="1500">
                <a:solidFill>
                  <a:srgbClr val="7030A0"/>
                </a:solidFill>
                <a:latin typeface="Marianne"/>
              </a:rPr>
              <a:t>les effets du changement climatique et les politiques publiques</a:t>
            </a:r>
            <a:endParaRPr/>
          </a:p>
          <a:p>
            <a:pPr>
              <a:defRPr/>
            </a:pPr>
            <a:endParaRPr lang="fr-FR"/>
          </a:p>
        </p:txBody>
      </p:sp>
      <p:grpSp>
        <p:nvGrpSpPr>
          <p:cNvPr id="11" name="Groupe 10" hidden="0"/>
          <p:cNvGrpSpPr/>
          <p:nvPr isPhoto="0" userDrawn="0"/>
        </p:nvGrpSpPr>
        <p:grpSpPr bwMode="auto">
          <a:xfrm>
            <a:off x="1468378" y="2740460"/>
            <a:ext cx="9079350" cy="1377079"/>
            <a:chOff x="176618" y="1694044"/>
            <a:chExt cx="7669116" cy="1069515"/>
          </a:xfrm>
        </p:grpSpPr>
        <p:grpSp>
          <p:nvGrpSpPr>
            <p:cNvPr id="12" name="Groupe 11" hidden="0"/>
            <p:cNvGrpSpPr/>
            <p:nvPr isPhoto="0" userDrawn="0"/>
          </p:nvGrpSpPr>
          <p:grpSpPr bwMode="auto">
            <a:xfrm>
              <a:off x="176618" y="1723415"/>
              <a:ext cx="3280772" cy="1040144"/>
              <a:chOff x="176618" y="1560975"/>
              <a:chExt cx="3280772" cy="1040144"/>
            </a:xfrm>
          </p:grpSpPr>
          <p:pic>
            <p:nvPicPr>
              <p:cNvPr id="29" name="Picture 2" descr="C:\Users\mtrefine\Desktop\Jumeau Numérique\Nice\LIDAR-HD.png" hidden="0"/>
              <p:cNvPicPr>
                <a:picLocks noChangeAspect="1" noChangeArrowheads="1"/>
              </p:cNvPicPr>
              <p:nvPr isPhoto="0" userDrawn="0"/>
            </p:nvPicPr>
            <p:blipFill>
              <a:blip r:embed="rId6">
                <a:grayscl/>
              </a:blip>
              <a:stretch/>
            </p:blipFill>
            <p:spPr bwMode="auto">
              <a:xfrm>
                <a:off x="251520" y="1565225"/>
                <a:ext cx="1451327" cy="817400"/>
              </a:xfrm>
              <a:prstGeom prst="rect">
                <a:avLst/>
              </a:prstGeom>
              <a:noFill/>
            </p:spPr>
          </p:pic>
          <p:pic>
            <p:nvPicPr>
              <p:cNvPr id="30" name="Picture 2" hidden="0"/>
              <p:cNvPicPr>
                <a:picLocks noChangeAspect="1" noChangeArrowheads="1"/>
              </p:cNvPicPr>
              <p:nvPr isPhoto="0" userDrawn="0"/>
            </p:nvPicPr>
            <p:blipFill>
              <a:blip r:embed="rId7"/>
              <a:srcRect l="0" t="0" r="4123" b="0"/>
              <a:stretch/>
            </p:blipFill>
            <p:spPr bwMode="auto">
              <a:xfrm>
                <a:off x="1765360" y="1560975"/>
                <a:ext cx="1450800" cy="817103"/>
              </a:xfrm>
              <a:prstGeom prst="rect">
                <a:avLst/>
              </a:prstGeom>
              <a:noFill/>
            </p:spPr>
          </p:pic>
          <p:sp>
            <p:nvSpPr>
              <p:cNvPr id="31" name="ZoneTexte 30" hidden="0"/>
              <p:cNvSpPr txBox="1"/>
              <p:nvPr isPhoto="0" userDrawn="0"/>
            </p:nvSpPr>
            <p:spPr bwMode="auto">
              <a:xfrm>
                <a:off x="176618" y="1621263"/>
                <a:ext cx="369332" cy="864095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r">
                  <a:buClrTx/>
                  <a:buFontTx/>
                  <a:buNone/>
                  <a:defRPr/>
                </a:pPr>
                <a:r>
                  <a:rPr lang="fr-FR" sz="1200">
                    <a:solidFill>
                      <a:srgbClr val="FFFFFF"/>
                    </a:solidFill>
                    <a:latin typeface="72 Black"/>
                    <a:cs typeface="72 Black"/>
                  </a:rPr>
                  <a:t>Lidar HD</a:t>
                </a:r>
                <a:endParaRPr lang="fr-FR" sz="1800">
                  <a:solidFill>
                    <a:srgbClr val="FFFFFF"/>
                  </a:solidFill>
                  <a:latin typeface="72 Black"/>
                  <a:cs typeface="72 Black"/>
                </a:endParaRPr>
              </a:p>
            </p:txBody>
          </p:sp>
          <p:sp>
            <p:nvSpPr>
              <p:cNvPr id="32" name="ZoneTexte 31" hidden="0"/>
              <p:cNvSpPr txBox="1"/>
              <p:nvPr isPhoto="0" userDrawn="0"/>
            </p:nvSpPr>
            <p:spPr bwMode="auto">
              <a:xfrm>
                <a:off x="1671584" y="1582069"/>
                <a:ext cx="369332" cy="864095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r">
                  <a:buClrTx/>
                  <a:buFontTx/>
                  <a:buNone/>
                  <a:defRPr/>
                </a:pPr>
                <a:r>
                  <a:rPr lang="fr-FR" sz="1200">
                    <a:latin typeface="72 Black"/>
                    <a:cs typeface="72 Black"/>
                  </a:rPr>
                  <a:t>BD TOPO</a:t>
                </a:r>
                <a:endParaRPr lang="fr-FR" sz="1800">
                  <a:latin typeface="72 Black"/>
                  <a:cs typeface="72 Black"/>
                </a:endParaRPr>
              </a:p>
            </p:txBody>
          </p:sp>
          <p:sp>
            <p:nvSpPr>
              <p:cNvPr id="33" name="ZoneTexte 32" hidden="0"/>
              <p:cNvSpPr txBox="1"/>
              <p:nvPr isPhoto="0" userDrawn="0"/>
            </p:nvSpPr>
            <p:spPr bwMode="auto">
              <a:xfrm>
                <a:off x="385900" y="2409890"/>
                <a:ext cx="3071490" cy="1912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Tx/>
                  <a:buFontTx/>
                  <a:buNone/>
                  <a:defRPr/>
                </a:pPr>
                <a:r>
                  <a:rPr lang="fr-FR" sz="1000">
                    <a:latin typeface="Marianne"/>
                  </a:rPr>
                  <a:t>Socle topographique de la réplique</a:t>
                </a:r>
                <a:endParaRPr lang="fr-FR" sz="1100">
                  <a:latin typeface="Marianne"/>
                </a:endParaRPr>
              </a:p>
            </p:txBody>
          </p:sp>
          <p:sp>
            <p:nvSpPr>
              <p:cNvPr id="34" name="Parenthèse fermante 33" hidden="0"/>
              <p:cNvSpPr/>
              <p:nvPr isPhoto="0" userDrawn="0"/>
            </p:nvSpPr>
            <p:spPr bwMode="auto">
              <a:xfrm rot="16199999" flipH="1">
                <a:off x="1710981" y="938130"/>
                <a:ext cx="45719" cy="2964641"/>
              </a:xfrm>
              <a:prstGeom prst="rightBracket">
                <a:avLst>
                  <a:gd name="adj" fmla="val 8333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endParaRPr lang="fr-FR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" name="Groupe 12" hidden="0"/>
            <p:cNvGrpSpPr/>
            <p:nvPr isPhoto="0" userDrawn="0"/>
          </p:nvGrpSpPr>
          <p:grpSpPr bwMode="auto">
            <a:xfrm>
              <a:off x="3371149" y="1694044"/>
              <a:ext cx="2273550" cy="1069515"/>
              <a:chOff x="2882480" y="1531604"/>
              <a:chExt cx="2273550" cy="1069515"/>
            </a:xfrm>
          </p:grpSpPr>
          <p:pic>
            <p:nvPicPr>
              <p:cNvPr id="23" name="Picture 2" hidden="0"/>
              <p:cNvPicPr>
                <a:picLocks noChangeAspect="1" noChangeArrowheads="1"/>
              </p:cNvPicPr>
              <p:nvPr isPhoto="0" userDrawn="0"/>
            </p:nvPicPr>
            <p:blipFill>
              <a:blip r:embed="rId8"/>
              <a:srcRect l="25753" t="0" r="23712" b="0"/>
              <a:stretch/>
            </p:blipFill>
            <p:spPr bwMode="auto">
              <a:xfrm>
                <a:off x="2882480" y="1558146"/>
                <a:ext cx="1005421" cy="831068"/>
              </a:xfrm>
              <a:prstGeom prst="rect">
                <a:avLst/>
              </a:prstGeom>
              <a:noFill/>
            </p:spPr>
          </p:pic>
          <p:pic>
            <p:nvPicPr>
              <p:cNvPr id="24" name="Picture 2" hidden="0"/>
              <p:cNvPicPr>
                <a:picLocks noChangeAspect="1" noChangeArrowheads="1"/>
              </p:cNvPicPr>
              <p:nvPr isPhoto="0" userDrawn="0"/>
            </p:nvPicPr>
            <p:blipFill>
              <a:blip r:embed="rId9"/>
              <a:srcRect l="22943" t="-2985" r="26250" b="2984"/>
              <a:stretch/>
            </p:blipFill>
            <p:spPr bwMode="auto">
              <a:xfrm>
                <a:off x="3951022" y="1531604"/>
                <a:ext cx="1045197" cy="857610"/>
              </a:xfrm>
              <a:prstGeom prst="rect">
                <a:avLst/>
              </a:prstGeom>
              <a:noFill/>
            </p:spPr>
          </p:pic>
          <p:sp>
            <p:nvSpPr>
              <p:cNvPr id="25" name="ZoneTexte 24" hidden="0"/>
              <p:cNvSpPr txBox="1"/>
              <p:nvPr isPhoto="0" userDrawn="0"/>
            </p:nvSpPr>
            <p:spPr bwMode="auto">
              <a:xfrm>
                <a:off x="3939646" y="2117934"/>
                <a:ext cx="12163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Tx/>
                  <a:buFontTx/>
                  <a:buNone/>
                  <a:defRPr/>
                </a:pPr>
                <a:r>
                  <a:rPr lang="fr-FR" sz="1200">
                    <a:solidFill>
                      <a:srgbClr val="FFFFFF"/>
                    </a:solidFill>
                    <a:latin typeface="72 Black"/>
                    <a:cs typeface="72 Black"/>
                  </a:rPr>
                  <a:t>OCS GE</a:t>
                </a:r>
                <a:endParaRPr lang="fr-FR" sz="1800">
                  <a:solidFill>
                    <a:srgbClr val="FFFFFF"/>
                  </a:solidFill>
                  <a:latin typeface="72 Black"/>
                  <a:cs typeface="72 Black"/>
                </a:endParaRPr>
              </a:p>
            </p:txBody>
          </p:sp>
          <p:sp>
            <p:nvSpPr>
              <p:cNvPr id="26" name="ZoneTexte 25" hidden="0"/>
              <p:cNvSpPr txBox="1"/>
              <p:nvPr isPhoto="0" userDrawn="0"/>
            </p:nvSpPr>
            <p:spPr bwMode="auto">
              <a:xfrm>
                <a:off x="3018504" y="2409890"/>
                <a:ext cx="1977715" cy="1912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Tx/>
                  <a:buFontTx/>
                  <a:buNone/>
                  <a:defRPr/>
                </a:pPr>
                <a:r>
                  <a:rPr lang="fr-FR" sz="1000">
                    <a:latin typeface="Marianne"/>
                  </a:rPr>
                  <a:t>Enrichissement sémantique, rendu</a:t>
                </a:r>
                <a:endParaRPr/>
              </a:p>
            </p:txBody>
          </p:sp>
          <p:sp>
            <p:nvSpPr>
              <p:cNvPr id="27" name="ZoneTexte 26" hidden="0"/>
              <p:cNvSpPr txBox="1"/>
              <p:nvPr isPhoto="0" userDrawn="0"/>
            </p:nvSpPr>
            <p:spPr bwMode="auto">
              <a:xfrm>
                <a:off x="2919922" y="2108968"/>
                <a:ext cx="97071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Tx/>
                  <a:buFontTx/>
                  <a:buNone/>
                  <a:defRPr/>
                </a:pPr>
                <a:r>
                  <a:rPr lang="fr-FR" sz="1100">
                    <a:solidFill>
                      <a:srgbClr val="FFFFFF"/>
                    </a:solidFill>
                    <a:latin typeface="72 Black"/>
                    <a:cs typeface="72 Black"/>
                  </a:rPr>
                  <a:t>BD ORTHO</a:t>
                </a:r>
                <a:endParaRPr lang="fr-FR" sz="1600">
                  <a:solidFill>
                    <a:srgbClr val="FFFFFF"/>
                  </a:solidFill>
                  <a:latin typeface="72 Black"/>
                  <a:cs typeface="72 Black"/>
                </a:endParaRPr>
              </a:p>
            </p:txBody>
          </p:sp>
          <p:sp>
            <p:nvSpPr>
              <p:cNvPr id="28" name="Parenthèse fermante 27" hidden="0"/>
              <p:cNvSpPr/>
              <p:nvPr isPhoto="0" userDrawn="0"/>
            </p:nvSpPr>
            <p:spPr bwMode="auto">
              <a:xfrm rot="16199999" flipH="1">
                <a:off x="3916491" y="1363580"/>
                <a:ext cx="45719" cy="2113741"/>
              </a:xfrm>
              <a:prstGeom prst="rightBracket">
                <a:avLst>
                  <a:gd name="adj" fmla="val 8333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endParaRPr lang="fr-FR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" name="Groupe 13" hidden="0"/>
            <p:cNvGrpSpPr/>
            <p:nvPr isPhoto="0" userDrawn="0"/>
          </p:nvGrpSpPr>
          <p:grpSpPr bwMode="auto">
            <a:xfrm>
              <a:off x="5634913" y="1698431"/>
              <a:ext cx="2210821" cy="1065128"/>
              <a:chOff x="4774197" y="1535991"/>
              <a:chExt cx="2210821" cy="1065128"/>
            </a:xfrm>
          </p:grpSpPr>
          <p:sp>
            <p:nvSpPr>
              <p:cNvPr id="15" name="Rectangle 14" hidden="0"/>
              <p:cNvSpPr/>
              <p:nvPr isPhoto="0" userDrawn="0"/>
            </p:nvSpPr>
            <p:spPr bwMode="auto">
              <a:xfrm>
                <a:off x="5923320" y="1537595"/>
                <a:ext cx="1061699" cy="841789"/>
              </a:xfrm>
              <a:prstGeom prst="rect">
                <a:avLst/>
              </a:prstGeom>
              <a:blipFill>
                <a:blip r:embed="rId10"/>
                <a:tile algn="tl" flip="none" sx="100000" sy="100000" tx="0" ty="0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endParaRPr lang="fr-F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15" hidden="0"/>
              <p:cNvSpPr/>
              <p:nvPr isPhoto="0" userDrawn="0"/>
            </p:nvSpPr>
            <p:spPr bwMode="auto">
              <a:xfrm>
                <a:off x="4774197" y="1551993"/>
                <a:ext cx="1061699" cy="827391"/>
              </a:xfrm>
              <a:prstGeom prst="rect">
                <a:avLst/>
              </a:prstGeom>
              <a:blipFill>
                <a:blip r:embed="rId11"/>
                <a:tile algn="tl" flip="none" sx="100000" sy="100000" tx="0" ty="0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endParaRPr lang="fr-F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ZoneTexte 16" hidden="0"/>
              <p:cNvSpPr txBox="1"/>
              <p:nvPr isPhoto="0" userDrawn="0"/>
            </p:nvSpPr>
            <p:spPr bwMode="auto">
              <a:xfrm>
                <a:off x="5878191" y="2067694"/>
                <a:ext cx="94249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buClrTx/>
                  <a:buFontTx/>
                  <a:buNone/>
                  <a:defRPr/>
                </a:pPr>
                <a:r>
                  <a:rPr lang="fr-FR" sz="1200">
                    <a:solidFill>
                      <a:srgbClr val="FFFFFF"/>
                    </a:solidFill>
                    <a:latin typeface="72 Black"/>
                    <a:cs typeface="72 Black"/>
                  </a:rPr>
                  <a:t>LPIS</a:t>
                </a:r>
                <a:endParaRPr lang="fr-FR" sz="1800">
                  <a:solidFill>
                    <a:srgbClr val="FFFFFF"/>
                  </a:solidFill>
                  <a:latin typeface="72 Black"/>
                  <a:cs typeface="72 Black"/>
                </a:endParaRPr>
              </a:p>
            </p:txBody>
          </p:sp>
          <p:pic>
            <p:nvPicPr>
              <p:cNvPr id="18" name="Image 17" hidden="0"/>
              <p:cNvPicPr>
                <a:picLocks noChangeAspect="1"/>
              </p:cNvPicPr>
              <p:nvPr isPhoto="0" userDrawn="0"/>
            </p:nvPicPr>
            <p:blipFill>
              <a:blip r:embed="rId12"/>
              <a:stretch/>
            </p:blipFill>
            <p:spPr bwMode="auto">
              <a:xfrm>
                <a:off x="5922263" y="1933706"/>
                <a:ext cx="530850" cy="434324"/>
              </a:xfrm>
              <a:prstGeom prst="rect">
                <a:avLst/>
              </a:prstGeom>
            </p:spPr>
          </p:pic>
          <p:pic>
            <p:nvPicPr>
              <p:cNvPr id="19" name="Image 18" hidden="0"/>
              <p:cNvPicPr>
                <a:picLocks noChangeAspect="1"/>
              </p:cNvPicPr>
              <p:nvPr isPhoto="0" userDrawn="0"/>
            </p:nvPicPr>
            <p:blipFill>
              <a:blip r:embed="rId13"/>
              <a:stretch/>
            </p:blipFill>
            <p:spPr bwMode="auto">
              <a:xfrm>
                <a:off x="6454168" y="1535991"/>
                <a:ext cx="530850" cy="447982"/>
              </a:xfrm>
              <a:prstGeom prst="rect">
                <a:avLst/>
              </a:prstGeom>
            </p:spPr>
          </p:pic>
          <p:pic>
            <p:nvPicPr>
              <p:cNvPr id="20" name="Image 19" hidden="0"/>
              <p:cNvPicPr>
                <a:picLocks noChangeAspect="1"/>
              </p:cNvPicPr>
              <p:nvPr isPhoto="0" userDrawn="0"/>
            </p:nvPicPr>
            <p:blipFill>
              <a:blip r:embed="rId14"/>
              <a:stretch/>
            </p:blipFill>
            <p:spPr bwMode="auto">
              <a:xfrm>
                <a:off x="6454168" y="1933706"/>
                <a:ext cx="530850" cy="424907"/>
              </a:xfrm>
              <a:prstGeom prst="rect">
                <a:avLst/>
              </a:prstGeom>
            </p:spPr>
          </p:pic>
          <p:sp>
            <p:nvSpPr>
              <p:cNvPr id="21" name="ZoneTexte 20" hidden="0"/>
              <p:cNvSpPr txBox="1"/>
              <p:nvPr isPhoto="0" userDrawn="0"/>
            </p:nvSpPr>
            <p:spPr bwMode="auto">
              <a:xfrm>
                <a:off x="4966468" y="2409890"/>
                <a:ext cx="1854214" cy="1912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Tx/>
                  <a:buFontTx/>
                  <a:buNone/>
                  <a:defRPr/>
                </a:pPr>
                <a:r>
                  <a:rPr lang="fr-FR" sz="1000">
                    <a:latin typeface="Marianne"/>
                  </a:rPr>
                  <a:t>Autres bases de données métier</a:t>
                </a:r>
                <a:endParaRPr/>
              </a:p>
            </p:txBody>
          </p:sp>
          <p:sp>
            <p:nvSpPr>
              <p:cNvPr id="22" name="Parenthèse fermante 21" hidden="0"/>
              <p:cNvSpPr/>
              <p:nvPr isPhoto="0" userDrawn="0"/>
            </p:nvSpPr>
            <p:spPr bwMode="auto">
              <a:xfrm rot="16199999" flipH="1">
                <a:off x="5864454" y="1363580"/>
                <a:ext cx="45719" cy="2113739"/>
              </a:xfrm>
              <a:prstGeom prst="rightBracket">
                <a:avLst>
                  <a:gd name="adj" fmla="val 8333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endParaRPr lang="fr-FR" sz="1800">
                  <a:solidFill>
                    <a:srgbClr val="000000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95604326" name="Image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12056"/>
            <a:ext cx="1993080" cy="1396281"/>
          </a:xfrm>
          <a:prstGeom prst="rect">
            <a:avLst/>
          </a:prstGeom>
        </p:spPr>
      </p:pic>
      <p:pic>
        <p:nvPicPr>
          <p:cNvPr id="2086675963" name="Image 8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0240149" y="231392"/>
            <a:ext cx="1675040" cy="546840"/>
          </a:xfrm>
          <a:prstGeom prst="rect">
            <a:avLst/>
          </a:prstGeom>
        </p:spPr>
      </p:pic>
      <p:pic>
        <p:nvPicPr>
          <p:cNvPr id="5" name="Image 4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 flipV="1">
            <a:off x="550863" y="6415768"/>
            <a:ext cx="10914380" cy="60521"/>
          </a:xfrm>
          <a:prstGeom prst="rect">
            <a:avLst/>
          </a:prstGeom>
        </p:spPr>
      </p:pic>
      <p:sp>
        <p:nvSpPr>
          <p:cNvPr id="6" name="Espace réservé du pied de page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581400" y="6471764"/>
            <a:ext cx="5029200" cy="365125"/>
          </a:xfrm>
        </p:spPr>
        <p:txBody>
          <a:bodyPr/>
          <a:lstStyle/>
          <a:p>
            <a:pPr>
              <a:defRPr/>
            </a:pPr>
            <a:r>
              <a:rPr lang="fr-FR"/>
              <a:t>Jumeau numérique de la France et des territoires</a:t>
            </a:r>
            <a:endParaRPr/>
          </a:p>
        </p:txBody>
      </p:sp>
      <p:pic>
        <p:nvPicPr>
          <p:cNvPr id="8" name="Image 7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>
            <a:off x="4277851" y="285266"/>
            <a:ext cx="3400425" cy="676275"/>
          </a:xfrm>
          <a:prstGeom prst="rect">
            <a:avLst/>
          </a:prstGeom>
        </p:spPr>
      </p:pic>
      <p:sp>
        <p:nvSpPr>
          <p:cNvPr id="9" name="Titre 8" hidden="0"/>
          <p:cNvSpPr txBox="1"/>
          <p:nvPr isPhoto="0" userDrawn="0"/>
        </p:nvSpPr>
        <p:spPr bwMode="auto">
          <a:xfrm>
            <a:off x="720263" y="1229443"/>
            <a:ext cx="10515600" cy="10341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3200">
                <a:solidFill>
                  <a:srgbClr val="FF0080"/>
                </a:solidFill>
                <a:latin typeface="Marianne ExtraBold"/>
              </a:rPr>
              <a:t>Cas d’usage : outils d'aides à la décision</a:t>
            </a:r>
            <a:br>
              <a:rPr lang="fr-FR" sz="3600">
                <a:latin typeface="Marianne ExtraBold"/>
              </a:rPr>
            </a:br>
            <a:r>
              <a:rPr lang="fr-FR" sz="2400">
                <a:solidFill>
                  <a:srgbClr val="FF0080"/>
                </a:solidFill>
                <a:latin typeface="Marianne ExtraBold"/>
              </a:rPr>
              <a:t>Exemples de problématiques</a:t>
            </a:r>
            <a:endParaRPr lang="fr-FR" sz="2400"/>
          </a:p>
        </p:txBody>
      </p:sp>
      <p:sp>
        <p:nvSpPr>
          <p:cNvPr id="10" name="ZoneTexte 9" hidden="0"/>
          <p:cNvSpPr txBox="1"/>
          <p:nvPr isPhoto="0" userDrawn="0"/>
        </p:nvSpPr>
        <p:spPr bwMode="auto">
          <a:xfrm>
            <a:off x="589622" y="2168841"/>
            <a:ext cx="7840966" cy="44627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endParaRPr lang="fr-FR" sz="1600" b="1"/>
          </a:p>
          <a:p>
            <a:pPr>
              <a:defRPr/>
            </a:pPr>
            <a:r>
              <a:rPr lang="fr-FR" b="1">
                <a:solidFill>
                  <a:srgbClr val="A1009A"/>
                </a:solidFill>
                <a:latin typeface="Marianne"/>
              </a:rPr>
              <a:t>Préservation des ressources hydriques</a:t>
            </a:r>
            <a:endParaRPr/>
          </a:p>
          <a:p>
            <a:pPr marL="822960" lvl="1" indent="-285750">
              <a:buFont typeface="Arial"/>
              <a:buChar char="•"/>
              <a:tabLst>
                <a:tab pos="715963" algn="l"/>
              </a:tabLst>
              <a:defRPr/>
            </a:pPr>
            <a:r>
              <a:rPr lang="fr-FR" sz="1400">
                <a:solidFill>
                  <a:srgbClr val="7030A0"/>
                </a:solidFill>
                <a:latin typeface="Marianne"/>
              </a:rPr>
              <a:t>ressource en eau souterraine (selon prévisions météo, état des nappes...) </a:t>
            </a:r>
            <a:endParaRPr/>
          </a:p>
          <a:p>
            <a:pPr marL="822960" lvl="1" indent="-285750">
              <a:buFont typeface="Arial"/>
              <a:buChar char="•"/>
              <a:tabLst>
                <a:tab pos="715963" algn="l"/>
              </a:tabLst>
              <a:defRPr/>
            </a:pPr>
            <a:r>
              <a:rPr lang="fr-FR" sz="1400">
                <a:solidFill>
                  <a:srgbClr val="7030A0"/>
                </a:solidFill>
                <a:latin typeface="Marianne"/>
              </a:rPr>
              <a:t>besoins en eau (agriculture, industrie, population...) </a:t>
            </a:r>
            <a:endParaRPr/>
          </a:p>
          <a:p>
            <a:pPr marL="822960" lvl="1" indent="-285750">
              <a:buFont typeface="Arial"/>
              <a:buChar char="•"/>
              <a:tabLst>
                <a:tab pos="715963" algn="l"/>
              </a:tabLst>
              <a:defRPr/>
            </a:pPr>
            <a:r>
              <a:rPr lang="fr-FR" sz="1400">
                <a:solidFill>
                  <a:srgbClr val="7030A0"/>
                </a:solidFill>
                <a:latin typeface="Marianne"/>
              </a:rPr>
              <a:t>impact des retenues d’eau</a:t>
            </a:r>
            <a:endParaRPr/>
          </a:p>
          <a:p>
            <a:pPr marL="822960" lvl="1" indent="-285750">
              <a:buFont typeface="Arial"/>
              <a:buChar char="•"/>
              <a:defRPr/>
            </a:pPr>
            <a:endParaRPr lang="fr-FR" sz="1400">
              <a:solidFill>
                <a:srgbClr val="A1009A"/>
              </a:solidFill>
              <a:latin typeface="Marianne"/>
            </a:endParaRPr>
          </a:p>
          <a:p>
            <a:pPr marL="0" lvl="1">
              <a:defRPr/>
            </a:pPr>
            <a:r>
              <a:rPr lang="fr-FR" b="1">
                <a:solidFill>
                  <a:srgbClr val="A1009A"/>
                </a:solidFill>
                <a:latin typeface="Marianne"/>
              </a:rPr>
              <a:t>Aménagement du territoire</a:t>
            </a:r>
            <a:r>
              <a:rPr lang="fr-FR">
                <a:solidFill>
                  <a:srgbClr val="A1009A"/>
                </a:solidFill>
                <a:latin typeface="Marianne"/>
              </a:rPr>
              <a:t> : prise en compte de multiples enjeux</a:t>
            </a:r>
            <a:endParaRPr/>
          </a:p>
          <a:p>
            <a:pPr marL="822960" lvl="1" indent="-285750">
              <a:buFont typeface="Arial"/>
              <a:buChar char="•"/>
              <a:tabLst>
                <a:tab pos="715963" algn="l"/>
              </a:tabLst>
              <a:defRPr/>
            </a:pPr>
            <a:r>
              <a:rPr lang="fr-FR" sz="1400">
                <a:solidFill>
                  <a:srgbClr val="7030A0"/>
                </a:solidFill>
                <a:latin typeface="Marianne"/>
              </a:rPr>
              <a:t>évolution démographique </a:t>
            </a:r>
            <a:endParaRPr/>
          </a:p>
          <a:p>
            <a:pPr marL="822960" lvl="1" indent="-285750">
              <a:buFont typeface="Arial"/>
              <a:buChar char="•"/>
              <a:tabLst>
                <a:tab pos="715963" algn="l"/>
              </a:tabLst>
              <a:defRPr/>
            </a:pPr>
            <a:r>
              <a:rPr lang="fr-FR" sz="1400">
                <a:solidFill>
                  <a:srgbClr val="7030A0"/>
                </a:solidFill>
                <a:latin typeface="Marianne"/>
              </a:rPr>
              <a:t>logements sociaux </a:t>
            </a:r>
            <a:endParaRPr/>
          </a:p>
          <a:p>
            <a:pPr marL="822960" lvl="1" indent="-285750">
              <a:buFont typeface="Arial"/>
              <a:buChar char="•"/>
              <a:tabLst>
                <a:tab pos="715963" algn="l"/>
              </a:tabLst>
              <a:defRPr/>
            </a:pPr>
            <a:r>
              <a:rPr lang="fr-FR" sz="1400">
                <a:solidFill>
                  <a:srgbClr val="7030A0"/>
                </a:solidFill>
                <a:latin typeface="Marianne"/>
              </a:rPr>
              <a:t>sobriété foncière (ZAN)</a:t>
            </a:r>
            <a:endParaRPr/>
          </a:p>
          <a:p>
            <a:pPr marL="822960" lvl="1" indent="-285750">
              <a:buFont typeface="Arial"/>
              <a:buChar char="•"/>
              <a:tabLst>
                <a:tab pos="715963" algn="l"/>
              </a:tabLst>
              <a:defRPr/>
            </a:pPr>
            <a:r>
              <a:rPr lang="fr-FR" sz="1400">
                <a:solidFill>
                  <a:srgbClr val="7030A0"/>
                </a:solidFill>
                <a:latin typeface="Marianne"/>
              </a:rPr>
              <a:t>zones faibles émissions</a:t>
            </a:r>
            <a:endParaRPr/>
          </a:p>
          <a:p>
            <a:pPr marL="822960" lvl="1" indent="-285750">
              <a:buFont typeface="Arial"/>
              <a:buChar char="•"/>
              <a:tabLst>
                <a:tab pos="715963" algn="l"/>
              </a:tabLst>
              <a:defRPr/>
            </a:pPr>
            <a:r>
              <a:rPr lang="fr-FR" sz="1400">
                <a:solidFill>
                  <a:srgbClr val="7030A0"/>
                </a:solidFill>
                <a:latin typeface="Marianne"/>
              </a:rPr>
              <a:t>accélération ENR (implantation, rendement...)</a:t>
            </a:r>
            <a:endParaRPr/>
          </a:p>
          <a:p>
            <a:pPr marL="822960" lvl="1" indent="-285750">
              <a:buFont typeface="Arial"/>
              <a:buChar char="•"/>
              <a:tabLst>
                <a:tab pos="715963" algn="l"/>
              </a:tabLst>
              <a:defRPr/>
            </a:pPr>
            <a:r>
              <a:rPr lang="fr-FR" sz="1400">
                <a:solidFill>
                  <a:srgbClr val="7030A0"/>
                </a:solidFill>
                <a:latin typeface="Marianne"/>
              </a:rPr>
              <a:t>contrainte paysagère, ilots chaleur/fraicheur conso/prod énergie/eau…)</a:t>
            </a:r>
            <a:endParaRPr/>
          </a:p>
          <a:p>
            <a:pPr marL="822960" lvl="1" indent="-285750">
              <a:buFont typeface="Arial"/>
              <a:buChar char="•"/>
              <a:defRPr/>
            </a:pPr>
            <a:endParaRPr lang="fr-FR" sz="1400">
              <a:solidFill>
                <a:srgbClr val="A1009A"/>
              </a:solidFill>
              <a:latin typeface="Marianne"/>
            </a:endParaRPr>
          </a:p>
          <a:p>
            <a:pPr marL="0" lvl="1">
              <a:defRPr/>
            </a:pPr>
            <a:r>
              <a:rPr lang="fr-FR" b="1">
                <a:solidFill>
                  <a:srgbClr val="A1009A"/>
                </a:solidFill>
                <a:latin typeface="Marianne"/>
              </a:rPr>
              <a:t>Aménagement du littoral</a:t>
            </a:r>
            <a:r>
              <a:rPr lang="fr-FR">
                <a:solidFill>
                  <a:srgbClr val="A1009A"/>
                </a:solidFill>
                <a:latin typeface="Marianne"/>
              </a:rPr>
              <a:t> : mêmes enjeux, mais aussi</a:t>
            </a:r>
            <a:endParaRPr/>
          </a:p>
          <a:p>
            <a:pPr marL="822960" lvl="1" indent="-285750">
              <a:buFont typeface="Arial"/>
              <a:buChar char="•"/>
              <a:tabLst>
                <a:tab pos="715963" algn="l"/>
              </a:tabLst>
              <a:defRPr/>
            </a:pPr>
            <a:r>
              <a:rPr lang="fr-FR" sz="1400">
                <a:solidFill>
                  <a:srgbClr val="7030A0"/>
                </a:solidFill>
                <a:latin typeface="Marianne"/>
              </a:rPr>
              <a:t>recul du trait de côte</a:t>
            </a:r>
            <a:endParaRPr/>
          </a:p>
          <a:p>
            <a:pPr marL="822960" lvl="1" indent="-285750">
              <a:buFont typeface="Arial"/>
              <a:buChar char="•"/>
              <a:tabLst>
                <a:tab pos="715963" algn="l"/>
              </a:tabLst>
              <a:defRPr/>
            </a:pPr>
            <a:r>
              <a:rPr lang="fr-FR" sz="1400">
                <a:solidFill>
                  <a:srgbClr val="7030A0"/>
                </a:solidFill>
                <a:latin typeface="Marianne"/>
              </a:rPr>
              <a:t>risque de submersion</a:t>
            </a:r>
            <a:endParaRPr/>
          </a:p>
          <a:p>
            <a:pPr marL="273050" lvl="1" indent="-273050">
              <a:buFont typeface="Arial"/>
              <a:buChar char="•"/>
              <a:defRPr/>
            </a:pPr>
            <a:endParaRPr lang="fr-FR" sz="1600">
              <a:solidFill>
                <a:srgbClr val="000000"/>
              </a:solidFill>
              <a:latin typeface="Calibri"/>
              <a:cs typeface="Calibri"/>
            </a:endParaRPr>
          </a:p>
          <a:p>
            <a:pPr marL="0" lvl="1">
              <a:defRPr/>
            </a:pPr>
            <a:endParaRPr lang="fr-FR" sz="1600">
              <a:cs typeface="Calibri"/>
            </a:endParaRPr>
          </a:p>
        </p:txBody>
      </p:sp>
      <p:pic>
        <p:nvPicPr>
          <p:cNvPr id="11" name="Image 10" hidden="0"/>
          <p:cNvPicPr>
            <a:picLocks noChangeAspect="1"/>
          </p:cNvPicPr>
          <p:nvPr isPhoto="0" userDrawn="0"/>
        </p:nvPicPr>
        <p:blipFill>
          <a:blip r:embed="rId6"/>
          <a:stretch/>
        </p:blipFill>
        <p:spPr bwMode="auto">
          <a:xfrm>
            <a:off x="9052658" y="1989000"/>
            <a:ext cx="2558609" cy="1440000"/>
          </a:xfrm>
          <a:prstGeom prst="rect">
            <a:avLst/>
          </a:prstGeom>
        </p:spPr>
      </p:pic>
      <p:pic>
        <p:nvPicPr>
          <p:cNvPr id="12" name="Image 11" hidden="0"/>
          <p:cNvPicPr>
            <a:picLocks noChangeAspect="1"/>
          </p:cNvPicPr>
          <p:nvPr isPhoto="0" userDrawn="0"/>
        </p:nvPicPr>
        <p:blipFill>
          <a:blip r:embed="rId7"/>
          <a:srcRect l="0" t="14035" r="0" b="0"/>
          <a:stretch/>
        </p:blipFill>
        <p:spPr bwMode="auto">
          <a:xfrm>
            <a:off x="9052658" y="3472271"/>
            <a:ext cx="2558609" cy="1440000"/>
          </a:xfrm>
          <a:prstGeom prst="rect">
            <a:avLst/>
          </a:prstGeom>
        </p:spPr>
      </p:pic>
      <p:pic>
        <p:nvPicPr>
          <p:cNvPr id="13" name="Image 12" hidden="0"/>
          <p:cNvPicPr>
            <a:picLocks noChangeAspect="1"/>
          </p:cNvPicPr>
          <p:nvPr isPhoto="0" userDrawn="0"/>
        </p:nvPicPr>
        <p:blipFill>
          <a:blip r:embed="rId8"/>
          <a:stretch/>
        </p:blipFill>
        <p:spPr bwMode="auto">
          <a:xfrm>
            <a:off x="9052659" y="4974844"/>
            <a:ext cx="2558608" cy="13432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95604326" name="Image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12056"/>
            <a:ext cx="1993080" cy="1396281"/>
          </a:xfrm>
          <a:prstGeom prst="rect">
            <a:avLst/>
          </a:prstGeom>
        </p:spPr>
      </p:pic>
      <p:pic>
        <p:nvPicPr>
          <p:cNvPr id="2086675963" name="Image 8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0240149" y="231392"/>
            <a:ext cx="1675040" cy="546840"/>
          </a:xfrm>
          <a:prstGeom prst="rect">
            <a:avLst/>
          </a:prstGeom>
        </p:spPr>
      </p:pic>
      <p:pic>
        <p:nvPicPr>
          <p:cNvPr id="5" name="Image 4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 flipV="1">
            <a:off x="550863" y="6415768"/>
            <a:ext cx="10914380" cy="60521"/>
          </a:xfrm>
          <a:prstGeom prst="rect">
            <a:avLst/>
          </a:prstGeom>
        </p:spPr>
      </p:pic>
      <p:sp>
        <p:nvSpPr>
          <p:cNvPr id="6" name="Espace réservé du pied de page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581400" y="6471764"/>
            <a:ext cx="5029200" cy="365125"/>
          </a:xfrm>
        </p:spPr>
        <p:txBody>
          <a:bodyPr/>
          <a:lstStyle/>
          <a:p>
            <a:pPr>
              <a:defRPr/>
            </a:pPr>
            <a:r>
              <a:rPr lang="fr-FR"/>
              <a:t>Jumeau numérique de la France et des territoires</a:t>
            </a:r>
            <a:endParaRPr/>
          </a:p>
        </p:txBody>
      </p:sp>
      <p:pic>
        <p:nvPicPr>
          <p:cNvPr id="8" name="Image 7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>
            <a:off x="4277851" y="285266"/>
            <a:ext cx="3400425" cy="676275"/>
          </a:xfrm>
          <a:prstGeom prst="rect">
            <a:avLst/>
          </a:prstGeom>
        </p:spPr>
      </p:pic>
      <p:sp>
        <p:nvSpPr>
          <p:cNvPr id="9" name="ZoneTexte 8" hidden="0"/>
          <p:cNvSpPr txBox="1"/>
          <p:nvPr isPhoto="0" userDrawn="0"/>
        </p:nvSpPr>
        <p:spPr bwMode="auto">
          <a:xfrm>
            <a:off x="1121015" y="1328761"/>
            <a:ext cx="971409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>
                <a:solidFill>
                  <a:srgbClr val="FF0080"/>
                </a:solidFill>
                <a:latin typeface="Marianne ExtraBold"/>
              </a:rPr>
              <a:t>Verrous technologiques et axes de recherche</a:t>
            </a:r>
            <a:endParaRPr/>
          </a:p>
          <a:p>
            <a:pPr>
              <a:defRPr/>
            </a:pPr>
            <a:endParaRPr lang="fr-FR" sz="2400">
              <a:solidFill>
                <a:srgbClr val="FF0080"/>
              </a:solidFill>
              <a:latin typeface="Marianne ExtraBold"/>
            </a:endParaRPr>
          </a:p>
        </p:txBody>
      </p:sp>
      <p:sp>
        <p:nvSpPr>
          <p:cNvPr id="10" name="TextBox 4" hidden="0"/>
          <p:cNvSpPr txBox="1"/>
          <p:nvPr isPhoto="0" userDrawn="0"/>
        </p:nvSpPr>
        <p:spPr bwMode="auto">
          <a:xfrm>
            <a:off x="550863" y="2561283"/>
            <a:ext cx="5977186" cy="32316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marL="342900" indent="-342900">
              <a:spcAft>
                <a:spcPts val="1200"/>
              </a:spcAft>
              <a:buFont typeface="Arial"/>
              <a:buChar char="•"/>
              <a:defRPr/>
            </a:pPr>
            <a:r>
              <a:rPr lang="en-US" sz="1600" b="1">
                <a:solidFill>
                  <a:srgbClr val="A1009A"/>
                </a:solidFill>
                <a:latin typeface="Marianne"/>
              </a:rPr>
              <a:t>Elaboration d'un référentiel géographique</a:t>
            </a:r>
            <a:r>
              <a:rPr lang="en-US" sz="1600">
                <a:solidFill>
                  <a:srgbClr val="A1009A"/>
                </a:solidFill>
                <a:latin typeface="Marianne"/>
              </a:rPr>
              <a:t>             </a:t>
            </a:r>
            <a:r>
              <a:rPr lang="en-US" sz="1600">
                <a:solidFill>
                  <a:srgbClr val="7030A0"/>
                </a:solidFill>
                <a:latin typeface="Marianne"/>
              </a:rPr>
              <a:t>précis, cohérent et à jour</a:t>
            </a:r>
            <a:endParaRPr/>
          </a:p>
          <a:p>
            <a:pPr marL="342900" indent="-342900">
              <a:spcAft>
                <a:spcPts val="1200"/>
              </a:spcAft>
              <a:buFont typeface="Arial"/>
              <a:buChar char="•"/>
              <a:defRPr/>
            </a:pPr>
            <a:r>
              <a:rPr lang="en-US" sz="1600" b="1">
                <a:solidFill>
                  <a:srgbClr val="A1009A"/>
                </a:solidFill>
                <a:latin typeface="Marianne"/>
              </a:rPr>
              <a:t>Interopérabilité</a:t>
            </a:r>
            <a:r>
              <a:rPr lang="en-US" sz="1600">
                <a:solidFill>
                  <a:srgbClr val="A1009A"/>
                </a:solidFill>
                <a:latin typeface="Marianne"/>
              </a:rPr>
              <a:t>                                                             </a:t>
            </a:r>
            <a:r>
              <a:rPr lang="en-US" sz="1600">
                <a:solidFill>
                  <a:srgbClr val="7030A0"/>
                </a:solidFill>
                <a:latin typeface="Marianne"/>
              </a:rPr>
              <a:t>entre le jumeau national et les jumeaux locaux</a:t>
            </a:r>
            <a:endParaRPr/>
          </a:p>
          <a:p>
            <a:pPr marL="342900" indent="-342900">
              <a:spcAft>
                <a:spcPts val="1200"/>
              </a:spcAft>
              <a:buFont typeface="Arial"/>
              <a:buChar char="•"/>
              <a:defRPr/>
            </a:pPr>
            <a:r>
              <a:rPr lang="en-US" sz="1600" b="1">
                <a:solidFill>
                  <a:srgbClr val="A1009A"/>
                </a:solidFill>
                <a:latin typeface="Marianne"/>
              </a:rPr>
              <a:t>Visualisation</a:t>
            </a:r>
            <a:r>
              <a:rPr lang="en-US" sz="1600">
                <a:solidFill>
                  <a:srgbClr val="A1009A"/>
                </a:solidFill>
                <a:latin typeface="Marianne"/>
              </a:rPr>
              <a:t> </a:t>
            </a:r>
            <a:r>
              <a:rPr lang="en-US" sz="1600">
                <a:solidFill>
                  <a:srgbClr val="7030A0"/>
                </a:solidFill>
                <a:latin typeface="Marianne"/>
              </a:rPr>
              <a:t>immersive et réaliste</a:t>
            </a:r>
            <a:endParaRPr/>
          </a:p>
          <a:p>
            <a:pPr marL="342900" indent="-342900">
              <a:spcAft>
                <a:spcPts val="1200"/>
              </a:spcAft>
              <a:buFont typeface="Arial"/>
              <a:buChar char="•"/>
              <a:defRPr/>
            </a:pPr>
            <a:r>
              <a:rPr lang="en-US" sz="1600" b="1">
                <a:solidFill>
                  <a:srgbClr val="A1009A"/>
                </a:solidFill>
                <a:latin typeface="Marianne"/>
              </a:rPr>
              <a:t>Interrogation</a:t>
            </a:r>
            <a:r>
              <a:rPr lang="en-US" sz="1600">
                <a:solidFill>
                  <a:srgbClr val="A1009A"/>
                </a:solidFill>
                <a:latin typeface="Marianne"/>
              </a:rPr>
              <a:t> </a:t>
            </a:r>
            <a:r>
              <a:rPr lang="en-US" sz="1600">
                <a:solidFill>
                  <a:srgbClr val="7030A0"/>
                </a:solidFill>
                <a:latin typeface="Marianne"/>
              </a:rPr>
              <a:t>des données affichées</a:t>
            </a:r>
            <a:endParaRPr/>
          </a:p>
          <a:p>
            <a:pPr marL="342900" indent="-342900">
              <a:spcAft>
                <a:spcPts val="1200"/>
              </a:spcAft>
              <a:buFont typeface="Arial"/>
              <a:buChar char="•"/>
              <a:defRPr/>
            </a:pPr>
            <a:r>
              <a:rPr lang="en-US" sz="1600">
                <a:solidFill>
                  <a:srgbClr val="7030A0"/>
                </a:solidFill>
                <a:latin typeface="Marianne"/>
              </a:rPr>
              <a:t>Moteurs de </a:t>
            </a:r>
            <a:r>
              <a:rPr lang="en-US" sz="1600" b="1">
                <a:solidFill>
                  <a:srgbClr val="A1009A"/>
                </a:solidFill>
                <a:latin typeface="Marianne"/>
              </a:rPr>
              <a:t>simulation</a:t>
            </a:r>
            <a:endParaRPr lang="en-US" sz="1600">
              <a:solidFill>
                <a:srgbClr val="A1009A"/>
              </a:solidFill>
              <a:latin typeface="Marianne"/>
              <a:cs typeface="Arial"/>
            </a:endParaRPr>
          </a:p>
          <a:p>
            <a:pPr marL="342900" indent="-342900">
              <a:spcAft>
                <a:spcPts val="1200"/>
              </a:spcAft>
              <a:buFont typeface="Arial"/>
              <a:buChar char="•"/>
              <a:defRPr/>
            </a:pPr>
            <a:r>
              <a:rPr lang="en-US" sz="1600" b="1">
                <a:solidFill>
                  <a:srgbClr val="A1009A"/>
                </a:solidFill>
                <a:latin typeface="Marianne"/>
                <a:cs typeface="Arial"/>
              </a:rPr>
              <a:t>Géolocalisation</a:t>
            </a:r>
            <a:r>
              <a:rPr lang="en-US" sz="1600">
                <a:solidFill>
                  <a:srgbClr val="A1009A"/>
                </a:solidFill>
                <a:latin typeface="Marianne"/>
                <a:cs typeface="Arial"/>
              </a:rPr>
              <a:t> </a:t>
            </a:r>
            <a:r>
              <a:rPr lang="en-US" sz="1600">
                <a:solidFill>
                  <a:srgbClr val="7030A0"/>
                </a:solidFill>
                <a:latin typeface="Marianne"/>
              </a:rPr>
              <a:t>d'images et véracité des sources</a:t>
            </a:r>
            <a:endParaRPr/>
          </a:p>
          <a:p>
            <a:pPr marL="800100" lvl="1" indent="-342900">
              <a:spcAft>
                <a:spcPts val="1200"/>
              </a:spcAft>
              <a:buFont typeface="Courier New"/>
              <a:buChar char="o"/>
              <a:defRPr/>
            </a:pPr>
            <a:endParaRPr lang="en-US" sz="1600">
              <a:latin typeface="Marianne Light"/>
            </a:endParaRPr>
          </a:p>
        </p:txBody>
      </p:sp>
      <p:pic>
        <p:nvPicPr>
          <p:cNvPr id="11" name="Image 10" hidden="0"/>
          <p:cNvPicPr>
            <a:picLocks noChangeAspect="1"/>
          </p:cNvPicPr>
          <p:nvPr isPhoto="0" userDrawn="0"/>
        </p:nvPicPr>
        <p:blipFill>
          <a:blip r:embed="rId6"/>
          <a:stretch/>
        </p:blipFill>
        <p:spPr bwMode="auto">
          <a:xfrm>
            <a:off x="7252497" y="2561283"/>
            <a:ext cx="4656783" cy="2911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95604326" name="Image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12056"/>
            <a:ext cx="1993080" cy="1396281"/>
          </a:xfrm>
          <a:prstGeom prst="rect">
            <a:avLst/>
          </a:prstGeom>
        </p:spPr>
      </p:pic>
      <p:pic>
        <p:nvPicPr>
          <p:cNvPr id="2086675963" name="Image 8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0240149" y="231392"/>
            <a:ext cx="1675040" cy="546840"/>
          </a:xfrm>
          <a:prstGeom prst="rect">
            <a:avLst/>
          </a:prstGeom>
        </p:spPr>
      </p:pic>
      <p:pic>
        <p:nvPicPr>
          <p:cNvPr id="5" name="Image 4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 flipV="1">
            <a:off x="550863" y="6415768"/>
            <a:ext cx="10914380" cy="60521"/>
          </a:xfrm>
          <a:prstGeom prst="rect">
            <a:avLst/>
          </a:prstGeom>
        </p:spPr>
      </p:pic>
      <p:sp>
        <p:nvSpPr>
          <p:cNvPr id="6" name="Espace réservé du pied de page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581400" y="6471764"/>
            <a:ext cx="5029200" cy="365125"/>
          </a:xfrm>
        </p:spPr>
        <p:txBody>
          <a:bodyPr/>
          <a:lstStyle/>
          <a:p>
            <a:pPr>
              <a:defRPr/>
            </a:pPr>
            <a:r>
              <a:rPr lang="fr-FR"/>
              <a:t>Jumeau numérique de la France et des territoires</a:t>
            </a:r>
            <a:endParaRPr/>
          </a:p>
        </p:txBody>
      </p:sp>
      <p:pic>
        <p:nvPicPr>
          <p:cNvPr id="8" name="Image 7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>
            <a:off x="4277851" y="285266"/>
            <a:ext cx="3400425" cy="676275"/>
          </a:xfrm>
          <a:prstGeom prst="rect">
            <a:avLst/>
          </a:prstGeom>
        </p:spPr>
      </p:pic>
      <p:sp>
        <p:nvSpPr>
          <p:cNvPr id="7" name="Rectangle 6" hidden="0">
            <a:hlinkClick r:id="rId6"/>
          </p:cNvPr>
          <p:cNvSpPr/>
          <p:nvPr isPhoto="0" userDrawn="0"/>
        </p:nvSpPr>
        <p:spPr bwMode="auto">
          <a:xfrm>
            <a:off x="9540108" y="1531169"/>
            <a:ext cx="2039150" cy="533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400">
                <a:latin typeface="Marianne"/>
              </a:rPr>
              <a:t>Je réponds à l’appel </a:t>
            </a:r>
            <a:endParaRPr/>
          </a:p>
          <a:p>
            <a:pPr algn="ctr">
              <a:defRPr/>
            </a:pPr>
            <a:r>
              <a:rPr lang="fr-FR" sz="1400">
                <a:latin typeface="Marianne"/>
              </a:rPr>
              <a:t>à communs </a:t>
            </a:r>
            <a:r>
              <a:rPr lang="fr-FR" sz="1400" b="0" i="0">
                <a:solidFill>
                  <a:srgbClr val="236E13"/>
                </a:solidFill>
                <a:latin typeface="Marianne"/>
              </a:rPr>
              <a:t> 🔗</a:t>
            </a:r>
            <a:endParaRPr lang="fr-FR" sz="1400">
              <a:latin typeface="Marianne"/>
            </a:endParaRPr>
          </a:p>
        </p:txBody>
      </p:sp>
      <p:sp>
        <p:nvSpPr>
          <p:cNvPr id="9" name="ZoneTexte 8" hidden="0"/>
          <p:cNvSpPr txBox="1"/>
          <p:nvPr isPhoto="0" userDrawn="0"/>
        </p:nvSpPr>
        <p:spPr bwMode="auto">
          <a:xfrm>
            <a:off x="227842" y="2027662"/>
            <a:ext cx="11651837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fr-FR">
              <a:solidFill>
                <a:srgbClr val="FF0080"/>
              </a:solidFill>
              <a:latin typeface="Marianne ExtraBold"/>
            </a:endParaRPr>
          </a:p>
          <a:p>
            <a:pPr>
              <a:defRPr/>
            </a:pPr>
            <a:endParaRPr lang="fr-FR">
              <a:solidFill>
                <a:srgbClr val="FF0080"/>
              </a:solidFill>
              <a:latin typeface="Marianne ExtraBold"/>
            </a:endParaRPr>
          </a:p>
          <a:p>
            <a:pPr algn="ctr">
              <a:defRPr/>
            </a:pPr>
            <a:r>
              <a:rPr lang="fr-FR" sz="1700">
                <a:solidFill>
                  <a:srgbClr val="A1009A"/>
                </a:solidFill>
                <a:latin typeface="Marianne ExtraBold"/>
              </a:rPr>
              <a:t>à destination des acteurs publics / collectivités, industriels, startups, collectifs de recherche, société civile …</a:t>
            </a:r>
            <a:endParaRPr/>
          </a:p>
        </p:txBody>
      </p:sp>
      <p:sp>
        <p:nvSpPr>
          <p:cNvPr id="10" name="ZoneTexte 9" hidden="0"/>
          <p:cNvSpPr txBox="1"/>
          <p:nvPr isPhoto="0" userDrawn="0"/>
        </p:nvSpPr>
        <p:spPr bwMode="auto">
          <a:xfrm>
            <a:off x="623391" y="3429000"/>
            <a:ext cx="3439487" cy="369332"/>
          </a:xfrm>
          <a:prstGeom prst="rect">
            <a:avLst/>
          </a:prstGeom>
          <a:noFill/>
          <a:ln>
            <a:solidFill>
              <a:srgbClr val="A1009A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800">
                <a:solidFill>
                  <a:srgbClr val="A1009A"/>
                </a:solidFill>
                <a:latin typeface="Marianne ExtraBold"/>
              </a:rPr>
              <a:t>Préciser les besoins</a:t>
            </a:r>
            <a:endParaRPr lang="fr-FR"/>
          </a:p>
        </p:txBody>
      </p:sp>
      <p:sp>
        <p:nvSpPr>
          <p:cNvPr id="11" name="ZoneTexte 10" hidden="0"/>
          <p:cNvSpPr txBox="1"/>
          <p:nvPr isPhoto="0" userDrawn="0"/>
        </p:nvSpPr>
        <p:spPr bwMode="auto">
          <a:xfrm>
            <a:off x="4348104" y="3428999"/>
            <a:ext cx="3649211" cy="369332"/>
          </a:xfrm>
          <a:prstGeom prst="rect">
            <a:avLst/>
          </a:prstGeom>
          <a:noFill/>
          <a:ln>
            <a:solidFill>
              <a:srgbClr val="A1009A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>
                <a:solidFill>
                  <a:srgbClr val="A1009A"/>
                </a:solidFill>
                <a:latin typeface="Marianne ExtraBold"/>
              </a:defRPr>
            </a:lvl1pPr>
          </a:lstStyle>
          <a:p>
            <a:pPr>
              <a:defRPr/>
            </a:pPr>
            <a:r>
              <a:rPr lang="fr-FR"/>
              <a:t>Construire sur l’expérience</a:t>
            </a:r>
            <a:endParaRPr/>
          </a:p>
        </p:txBody>
      </p:sp>
      <p:sp>
        <p:nvSpPr>
          <p:cNvPr id="12" name="ZoneTexte 11" hidden="0"/>
          <p:cNvSpPr txBox="1"/>
          <p:nvPr isPhoto="0" userDrawn="0"/>
        </p:nvSpPr>
        <p:spPr bwMode="auto">
          <a:xfrm>
            <a:off x="8299320" y="3428999"/>
            <a:ext cx="3356099" cy="369332"/>
          </a:xfrm>
          <a:prstGeom prst="rect">
            <a:avLst/>
          </a:prstGeom>
          <a:noFill/>
          <a:ln>
            <a:solidFill>
              <a:srgbClr val="A1009A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>
                <a:solidFill>
                  <a:srgbClr val="A1009A"/>
                </a:solidFill>
                <a:latin typeface="Marianne ExtraBold"/>
              </a:defRPr>
            </a:lvl1pPr>
          </a:lstStyle>
          <a:p>
            <a:pPr>
              <a:defRPr/>
            </a:pPr>
            <a:r>
              <a:rPr lang="fr-FR"/>
              <a:t>Constituer une équipe</a:t>
            </a:r>
            <a:endParaRPr/>
          </a:p>
        </p:txBody>
      </p:sp>
      <p:sp>
        <p:nvSpPr>
          <p:cNvPr id="13" name="ZoneTexte 12" hidden="0"/>
          <p:cNvSpPr txBox="1"/>
          <p:nvPr isPhoto="0" userDrawn="0"/>
        </p:nvSpPr>
        <p:spPr bwMode="auto">
          <a:xfrm>
            <a:off x="623391" y="3996644"/>
            <a:ext cx="3439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fr-FR" sz="1800">
                <a:solidFill>
                  <a:srgbClr val="A1009A"/>
                </a:solidFill>
                <a:latin typeface="Marianne Light"/>
              </a:rPr>
              <a:t>Identifier les thématiques prioritaires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fr-FR">
                <a:solidFill>
                  <a:srgbClr val="A1009A"/>
                </a:solidFill>
                <a:latin typeface="Marianne Light"/>
              </a:rPr>
              <a:t>Connaître les outils existants</a:t>
            </a:r>
            <a:endParaRPr/>
          </a:p>
        </p:txBody>
      </p:sp>
      <p:sp>
        <p:nvSpPr>
          <p:cNvPr id="14" name="ZoneTexte 13" hidden="0"/>
          <p:cNvSpPr txBox="1"/>
          <p:nvPr isPhoto="0" userDrawn="0"/>
        </p:nvSpPr>
        <p:spPr bwMode="auto">
          <a:xfrm>
            <a:off x="4378865" y="3996643"/>
            <a:ext cx="3618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285750" indent="-285750">
              <a:buFont typeface="Arial"/>
              <a:buChar char="•"/>
              <a:defRPr>
                <a:solidFill>
                  <a:srgbClr val="A1009A"/>
                </a:solidFill>
                <a:latin typeface="Marianne Light"/>
              </a:defRPr>
            </a:lvl1pPr>
          </a:lstStyle>
          <a:p>
            <a:pPr>
              <a:defRPr/>
            </a:pPr>
            <a:r>
              <a:rPr lang="fr-FR"/>
              <a:t>Assurer l’interopérabilité avec l’existant</a:t>
            </a:r>
            <a:endParaRPr/>
          </a:p>
          <a:p>
            <a:pPr>
              <a:defRPr/>
            </a:pPr>
            <a:r>
              <a:rPr lang="fr-FR"/>
              <a:t>Dépasser les limites existantes</a:t>
            </a:r>
            <a:endParaRPr/>
          </a:p>
        </p:txBody>
      </p:sp>
      <p:sp>
        <p:nvSpPr>
          <p:cNvPr id="15" name="ZoneTexte 14" hidden="0"/>
          <p:cNvSpPr txBox="1"/>
          <p:nvPr isPhoto="0" userDrawn="0"/>
        </p:nvSpPr>
        <p:spPr bwMode="auto">
          <a:xfrm>
            <a:off x="8299319" y="3996642"/>
            <a:ext cx="3356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285750" indent="-285750">
              <a:buFont typeface="Arial"/>
              <a:buChar char="•"/>
              <a:defRPr>
                <a:solidFill>
                  <a:srgbClr val="A1009A"/>
                </a:solidFill>
                <a:latin typeface="Marianne Light"/>
              </a:defRPr>
            </a:lvl1pPr>
          </a:lstStyle>
          <a:p>
            <a:pPr>
              <a:defRPr/>
            </a:pPr>
            <a:r>
              <a:rPr lang="fr-FR"/>
              <a:t>Consortium public-privé</a:t>
            </a:r>
            <a:endParaRPr/>
          </a:p>
          <a:p>
            <a:pPr>
              <a:defRPr/>
            </a:pPr>
            <a:r>
              <a:rPr lang="fr-FR"/>
              <a:t>IA, cloud, simulations, XR</a:t>
            </a:r>
            <a:endParaRPr/>
          </a:p>
          <a:p>
            <a:pPr>
              <a:defRPr/>
            </a:pPr>
            <a:r>
              <a:rPr lang="fr-FR"/>
              <a:t>Socle open-source</a:t>
            </a:r>
            <a:endParaRPr/>
          </a:p>
        </p:txBody>
      </p:sp>
      <p:sp>
        <p:nvSpPr>
          <p:cNvPr id="16" name="ZoneTexte 15" hidden="0"/>
          <p:cNvSpPr txBox="1"/>
          <p:nvPr isPhoto="0" userDrawn="0"/>
        </p:nvSpPr>
        <p:spPr bwMode="auto">
          <a:xfrm>
            <a:off x="2989704" y="5677084"/>
            <a:ext cx="6391555" cy="523220"/>
          </a:xfrm>
          <a:prstGeom prst="rect">
            <a:avLst/>
          </a:prstGeom>
          <a:noFill/>
          <a:ln w="12700">
            <a:solidFill>
              <a:srgbClr val="E1000F"/>
            </a:solidFill>
          </a:ln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3600">
                <a:solidFill>
                  <a:srgbClr val="FF0080"/>
                </a:solidFill>
                <a:latin typeface="Marianne ExtraBold"/>
              </a:defRPr>
            </a:lvl1pPr>
          </a:lstStyle>
          <a:p>
            <a:pPr algn="ctr">
              <a:defRPr/>
            </a:pPr>
            <a:r>
              <a:rPr lang="fr-FR" sz="2800"/>
              <a:t>Du 23 mai au 30 septembre 2024</a:t>
            </a:r>
            <a:endParaRPr/>
          </a:p>
        </p:txBody>
      </p:sp>
      <p:sp>
        <p:nvSpPr>
          <p:cNvPr id="17" name="ZoneTexte 16" hidden="0"/>
          <p:cNvSpPr txBox="1"/>
          <p:nvPr isPhoto="0" userDrawn="0"/>
        </p:nvSpPr>
        <p:spPr bwMode="auto">
          <a:xfrm>
            <a:off x="2754032" y="1262094"/>
            <a:ext cx="644806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600">
                <a:solidFill>
                  <a:srgbClr val="FF0080"/>
                </a:solidFill>
                <a:latin typeface="Marianne ExtraBold"/>
              </a:rPr>
              <a:t>Appel à communs</a:t>
            </a:r>
            <a:endParaRPr/>
          </a:p>
          <a:p>
            <a:pPr algn="ctr">
              <a:defRPr/>
            </a:pPr>
            <a:r>
              <a:rPr lang="fr-FR" sz="2400">
                <a:solidFill>
                  <a:srgbClr val="FF0080"/>
                </a:solidFill>
                <a:latin typeface="Marianne ExtraBold"/>
              </a:rPr>
              <a:t>Pour </a:t>
            </a:r>
            <a:r>
              <a:rPr lang="fr-FR" sz="2400">
                <a:solidFill>
                  <a:srgbClr val="FF0080"/>
                </a:solidFill>
                <a:latin typeface="Marianne ExtraBold"/>
              </a:rPr>
              <a:t>co-construire</a:t>
            </a:r>
            <a:r>
              <a:rPr lang="fr-FR" sz="2400">
                <a:solidFill>
                  <a:srgbClr val="FF0080"/>
                </a:solidFill>
                <a:latin typeface="Marianne ExtraBold"/>
              </a:rPr>
              <a:t> le jumeau du territoire</a:t>
            </a:r>
            <a:endParaRPr/>
          </a:p>
          <a:p>
            <a:pPr>
              <a:defRPr/>
            </a:pPr>
            <a:endParaRPr lang="fr-FR">
              <a:solidFill>
                <a:srgbClr val="FF0080"/>
              </a:solidFill>
              <a:latin typeface="Marianne ExtraBold"/>
            </a:endParaRPr>
          </a:p>
          <a:p>
            <a:pPr>
              <a:defRPr/>
            </a:pPr>
            <a:endParaRPr lang="fr-FR">
              <a:solidFill>
                <a:srgbClr val="FF0080"/>
              </a:solidFill>
              <a:latin typeface="Marianne Extra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ONLYOFFICE/7.1.1.23</Application>
  <DocSecurity>0</DocSecurity>
  <PresentationFormat>Grand écran</PresentationFormat>
  <Paragraphs>0</Paragraphs>
  <Slides>12</Slides>
  <Notes>12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Romain</dc:creator>
  <cp:keywords/>
  <dc:description/>
  <dc:identifier/>
  <dc:language/>
  <cp:lastModifiedBy>Anonyme</cp:lastModifiedBy>
  <cp:revision>37</cp:revision>
  <dcterms:created xsi:type="dcterms:W3CDTF">2021-04-15T23:33:53Z</dcterms:created>
  <dcterms:modified xsi:type="dcterms:W3CDTF">2024-06-25T12:19:16Z</dcterms:modified>
  <cp:category/>
  <cp:contentStatus/>
  <cp:version/>
</cp:coreProperties>
</file>