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3999" y="1122362"/>
            <a:ext cx="9144000" cy="2387599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3999" y="3602037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899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198" y="365125"/>
            <a:ext cx="7734299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198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365125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9" y="1681162"/>
            <a:ext cx="5157785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9" y="2505074"/>
            <a:ext cx="5157785" cy="3684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7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5183187" y="98742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8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198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1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59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49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hyperlink" Target="https://beta.gouv.fr/startups/mission.debroussaillement.html" TargetMode="Externa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82962434" name="Image 1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0" y="12056"/>
            <a:ext cx="1993080" cy="1396281"/>
          </a:xfrm>
          <a:prstGeom prst="rect">
            <a:avLst/>
          </a:prstGeom>
        </p:spPr>
      </p:pic>
      <p:pic>
        <p:nvPicPr>
          <p:cNvPr id="1960062376" name="Imag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10240149" y="163356"/>
            <a:ext cx="1675040" cy="546840"/>
          </a:xfrm>
          <a:prstGeom prst="rect">
            <a:avLst/>
          </a:prstGeom>
        </p:spPr>
      </p:pic>
      <p:graphicFrame>
        <p:nvGraphicFramePr>
          <p:cNvPr id="1170264487" name="Tableau 2" hidden="0"/>
          <p:cNvGraphicFramePr>
            <a:graphicFrameLocks xmlns:a="http://schemas.openxmlformats.org/drawingml/2006/main"/>
          </p:cNvGraphicFramePr>
          <p:nvPr isPhoto="0" userDrawn="0"/>
        </p:nvGraphicFramePr>
        <p:xfrm>
          <a:off x="967563" y="475733"/>
          <a:ext cx="11224436" cy="7181635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11224436"/>
              </a:tblGrid>
              <a:tr h="327334">
                <a:tc>
                  <a:txBody>
                    <a:bodyPr/>
                    <a:p>
                      <a:pPr>
                        <a:defRPr/>
                      </a:pPr>
                      <a:endParaRPr lang="fr-FR" sz="2000">
                        <a:latin typeface="Calibri"/>
                      </a:endParaRPr>
                    </a:p>
                  </a:txBody>
                  <a:tcPr marL="0" marR="0" marT="58485" marB="0"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noFill/>
                  </a:tcPr>
                </a:tc>
              </a:tr>
              <a:tr h="1261100">
                <a:tc>
                  <a:txBody>
                    <a:bodyPr/>
                    <a:p>
                      <a:pPr algn="ctr">
                        <a:defRPr/>
                      </a:pPr>
                      <a:endParaRPr/>
                    </a:p>
                    <a:p>
                      <a:pPr algn="ctr">
                        <a:defRPr/>
                      </a:pPr>
                      <a:endParaRPr lang="fr-FR" sz="2400" b="1" i="0">
                        <a:solidFill>
                          <a:srgbClr val="202020"/>
                        </a:solidFill>
                        <a:latin typeface="Calibri"/>
                      </a:endParaRPr>
                    </a:p>
                    <a:p>
                      <a:pPr algn="ctr">
                        <a:defRPr/>
                      </a:pPr>
                      <a:endParaRPr lang="fr-FR" sz="2400" b="1" i="0">
                        <a:solidFill>
                          <a:srgbClr val="202020"/>
                        </a:solidFill>
                        <a:latin typeface="Calibri"/>
                      </a:endParaRPr>
                    </a:p>
                    <a:p>
                      <a:pPr algn="ctr">
                        <a:defRPr/>
                      </a:pPr>
                      <a:endParaRPr lang="fr-FR" sz="2400" b="1" i="0">
                        <a:solidFill>
                          <a:srgbClr val="202020"/>
                        </a:solidFill>
                        <a:latin typeface="Calibri"/>
                      </a:endParaRPr>
                    </a:p>
                    <a:p>
                      <a:pPr algn="ctr">
                        <a:defRPr/>
                      </a:pPr>
                      <a:endParaRPr lang="fr-FR" sz="2400" b="1" i="0">
                        <a:solidFill>
                          <a:srgbClr val="202020"/>
                        </a:solidFill>
                        <a:latin typeface="Calibri"/>
                      </a:endParaRPr>
                    </a:p>
                    <a:p>
                      <a:pPr algn="ctr">
                        <a:defRPr/>
                      </a:pPr>
                      <a:endParaRPr lang="fr-FR" sz="3200" b="1" i="0">
                        <a:solidFill>
                          <a:srgbClr val="202020"/>
                        </a:solidFill>
                        <a:latin typeface="Calibri"/>
                      </a:endParaRPr>
                    </a:p>
                  </a:txBody>
                  <a:tcPr marL="116970" marR="116970" marT="0" marB="58485"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noFill/>
                  </a:tcPr>
                </a:tc>
              </a:tr>
              <a:tr h="327334">
                <a:tc>
                  <a:txBody>
                    <a:bodyPr/>
                    <a:p>
                      <a:pPr marL="0" indent="0">
                        <a:buFontTx/>
                        <a:buNone/>
                        <a:defRPr/>
                      </a:pPr>
                      <a:endParaRPr lang="fr-FR" sz="2000">
                        <a:latin typeface="Calibri"/>
                      </a:endParaRPr>
                    </a:p>
                  </a:txBody>
                  <a:tcPr marL="0" marR="0" marT="58485" marB="0"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noFill/>
                  </a:tcPr>
                </a:tc>
              </a:tr>
              <a:tr h="3142362">
                <a:tc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marL="116970" marR="116970" marT="0" marB="58485"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noFill/>
                  </a:tcPr>
                </a:tc>
              </a:tr>
              <a:tr h="866931">
                <a:tc>
                  <a:txBody>
                    <a:bodyPr/>
                    <a:p>
                      <a:pPr marL="342900" indent="-342900" algn="l">
                        <a:spcBef>
                          <a:spcPts val="599"/>
                        </a:spcBef>
                        <a:spcAft>
                          <a:spcPts val="599"/>
                        </a:spcAft>
                        <a:buFont typeface="Arial"/>
                        <a:buChar char="•"/>
                        <a:defRPr/>
                      </a:pPr>
                      <a:endParaRPr lang="fr-FR" sz="2000">
                        <a:solidFill>
                          <a:srgbClr val="202020"/>
                        </a:solidFill>
                        <a:latin typeface="Calibri"/>
                      </a:endParaRPr>
                    </a:p>
                  </a:txBody>
                  <a:tcPr marL="116970" marR="116970" marT="0" marB="58485">
                    <a:lnL w="12699" algn="ctr">
                      <a:noFill/>
                    </a:lnL>
                    <a:lnR w="12699" algn="ctr">
                      <a:noFill/>
                    </a:lnR>
                    <a:lnT w="12699" algn="ctr">
                      <a:noFill/>
                    </a:lnT>
                    <a:lnB w="12699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21521668" name="Rectangle 1" hidden="0"/>
          <p:cNvSpPr>
            <a:spLocks noChangeArrowheads="1"/>
          </p:cNvSpPr>
          <p:nvPr isPhoto="0" userDrawn="0"/>
        </p:nvSpPr>
        <p:spPr bwMode="auto">
          <a:xfrm>
            <a:off x="2508248" y="1505655"/>
            <a:ext cx="182988" cy="6401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lang="fr-FR" sz="18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</a:rPr>
            </a:br>
            <a:endParaRPr lang="fr-FR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</a:endParaRPr>
          </a:p>
        </p:txBody>
      </p:sp>
      <p:sp>
        <p:nvSpPr>
          <p:cNvPr id="1718809675" name="" hidden="0"/>
          <p:cNvSpPr txBox="1"/>
          <p:nvPr isPhoto="0" userDrawn="0"/>
        </p:nvSpPr>
        <p:spPr bwMode="auto">
          <a:xfrm flipH="0" flipV="0">
            <a:off x="3154181" y="163354"/>
            <a:ext cx="6314361" cy="9449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202020"/>
                </a:solidFill>
                <a:latin typeface="Calibri"/>
                <a:ea typeface="Calibri"/>
                <a:cs typeface="Calibri"/>
              </a:rPr>
              <a:t>Rencontre du Réseau Géomatique Varois</a:t>
            </a:r>
            <a:endParaRPr sz="2800" b="1" i="0">
              <a:solidFill>
                <a:srgbClr val="202020"/>
              </a:solidFill>
              <a:latin typeface="Calibri"/>
            </a:endParaRPr>
          </a:p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800080"/>
                </a:solidFill>
                <a:latin typeface="Calibri"/>
                <a:ea typeface="Calibri"/>
                <a:cs typeface="Calibri"/>
              </a:rPr>
              <a:t>JEUDI 27 JUIN 2024</a:t>
            </a:r>
            <a:endParaRPr sz="2800" b="1" i="0">
              <a:solidFill>
                <a:srgbClr val="202020"/>
              </a:solidFill>
              <a:latin typeface="Calibri"/>
            </a:endParaRPr>
          </a:p>
        </p:txBody>
      </p:sp>
      <p:sp>
        <p:nvSpPr>
          <p:cNvPr id="1229249824" name="" hidden="0"/>
          <p:cNvSpPr txBox="1"/>
          <p:nvPr isPhoto="0" userDrawn="0"/>
        </p:nvSpPr>
        <p:spPr bwMode="auto">
          <a:xfrm flipH="0" flipV="0">
            <a:off x="2088610" y="2660194"/>
            <a:ext cx="8445533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3600" b="1">
                <a:solidFill>
                  <a:schemeClr val="accent5"/>
                </a:solidFill>
              </a:rPr>
              <a:t>PROJET OBLIGATION LEGALE DE DEBROUSSAILLEMENT</a:t>
            </a:r>
            <a:endParaRPr sz="3600" b="1">
              <a:solidFill>
                <a:schemeClr val="accent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357953608" name="Image 1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0" y="12055"/>
            <a:ext cx="1993079" cy="1396280"/>
          </a:xfrm>
          <a:prstGeom prst="rect">
            <a:avLst/>
          </a:prstGeom>
        </p:spPr>
      </p:pic>
      <p:pic>
        <p:nvPicPr>
          <p:cNvPr id="1324202595" name="Imag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10240148" y="231391"/>
            <a:ext cx="1675039" cy="546840"/>
          </a:xfrm>
          <a:prstGeom prst="rect">
            <a:avLst/>
          </a:prstGeom>
        </p:spPr>
      </p:pic>
      <p:sp>
        <p:nvSpPr>
          <p:cNvPr id="1636419882" name="" hidden="0"/>
          <p:cNvSpPr txBox="1"/>
          <p:nvPr isPhoto="0" userDrawn="0"/>
        </p:nvSpPr>
        <p:spPr bwMode="auto">
          <a:xfrm flipH="0" flipV="0">
            <a:off x="3154179" y="163352"/>
            <a:ext cx="6314395" cy="94491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202020"/>
                </a:solidFill>
                <a:latin typeface="Calibri"/>
                <a:ea typeface="Calibri"/>
                <a:cs typeface="Calibri"/>
              </a:rPr>
              <a:t>Rencontre du Réseau Géomatique Varois</a:t>
            </a:r>
            <a:endParaRPr sz="2800" b="1" i="0">
              <a:solidFill>
                <a:srgbClr val="202020"/>
              </a:solidFill>
              <a:latin typeface="Calibri"/>
            </a:endParaRPr>
          </a:p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800080"/>
                </a:solidFill>
                <a:latin typeface="Calibri"/>
                <a:ea typeface="Calibri"/>
                <a:cs typeface="Calibri"/>
              </a:rPr>
              <a:t>JEUDI 27 JUIN 2024</a:t>
            </a:r>
            <a:endParaRPr sz="2800" b="1" i="0">
              <a:solidFill>
                <a:srgbClr val="202020"/>
              </a:solidFill>
              <a:latin typeface="Calibri"/>
            </a:endParaRPr>
          </a:p>
        </p:txBody>
      </p:sp>
      <p:sp>
        <p:nvSpPr>
          <p:cNvPr id="1499858816" name="" hidden="0"/>
          <p:cNvSpPr/>
          <p:nvPr isPhoto="0" userDrawn="0"/>
        </p:nvSpPr>
        <p:spPr bwMode="auto">
          <a:xfrm>
            <a:off x="5968559" y="3291840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401544233" name="" hidden="0"/>
          <p:cNvSpPr/>
          <p:nvPr isPhoto="0" userDrawn="0"/>
        </p:nvSpPr>
        <p:spPr bwMode="auto">
          <a:xfrm flipH="0" flipV="0">
            <a:off x="4303770" y="321913"/>
            <a:ext cx="119515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946920176" name="" hidden="0"/>
          <p:cNvSpPr txBox="1"/>
          <p:nvPr isPhoto="0" userDrawn="0"/>
        </p:nvSpPr>
        <p:spPr bwMode="auto">
          <a:xfrm flipH="0" flipV="0">
            <a:off x="334071" y="2059286"/>
            <a:ext cx="7885411" cy="36881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CONTEXTE : </a:t>
            </a: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Les obligations légales de débroussaillement (OLD) ont été instaurées par la loi de 1985 relative à la gestion, la valorisation et la protection de la forêt. 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La loi d’orientation sur la forêt de 2001 est venue en préciser le champ d’application.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2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Loi du 10 juillet 2023 </a:t>
            </a: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vise à renforcer les mesures de prévention, de protection et de gestion des incendies.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12286" indent="-212286" algn="just">
              <a:buFont typeface="Arial"/>
              <a:buChar char="•"/>
              <a:defRPr/>
            </a:pPr>
            <a:r>
              <a:rPr sz="1400" b="1" i="0" u="none">
                <a:solidFill>
                  <a:srgbClr val="333333"/>
                </a:solidFill>
                <a:latin typeface="Arial"/>
                <a:ea typeface="Arial"/>
                <a:cs typeface="Arial"/>
              </a:rPr>
              <a:t>Décret n° 2024-284 du 29 mars 2024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12286" indent="-212286" algn="just">
              <a:buFont typeface="Arial"/>
              <a:buChar char="•"/>
              <a:defRPr/>
            </a:pPr>
            <a:endParaRPr sz="1400" b="1" i="0" u="none">
              <a:solidFill>
                <a:srgbClr val="333333"/>
              </a:solidFill>
              <a:latin typeface="Arial"/>
              <a:ea typeface="Arial"/>
              <a:cs typeface="Arial"/>
            </a:endParaRPr>
          </a:p>
          <a:p>
            <a:pPr marL="212286" indent="-212286" algn="just">
              <a:buFont typeface="Arial"/>
              <a:buChar char="•"/>
              <a:defRPr/>
            </a:pPr>
            <a:r>
              <a:rPr sz="1400" b="1" i="0" u="none">
                <a:solidFill>
                  <a:srgbClr val="333333"/>
                </a:solidFill>
                <a:latin typeface="Arial"/>
                <a:ea typeface="Arial"/>
                <a:cs typeface="Arial"/>
              </a:rPr>
              <a:t>Décret n° 2024-295 du 29 mars 2024</a:t>
            </a:r>
            <a:endParaRPr sz="1400" b="1" i="0" u="none">
              <a:solidFill>
                <a:srgbClr val="333333"/>
              </a:solidFill>
              <a:latin typeface="Arial"/>
              <a:ea typeface="Arial"/>
              <a:cs typeface="Arial"/>
            </a:endParaRPr>
          </a:p>
          <a:p>
            <a:pPr marL="212286" indent="-212286" algn="just">
              <a:buFont typeface="Arial"/>
              <a:buChar char="•"/>
              <a:defRPr/>
            </a:pPr>
            <a:endParaRPr sz="1400" b="1" i="0" u="none">
              <a:solidFill>
                <a:srgbClr val="333333"/>
              </a:solidFill>
              <a:latin typeface="Arial"/>
              <a:ea typeface="Arial"/>
              <a:cs typeface="Arial"/>
            </a:endParaRPr>
          </a:p>
          <a:p>
            <a:pPr marL="212286" indent="-212286" algn="just">
              <a:buFont typeface="Arial"/>
              <a:buChar char="•"/>
              <a:defRPr/>
            </a:pPr>
            <a:r>
              <a:rPr sz="1400" b="1" i="0" u="none">
                <a:solidFill>
                  <a:srgbClr val="333333"/>
                </a:solidFill>
                <a:latin typeface="Arial"/>
                <a:ea typeface="Arial"/>
                <a:cs typeface="Arial"/>
              </a:rPr>
              <a:t>Arrêté du 29 mars 2024</a:t>
            </a:r>
            <a:endParaRPr sz="1400" b="1" i="0" u="none">
              <a:solidFill>
                <a:srgbClr val="333333"/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b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</a:br>
            <a:endParaRPr sz="1400" b="1" i="0" u="none">
              <a:solidFill>
                <a:srgbClr val="333333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98693519" name="" hidden="0"/>
          <p:cNvSpPr/>
          <p:nvPr isPhoto="0" userDrawn="0"/>
        </p:nvSpPr>
        <p:spPr bwMode="auto">
          <a:xfrm flipH="0" flipV="0">
            <a:off x="10724300" y="-43882"/>
            <a:ext cx="67008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847752088" name="" hidden="0"/>
          <p:cNvPicPr>
            <a:picLocks noChangeAspect="1"/>
          </p:cNvPicPr>
          <p:nvPr isPhoto="0" userDrawn="0"/>
        </p:nvPicPr>
        <p:blipFill>
          <a:blip r:embed="rId4"/>
          <a:stretch/>
        </p:blipFill>
        <p:spPr bwMode="auto">
          <a:xfrm flipH="0" flipV="0">
            <a:off x="8322355" y="1108265"/>
            <a:ext cx="3670751" cy="54577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00004568" name="Image 1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0" y="12054"/>
            <a:ext cx="1993078" cy="1396279"/>
          </a:xfrm>
          <a:prstGeom prst="rect">
            <a:avLst/>
          </a:prstGeom>
        </p:spPr>
      </p:pic>
      <p:pic>
        <p:nvPicPr>
          <p:cNvPr id="1096262400" name="Imag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10240147" y="231390"/>
            <a:ext cx="1675038" cy="546840"/>
          </a:xfrm>
          <a:prstGeom prst="rect">
            <a:avLst/>
          </a:prstGeom>
        </p:spPr>
      </p:pic>
      <p:sp>
        <p:nvSpPr>
          <p:cNvPr id="1046324039" name="" hidden="0"/>
          <p:cNvSpPr txBox="1"/>
          <p:nvPr isPhoto="0" userDrawn="0"/>
        </p:nvSpPr>
        <p:spPr bwMode="auto">
          <a:xfrm flipH="0" flipV="0">
            <a:off x="3154178" y="163351"/>
            <a:ext cx="6314394" cy="944913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202020"/>
                </a:solidFill>
                <a:latin typeface="Calibri"/>
                <a:ea typeface="Calibri"/>
                <a:cs typeface="Calibri"/>
              </a:rPr>
              <a:t>Rencontre du Réseau Géomatique Varois</a:t>
            </a:r>
            <a:endParaRPr sz="2800" b="1" i="0">
              <a:solidFill>
                <a:srgbClr val="202020"/>
              </a:solidFill>
              <a:latin typeface="Calibri"/>
            </a:endParaRPr>
          </a:p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800080"/>
                </a:solidFill>
                <a:latin typeface="Calibri"/>
                <a:ea typeface="Calibri"/>
                <a:cs typeface="Calibri"/>
              </a:rPr>
              <a:t>JEUDI 27 JUIN 2024</a:t>
            </a:r>
            <a:endParaRPr sz="2800" b="1" i="0">
              <a:solidFill>
                <a:srgbClr val="202020"/>
              </a:solidFill>
              <a:latin typeface="Calibri"/>
            </a:endParaRPr>
          </a:p>
        </p:txBody>
      </p:sp>
      <p:sp>
        <p:nvSpPr>
          <p:cNvPr id="267781802" name="" hidden="0"/>
          <p:cNvSpPr/>
          <p:nvPr isPhoto="0" userDrawn="0"/>
        </p:nvSpPr>
        <p:spPr bwMode="auto">
          <a:xfrm>
            <a:off x="5968558" y="3291840"/>
            <a:ext cx="254916" cy="36579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2093544354" name="" hidden="0"/>
          <p:cNvSpPr/>
          <p:nvPr isPhoto="0" userDrawn="0"/>
        </p:nvSpPr>
        <p:spPr bwMode="auto">
          <a:xfrm flipH="0" flipV="0">
            <a:off x="4303769" y="321912"/>
            <a:ext cx="119514" cy="36579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1841375033" name="" hidden="0"/>
          <p:cNvSpPr txBox="1"/>
          <p:nvPr isPhoto="0" userDrawn="0"/>
        </p:nvSpPr>
        <p:spPr bwMode="auto">
          <a:xfrm flipH="0" flipV="0">
            <a:off x="334071" y="2059286"/>
            <a:ext cx="7859123" cy="2651796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CONTEXTE : </a:t>
            </a: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Les retours d’expérience menés sur tous les incendies ayant atteint des zones habitées ont mis en évidence le bien-fondé et l’efficacité de ces mesures.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Les OLD ont un double objectif :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● réduire l’impact des incendies se propageant de la forêt vers les enjeux humains,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● protéger la forêt des incendies aux abords des zones habitées et des infrastructures linéaires (routes, voies de chemin de fer, lignes électriques aériennes).</a:t>
            </a:r>
            <a:b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</a:b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727089529" name="" hidden="0"/>
          <p:cNvSpPr/>
          <p:nvPr isPhoto="0" userDrawn="0"/>
        </p:nvSpPr>
        <p:spPr bwMode="auto">
          <a:xfrm flipH="0" flipV="0">
            <a:off x="10724300" y="-43882"/>
            <a:ext cx="67008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823663206" name="" hidden="0"/>
          <p:cNvPicPr>
            <a:picLocks noChangeAspect="1"/>
          </p:cNvPicPr>
          <p:nvPr isPhoto="0" userDrawn="0"/>
        </p:nvPicPr>
        <p:blipFill>
          <a:blip r:embed="rId4"/>
          <a:stretch/>
        </p:blipFill>
        <p:spPr bwMode="auto">
          <a:xfrm flipH="0" flipV="0">
            <a:off x="8404772" y="1060641"/>
            <a:ext cx="3670750" cy="5457760"/>
          </a:xfrm>
          <a:prstGeom prst="rect">
            <a:avLst/>
          </a:prstGeom>
        </p:spPr>
      </p:pic>
      <p:sp>
        <p:nvSpPr>
          <p:cNvPr id="39746199" name="" hidden="0"/>
          <p:cNvSpPr/>
          <p:nvPr isPhoto="0" userDrawn="0"/>
        </p:nvSpPr>
        <p:spPr bwMode="auto">
          <a:xfrm flipH="0" flipV="0">
            <a:off x="369169" y="4711082"/>
            <a:ext cx="7989435" cy="15849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just">
              <a:defRPr/>
            </a:pPr>
            <a:r>
              <a:rPr sz="1400" b="1" i="0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QUI EST CONCERNE ? </a:t>
            </a:r>
            <a:endParaRPr sz="1400" b="1" i="0" u="sng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Principe de base : les propriétaires 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Le principe est de mettre la charge du débroussaillement à la personne (physique ou morale) responsable des ouvrages ou terrains concernés, indépendamment des propriétés du sol.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77849641" name="Image 1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0" y="12054"/>
            <a:ext cx="1993078" cy="1396279"/>
          </a:xfrm>
          <a:prstGeom prst="rect">
            <a:avLst/>
          </a:prstGeom>
        </p:spPr>
      </p:pic>
      <p:pic>
        <p:nvPicPr>
          <p:cNvPr id="631154347" name="Imag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10240147" y="231390"/>
            <a:ext cx="1675038" cy="546840"/>
          </a:xfrm>
          <a:prstGeom prst="rect">
            <a:avLst/>
          </a:prstGeom>
        </p:spPr>
      </p:pic>
      <p:sp>
        <p:nvSpPr>
          <p:cNvPr id="1372455920" name="" hidden="0"/>
          <p:cNvSpPr txBox="1"/>
          <p:nvPr isPhoto="0" userDrawn="0"/>
        </p:nvSpPr>
        <p:spPr bwMode="auto">
          <a:xfrm flipH="0" flipV="0">
            <a:off x="3154178" y="163351"/>
            <a:ext cx="6314394" cy="944913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202020"/>
                </a:solidFill>
                <a:latin typeface="Calibri"/>
                <a:ea typeface="Calibri"/>
                <a:cs typeface="Calibri"/>
              </a:rPr>
              <a:t>Rencontre du Réseau Géomatique Varois</a:t>
            </a:r>
            <a:endParaRPr sz="2800" b="1" i="0">
              <a:solidFill>
                <a:srgbClr val="202020"/>
              </a:solidFill>
              <a:latin typeface="Calibri"/>
            </a:endParaRPr>
          </a:p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800080"/>
                </a:solidFill>
                <a:latin typeface="Calibri"/>
                <a:ea typeface="Calibri"/>
                <a:cs typeface="Calibri"/>
              </a:rPr>
              <a:t>JEUDI 27 JUIN 2024</a:t>
            </a:r>
            <a:endParaRPr sz="2800" b="1" i="0">
              <a:solidFill>
                <a:srgbClr val="202020"/>
              </a:solidFill>
              <a:latin typeface="Calibri"/>
            </a:endParaRPr>
          </a:p>
        </p:txBody>
      </p:sp>
      <p:sp>
        <p:nvSpPr>
          <p:cNvPr id="1928056045" name="" hidden="0"/>
          <p:cNvSpPr/>
          <p:nvPr isPhoto="0" userDrawn="0"/>
        </p:nvSpPr>
        <p:spPr bwMode="auto">
          <a:xfrm>
            <a:off x="5968558" y="3291840"/>
            <a:ext cx="254916" cy="36579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955629884" name="" hidden="0"/>
          <p:cNvSpPr/>
          <p:nvPr isPhoto="0" userDrawn="0"/>
        </p:nvSpPr>
        <p:spPr bwMode="auto">
          <a:xfrm flipH="0" flipV="0">
            <a:off x="4303769" y="321912"/>
            <a:ext cx="119514" cy="36579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185982944" name="" hidden="0"/>
          <p:cNvSpPr txBox="1"/>
          <p:nvPr isPhoto="0" userDrawn="0"/>
        </p:nvSpPr>
        <p:spPr bwMode="auto">
          <a:xfrm flipH="0" flipV="0">
            <a:off x="334071" y="2059286"/>
            <a:ext cx="7861355" cy="9449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DES INITIATIVES : </a:t>
            </a: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sz="1400" b="1" i="0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NATIONAL :</a:t>
            </a: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b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</a:b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335288594" name="" hidden="0"/>
          <p:cNvSpPr/>
          <p:nvPr isPhoto="0" userDrawn="0"/>
        </p:nvSpPr>
        <p:spPr bwMode="auto">
          <a:xfrm flipH="0" flipV="0">
            <a:off x="10724300" y="-43882"/>
            <a:ext cx="67008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1562421446" name="" hidden="0"/>
          <p:cNvSpPr/>
          <p:nvPr isPhoto="0" userDrawn="0"/>
        </p:nvSpPr>
        <p:spPr bwMode="auto">
          <a:xfrm>
            <a:off x="6581844" y="4070070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1430493385" name="" hidden="0"/>
          <p:cNvPicPr>
            <a:picLocks noChangeAspect="1"/>
          </p:cNvPicPr>
          <p:nvPr isPhoto="0" userDrawn="0"/>
        </p:nvPicPr>
        <p:blipFill>
          <a:blip r:embed="rId4"/>
          <a:srcRect l="25264" t="2795" r="22503" b="3235"/>
          <a:stretch/>
        </p:blipFill>
        <p:spPr bwMode="auto">
          <a:xfrm flipH="0" flipV="0">
            <a:off x="7168041" y="2420058"/>
            <a:ext cx="830960" cy="840903"/>
          </a:xfrm>
          <a:prstGeom prst="rect">
            <a:avLst/>
          </a:prstGeom>
        </p:spPr>
      </p:pic>
      <p:sp>
        <p:nvSpPr>
          <p:cNvPr id="938073054" name="" hidden="0"/>
          <p:cNvSpPr/>
          <p:nvPr isPhoto="0" userDrawn="0"/>
        </p:nvSpPr>
        <p:spPr bwMode="auto">
          <a:xfrm flipH="0" flipV="0">
            <a:off x="5734695" y="4805065"/>
            <a:ext cx="124131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844467518" name="" hidden="0"/>
          <p:cNvPicPr>
            <a:picLocks noChangeAspect="1"/>
          </p:cNvPicPr>
          <p:nvPr isPhoto="0" userDrawn="0"/>
        </p:nvPicPr>
        <p:blipFill>
          <a:blip r:embed="rId5"/>
          <a:stretch/>
        </p:blipFill>
        <p:spPr bwMode="auto">
          <a:xfrm flipH="0" flipV="0">
            <a:off x="2724328" y="2434901"/>
            <a:ext cx="2832310" cy="811218"/>
          </a:xfrm>
          <a:prstGeom prst="rect">
            <a:avLst/>
          </a:prstGeom>
        </p:spPr>
      </p:pic>
      <p:sp>
        <p:nvSpPr>
          <p:cNvPr id="1526102462" name="" hidden="0"/>
          <p:cNvSpPr txBox="1"/>
          <p:nvPr isPhoto="0" userDrawn="0"/>
        </p:nvSpPr>
        <p:spPr bwMode="auto">
          <a:xfrm flipH="0" flipV="0">
            <a:off x="334071" y="3246119"/>
            <a:ext cx="6206989" cy="45723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fr-FR" sz="1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Lien :</a:t>
            </a:r>
            <a:br>
              <a:rPr sz="1200"/>
            </a:br>
            <a:r>
              <a:rPr sz="1200" u="sng">
                <a:hlinkClick r:id="rId6" tooltip="https://beta.gouv.fr/startups/mission.debroussaillement.html"/>
              </a:rPr>
              <a:t>https://beta.gouv.fr/startups/mission.debroussaillement.html</a:t>
            </a:r>
            <a:endParaRPr sz="1200"/>
          </a:p>
        </p:txBody>
      </p:sp>
      <p:sp>
        <p:nvSpPr>
          <p:cNvPr id="1712645348" name="" hidden="0"/>
          <p:cNvSpPr txBox="1"/>
          <p:nvPr isPhoto="0" userDrawn="0"/>
        </p:nvSpPr>
        <p:spPr bwMode="auto">
          <a:xfrm flipH="0" flipV="0">
            <a:off x="334071" y="3805408"/>
            <a:ext cx="11171608" cy="115827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LOCAL :</a:t>
            </a:r>
            <a:b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</a:b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SDIS</a:t>
            </a:r>
            <a:r>
              <a: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 : plusieurs projets visant à évaluer le niveau de la végétation à partir de données telles que les images et le LIDAR, </a:t>
            </a: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r>
              <a: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ONF 33 et la commune de la Test de Buech : mise en place d’un service d’information aux particulier sur les OLD.</a:t>
            </a: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731590290" name="" hidden="0"/>
          <p:cNvSpPr txBox="1"/>
          <p:nvPr isPhoto="0" userDrawn="0"/>
        </p:nvSpPr>
        <p:spPr bwMode="auto">
          <a:xfrm flipH="0" flipV="0">
            <a:off x="334071" y="5152515"/>
            <a:ext cx="11713626" cy="17983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PACA + VAR :</a:t>
            </a:r>
            <a:b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</a:b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Initiative au niveau du département des Alpes de Haute Provence,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CDVAR : projet d’application de pilotage et de suivi opérationnel des actions envers les OLD,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Autres : ?????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8374588" name="Image 1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0" y="12054"/>
            <a:ext cx="1993078" cy="1396279"/>
          </a:xfrm>
          <a:prstGeom prst="rect">
            <a:avLst/>
          </a:prstGeom>
        </p:spPr>
      </p:pic>
      <p:pic>
        <p:nvPicPr>
          <p:cNvPr id="1607062463" name="Imag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10240147" y="231390"/>
            <a:ext cx="1675038" cy="546840"/>
          </a:xfrm>
          <a:prstGeom prst="rect">
            <a:avLst/>
          </a:prstGeom>
        </p:spPr>
      </p:pic>
      <p:sp>
        <p:nvSpPr>
          <p:cNvPr id="1194582845" name="" hidden="0"/>
          <p:cNvSpPr txBox="1"/>
          <p:nvPr isPhoto="0" userDrawn="0"/>
        </p:nvSpPr>
        <p:spPr bwMode="auto">
          <a:xfrm flipH="0" flipV="0">
            <a:off x="3154178" y="163351"/>
            <a:ext cx="6314394" cy="944913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202020"/>
                </a:solidFill>
                <a:latin typeface="Calibri"/>
                <a:ea typeface="Calibri"/>
                <a:cs typeface="Calibri"/>
              </a:rPr>
              <a:t>Rencontre du Réseau Géomatique Varois</a:t>
            </a:r>
            <a:endParaRPr sz="2800" b="1" i="0">
              <a:solidFill>
                <a:srgbClr val="202020"/>
              </a:solidFill>
              <a:latin typeface="Calibri"/>
            </a:endParaRPr>
          </a:p>
          <a:p>
            <a:pPr algn="ctr">
              <a:defRPr/>
            </a:pPr>
            <a:r>
              <a:rPr lang="fr-FR" sz="2800" b="1" i="0" u="none" strike="noStrike" cap="none" spc="0">
                <a:solidFill>
                  <a:srgbClr val="800080"/>
                </a:solidFill>
                <a:latin typeface="Calibri"/>
                <a:ea typeface="Calibri"/>
                <a:cs typeface="Calibri"/>
              </a:rPr>
              <a:t>JEUDI 27 JUIN 2024</a:t>
            </a:r>
            <a:endParaRPr sz="2800" b="1" i="0">
              <a:solidFill>
                <a:srgbClr val="202020"/>
              </a:solidFill>
              <a:latin typeface="Calibri"/>
            </a:endParaRPr>
          </a:p>
        </p:txBody>
      </p:sp>
      <p:sp>
        <p:nvSpPr>
          <p:cNvPr id="1018999466" name="" hidden="0"/>
          <p:cNvSpPr/>
          <p:nvPr isPhoto="0" userDrawn="0"/>
        </p:nvSpPr>
        <p:spPr bwMode="auto">
          <a:xfrm>
            <a:off x="5968558" y="3291840"/>
            <a:ext cx="254916" cy="36579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2116038061" name="" hidden="0"/>
          <p:cNvSpPr/>
          <p:nvPr isPhoto="0" userDrawn="0"/>
        </p:nvSpPr>
        <p:spPr bwMode="auto">
          <a:xfrm flipH="0" flipV="0">
            <a:off x="4303769" y="321912"/>
            <a:ext cx="119514" cy="36579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548276721" name="" hidden="0"/>
          <p:cNvSpPr txBox="1"/>
          <p:nvPr isPhoto="0" userDrawn="0"/>
        </p:nvSpPr>
        <p:spPr bwMode="auto">
          <a:xfrm flipH="0" flipV="0">
            <a:off x="334071" y="2059286"/>
            <a:ext cx="11538930" cy="24689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ENJEUX : </a:t>
            </a: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 algn="l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Pour les propriétaires privés et publics connaître et appliquer les mesures de débroussaillement,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algn="l"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 algn="l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Pour le SDIS connaître la situation du débroussaillement afin de dimensionner les moyens d’intervention en situation de crise,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 algn="l">
              <a:buFont typeface="Arial"/>
              <a:buChar char="•"/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 algn="l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Faire appliquer aux propriétaires les obligations : </a:t>
            </a:r>
            <a:r>
              <a:rPr sz="15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en effet il revient au maire la responsabilité du contrôle de la mise en œuvre des obligations légales de débroussaillement (OLD) aux abords des constructions et équipements de toute nature</a:t>
            </a: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.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 algn="l">
              <a:buFont typeface="Arial"/>
              <a:buChar char="•"/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 algn="l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A ce jour il n’existe aucune base de données ni de standard national sur les OLD.</a:t>
            </a:r>
            <a:b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</a:b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54059606" name="" hidden="0"/>
          <p:cNvSpPr/>
          <p:nvPr isPhoto="0" userDrawn="0"/>
        </p:nvSpPr>
        <p:spPr bwMode="auto">
          <a:xfrm flipH="0" flipV="0">
            <a:off x="10724300" y="-43882"/>
            <a:ext cx="67008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sp>
        <p:nvSpPr>
          <p:cNvPr id="1863930754" name="" hidden="0"/>
          <p:cNvSpPr txBox="1"/>
          <p:nvPr isPhoto="0" userDrawn="0"/>
        </p:nvSpPr>
        <p:spPr bwMode="auto">
          <a:xfrm flipH="0" flipV="0">
            <a:off x="326533" y="4528202"/>
            <a:ext cx="11542889" cy="115827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400" b="1" u="sng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OBJECTIF : </a:t>
            </a: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Constituer un modèle de données des OLD ?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  <a:p>
            <a:pPr marL="239821" indent="-239821">
              <a:buFont typeface="Arial"/>
              <a:buChar char="•"/>
              <a:defRPr/>
            </a:pPr>
            <a:r>
              <a:rPr sz="1400" b="1" i="0" u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</a:rPr>
              <a:t>Vers une mutualisation des données ?</a:t>
            </a:r>
            <a:endParaRPr sz="1400" b="1" i="0" u="none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ONLYOFFICE/7.1.1.23</Application>
  <DocSecurity>0</DocSecurity>
  <PresentationFormat>Grand écran</PresentationFormat>
  <Paragraphs>0</Paragraphs>
  <Slides>5</Slides>
  <Notes>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 1</vt:lpstr>
      <vt:lpstr>Slide 1</vt:lpstr>
      <vt:lpstr>Slide 2</vt:lpstr>
      <vt:lpstr>Slide 3</vt:lpstr>
      <vt:lpstr>Slide 4</vt:lpstr>
      <vt:lpstr>Slide 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Romain</dc:creator>
  <cp:keywords/>
  <dc:description/>
  <dc:identifier/>
  <dc:language/>
  <cp:lastModifiedBy>Anonyme</cp:lastModifiedBy>
  <cp:revision>41</cp:revision>
  <dcterms:created xsi:type="dcterms:W3CDTF">2021-04-15T23:33:53Z</dcterms:created>
  <dcterms:modified xsi:type="dcterms:W3CDTF">2024-06-26T13:59:49Z</dcterms:modified>
  <cp:category/>
  <cp:contentStatus/>
  <cp:version/>
</cp:coreProperties>
</file>